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7" r:id="rId2"/>
    <p:sldId id="261" r:id="rId3"/>
    <p:sldId id="267" r:id="rId4"/>
    <p:sldId id="269" r:id="rId5"/>
    <p:sldId id="273" r:id="rId6"/>
    <p:sldId id="271" r:id="rId7"/>
    <p:sldId id="279" r:id="rId8"/>
    <p:sldId id="293" r:id="rId9"/>
    <p:sldId id="289" r:id="rId10"/>
    <p:sldId id="294" r:id="rId11"/>
    <p:sldId id="291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Georgia" pitchFamily="18" charset="0"/>
              </a:defRPr>
            </a:lvl1pPr>
          </a:lstStyle>
          <a:p>
            <a:endParaRPr lang="ru-RU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Georgia" pitchFamily="18" charset="0"/>
              </a:defRPr>
            </a:lvl1pPr>
          </a:lstStyle>
          <a:p>
            <a:fld id="{1E3C55DF-E651-49C0-A1BD-AF1E7A4A304A}" type="datetimeFigureOut">
              <a:rPr lang="ru-RU"/>
              <a:pPr/>
              <a:t>15.11.2024</a:t>
            </a:fld>
            <a:endParaRPr lang="ru-RU"/>
          </a:p>
        </p:txBody>
      </p:sp>
      <p:sp>
        <p:nvSpPr>
          <p:cNvPr id="389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eorgia" pitchFamily="18" charset="0"/>
              </a:defRPr>
            </a:lvl1pPr>
          </a:lstStyle>
          <a:p>
            <a:endParaRPr lang="ru-RU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Georgia" pitchFamily="18" charset="0"/>
              </a:defRPr>
            </a:lvl1pPr>
          </a:lstStyle>
          <a:p>
            <a:fld id="{968C5DEA-93B3-43B9-878F-A7FEA0490B7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366436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03715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22"/>
          <p:cNvSpPr/>
          <p:nvPr/>
        </p:nvSpPr>
        <p:spPr>
          <a:xfrm flipV="1">
            <a:off x="5410200" y="3810000"/>
            <a:ext cx="3733800" cy="904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5" name="Прямоугольник 23"/>
          <p:cNvSpPr/>
          <p:nvPr/>
        </p:nvSpPr>
        <p:spPr>
          <a:xfrm flipV="1">
            <a:off x="5410200" y="3897313"/>
            <a:ext cx="3733800" cy="19208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6" name="Прямоугольник 24"/>
          <p:cNvSpPr/>
          <p:nvPr/>
        </p:nvSpPr>
        <p:spPr>
          <a:xfrm flipV="1">
            <a:off x="5410200" y="4114800"/>
            <a:ext cx="3733800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7" name="Прямоугольник 25"/>
          <p:cNvSpPr/>
          <p:nvPr/>
        </p:nvSpPr>
        <p:spPr>
          <a:xfrm flipV="1">
            <a:off x="5410200" y="4164013"/>
            <a:ext cx="1965325" cy="19050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10" name="Прямоугольник 26"/>
          <p:cNvSpPr/>
          <p:nvPr/>
        </p:nvSpPr>
        <p:spPr>
          <a:xfrm flipV="1">
            <a:off x="5410200" y="4198938"/>
            <a:ext cx="1965325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 useBgFill="1">
        <p:nvSpPr>
          <p:cNvPr id="11" name="Скругленный прямоугольник 29"/>
          <p:cNvSpPr/>
          <p:nvPr/>
        </p:nvSpPr>
        <p:spPr bwMode="white">
          <a:xfrm>
            <a:off x="5410200" y="3962400"/>
            <a:ext cx="3063875" cy="26988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 useBgFill="1">
        <p:nvSpPr>
          <p:cNvPr id="12" name="Скругленный прямоугольник 30"/>
          <p:cNvSpPr/>
          <p:nvPr/>
        </p:nvSpPr>
        <p:spPr bwMode="white">
          <a:xfrm>
            <a:off x="7377113" y="4060825"/>
            <a:ext cx="1600200" cy="36513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13" name="Прямоугольник 6"/>
          <p:cNvSpPr/>
          <p:nvPr/>
        </p:nvSpPr>
        <p:spPr>
          <a:xfrm>
            <a:off x="0" y="3649663"/>
            <a:ext cx="9144000" cy="2444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14" name="Прямоугольник 9"/>
          <p:cNvSpPr/>
          <p:nvPr/>
        </p:nvSpPr>
        <p:spPr>
          <a:xfrm>
            <a:off x="0" y="3675063"/>
            <a:ext cx="9144000" cy="1412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15" name="Прямоугольник 10"/>
          <p:cNvSpPr/>
          <p:nvPr/>
        </p:nvSpPr>
        <p:spPr>
          <a:xfrm flipV="1">
            <a:off x="6413500" y="3643313"/>
            <a:ext cx="2730500" cy="24765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16" name="Прямоугольник 18"/>
          <p:cNvSpPr/>
          <p:nvPr/>
        </p:nvSpPr>
        <p:spPr>
          <a:xfrm>
            <a:off x="0" y="0"/>
            <a:ext cx="9144000" cy="37020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7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875"/>
            <a:ext cx="960438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21629C-7B0C-4A81-94B2-6DFCF3E0F26F}" type="datetimeFigureOut">
              <a:rPr lang="ru-RU"/>
              <a:pPr>
                <a:defRPr/>
              </a:pPr>
              <a:t>15.11.2024</a:t>
            </a:fld>
            <a:endParaRPr lang="ru-RU"/>
          </a:p>
        </p:txBody>
      </p:sp>
      <p:sp>
        <p:nvSpPr>
          <p:cNvPr id="18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588"/>
            <a:ext cx="747712" cy="365125"/>
          </a:xfrm>
        </p:spPr>
        <p:txBody>
          <a:bodyPr/>
          <a:lstStyle>
            <a:lvl1pPr algn="r">
              <a:defRPr sz="1800"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EF8EE049-3ED3-45D0-B485-44598DFF22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9320F3-7707-480D-B943-0A6D4E9F0E83}" type="datetimeFigureOut">
              <a:rPr lang="ru-RU"/>
              <a:pPr>
                <a:defRPr/>
              </a:pPr>
              <a:t>15.11.2024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5C23D-1C3D-41B0-8C22-BB2BA5FA2C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9D773C-809C-4DBB-8777-1D7458D77DE1}" type="datetimeFigureOut">
              <a:rPr lang="ru-RU"/>
              <a:pPr>
                <a:defRPr/>
              </a:pPr>
              <a:t>15.11.2024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216BAF-14F8-47CA-80A0-E456F40862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F5C909-97A4-4E9A-AF76-89933CBA63BD}" type="datetimeFigureOut">
              <a:rPr lang="ru-RU"/>
              <a:pPr>
                <a:defRPr/>
              </a:pPr>
              <a:t>15.11.2024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10744F-2CC4-4CD6-A594-3E4B913B21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D46350-A144-41EA-89FF-A8462AED587C}" type="datetimeFigureOut">
              <a:rPr lang="ru-RU"/>
              <a:pPr>
                <a:defRPr/>
              </a:pPr>
              <a:t>15.11.2024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4AA3DB-18A2-40B2-B64A-3DFB2A843C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8B753C-2D61-4161-A521-E770F8DDC150}" type="datetimeFigureOut">
              <a:rPr lang="ru-RU"/>
              <a:pPr>
                <a:defRPr/>
              </a:pPr>
              <a:t>15.11.2024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E21CD5-E59A-4A49-9632-3A211BFD54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/>
          <a:lstStyle>
            <a:lvl1pPr>
              <a:defRPr sz="4000" b="0" i="0" cap="none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C85B79B0-4918-4A98-BFD7-1D772337FA2C}" type="datetimeFigureOut">
              <a:rPr lang="ru-RU"/>
              <a:pPr>
                <a:defRPr/>
              </a:pPr>
              <a:t>15.11.2024</a:t>
            </a:fld>
            <a:endParaRPr lang="ru-RU"/>
          </a:p>
        </p:txBody>
      </p:sp>
      <p:sp>
        <p:nvSpPr>
          <p:cNvPr id="8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76C92922-CA2F-48A7-AB34-67EEF1BA20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363" y="612775"/>
            <a:ext cx="957262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86D54B-03E1-49DB-814A-0A6011AA9706}" type="datetimeFigureOut">
              <a:rPr lang="ru-RU"/>
              <a:pPr>
                <a:defRPr/>
              </a:pPr>
              <a:t>15.11.2024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E24AFA-D82C-4CE0-BBE4-487D667AA8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17513-77B9-4DC0-A0E5-0064DB9B871E}" type="datetimeFigureOut">
              <a:rPr lang="ru-RU"/>
              <a:pPr>
                <a:defRPr/>
              </a:pPr>
              <a:t>15.11.2024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617AC2-D908-4062-ABC0-677F5CD0E9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38F287-F266-4286-B5D7-6C6963BA1734}" type="datetimeFigureOut">
              <a:rPr lang="ru-RU"/>
              <a:pPr>
                <a:defRPr/>
              </a:pPr>
              <a:t>15.11.2024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8E355A-5DF7-45E8-94DA-E57988277E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BA4321-D713-48C5-9C65-9BC83D0C8FC6}" type="datetimeFigureOut">
              <a:rPr lang="ru-RU"/>
              <a:pPr>
                <a:defRPr/>
              </a:pPr>
              <a:t>15.11.2024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2CAC4E-38C9-46AC-9FE6-1686F52A5C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0" y="366713"/>
            <a:ext cx="9144000" cy="8413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7975"/>
            <a:ext cx="9144000" cy="920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200" y="360363"/>
            <a:ext cx="3733800" cy="904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39738"/>
            <a:ext cx="3733800" cy="1809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025" y="496888"/>
            <a:ext cx="3063875" cy="28575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938" y="588963"/>
            <a:ext cx="1600200" cy="3651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5263" y="-1588"/>
            <a:ext cx="57150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3988" y="-1588"/>
            <a:ext cx="28575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4938" y="-1588"/>
            <a:ext cx="9525" cy="620713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725" y="-1588"/>
            <a:ext cx="26988" cy="620713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400" y="0"/>
            <a:ext cx="55563" cy="585788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4125" y="0"/>
            <a:ext cx="7938" cy="585788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</p:txBody>
      </p:sp>
      <p:sp>
        <p:nvSpPr>
          <p:cNvPr id="1039" name="Заголовок 21"/>
          <p:cNvSpPr>
            <a:spLocks noGrp="1"/>
          </p:cNvSpPr>
          <p:nvPr>
            <p:ph type="title"/>
          </p:nvPr>
        </p:nvSpPr>
        <p:spPr bwMode="auto">
          <a:xfrm>
            <a:off x="457200" y="1143000"/>
            <a:ext cx="8229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40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2249488"/>
            <a:ext cx="8229600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8" y="612775"/>
            <a:ext cx="957262" cy="457200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800" smtClean="0">
                <a:solidFill>
                  <a:schemeClr val="accent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1349307-CBCD-4244-848D-854055D77DBA}" type="datetimeFigureOut">
              <a:rPr lang="ru-RU"/>
              <a:pPr>
                <a:defRPr/>
              </a:pPr>
              <a:t>15.11.2024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775"/>
            <a:ext cx="1325563" cy="457200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800">
                <a:solidFill>
                  <a:schemeClr val="accent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038" y="1588"/>
            <a:ext cx="762000" cy="366712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800" smtClean="0"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9460576-5A6D-4926-B364-6AD60D0CC0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0" r:id="rId3"/>
    <p:sldLayoutId id="2147483669" r:id="rId4"/>
    <p:sldLayoutId id="2147483673" r:id="rId5"/>
    <p:sldLayoutId id="2147483674" r:id="rId6"/>
    <p:sldLayoutId id="2147483668" r:id="rId7"/>
    <p:sldLayoutId id="2147483667" r:id="rId8"/>
    <p:sldLayoutId id="2147483666" r:id="rId9"/>
    <p:sldLayoutId id="2147483665" r:id="rId10"/>
    <p:sldLayoutId id="2147483664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9pPr>
    </p:titleStyle>
    <p:bodyStyle>
      <a:lvl1pPr marL="365125" indent="-255588" algn="l" rtl="0" fontAlgn="base">
        <a:spcBef>
          <a:spcPts val="300"/>
        </a:spcBef>
        <a:spcAft>
          <a:spcPct val="0"/>
        </a:spcAft>
        <a:buClr>
          <a:srgbClr val="A04DA3"/>
        </a:buClr>
        <a:buFont typeface="Georgia" pitchFamily="18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7225" indent="-246063" algn="l" rtl="0" fontAlgn="base">
        <a:spcBef>
          <a:spcPts val="300"/>
        </a:spcBef>
        <a:spcAft>
          <a:spcPct val="0"/>
        </a:spcAft>
        <a:buClr>
          <a:schemeClr val="accent2"/>
        </a:buClr>
        <a:buFont typeface="Georgia" pitchFamily="18" charset="0"/>
        <a:buChar char="▫"/>
        <a:defRPr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2338" indent="-219075" algn="l" rtl="0" fontAlgn="base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13" indent="-200025" algn="l" rtl="0" fontAlgn="base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063" indent="-182563" algn="l" rtl="0" fontAlgn="base">
        <a:spcBef>
          <a:spcPts val="300"/>
        </a:spcBef>
        <a:spcAft>
          <a:spcPct val="0"/>
        </a:spcAft>
        <a:buClr>
          <a:srgbClr val="A04DA3"/>
        </a:buClr>
        <a:buFont typeface="Georgia" pitchFamily="18" charset="0"/>
        <a:buChar char="▫"/>
        <a:defRPr sz="2000" kern="1200">
          <a:solidFill>
            <a:srgbClr val="A04DA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Заголовок 1"/>
          <p:cNvSpPr>
            <a:spLocks noGrp="1"/>
          </p:cNvSpPr>
          <p:nvPr>
            <p:ph type="ctrTitle"/>
          </p:nvPr>
        </p:nvSpPr>
        <p:spPr>
          <a:xfrm>
            <a:off x="2143125" y="2000240"/>
            <a:ext cx="4643453" cy="714380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«Переводчик»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14875" y="4429125"/>
            <a:ext cx="3857625" cy="1223963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Выполнил работу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Сафронова Дарья Юрьевна,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педагог дополнительного образования МБУДО БЦВР БГО</a:t>
            </a:r>
            <a:endPara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5" name="Picture 2" descr="C:\Users\vova\Pictures\язык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3" y="4214813"/>
            <a:ext cx="3576637" cy="243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071670" y="1428736"/>
            <a:ext cx="47149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Профессиональная проба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Заголовок 1"/>
          <p:cNvSpPr>
            <a:spLocks noGrp="1"/>
          </p:cNvSpPr>
          <p:nvPr>
            <p:ph type="title"/>
          </p:nvPr>
        </p:nvSpPr>
        <p:spPr>
          <a:xfrm>
            <a:off x="250825" y="1916113"/>
            <a:ext cx="8229600" cy="1069975"/>
          </a:xfrm>
        </p:spPr>
        <p:txBody>
          <a:bodyPr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</a:rPr>
              <a:t>Практическая часть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</a:rPr>
              <a:t/>
            </a:r>
            <a:br>
              <a:rPr lang="ru-RU" sz="2800" b="1" dirty="0" smtClean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</a:rPr>
              <a:t/>
            </a:r>
            <a:br>
              <a:rPr lang="ru-RU" sz="2800" b="1" dirty="0" smtClean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</a:rPr>
              <a:t>Примерь на себя профессию «Переводчик»!</a:t>
            </a:r>
            <a:endParaRPr lang="ru-RU" sz="4800" dirty="0" smtClean="0"/>
          </a:p>
        </p:txBody>
      </p:sp>
      <p:pic>
        <p:nvPicPr>
          <p:cNvPr id="3074" name="Picture 2" descr="https://upload-ca0451ed212bdd32f8d9e1cd64bf8c77.hb.bizmrg.com/iblock/9af/9afc8feb4bbb93f4768f8ab84a22a415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357562"/>
            <a:ext cx="2460291" cy="1576637"/>
          </a:xfrm>
          <a:prstGeom prst="rect">
            <a:avLst/>
          </a:prstGeom>
          <a:noFill/>
        </p:spPr>
      </p:pic>
      <p:pic>
        <p:nvPicPr>
          <p:cNvPr id="3076" name="Picture 4" descr="https://www.meme-arsenal.com/memes/bb44bb01285292fd5e05ff2a85aa0f6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488" y="4929198"/>
            <a:ext cx="3149618" cy="1770034"/>
          </a:xfrm>
          <a:prstGeom prst="rect">
            <a:avLst/>
          </a:prstGeom>
          <a:noFill/>
        </p:spPr>
      </p:pic>
      <p:pic>
        <p:nvPicPr>
          <p:cNvPr id="3078" name="Picture 6" descr="https://i.sunhome.ru/journal/22/izuchaem-inostrannii-yazik-bistro.ori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72198" y="3429000"/>
            <a:ext cx="2786082" cy="18579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Заголовок 1"/>
          <p:cNvSpPr>
            <a:spLocks noGrp="1"/>
          </p:cNvSpPr>
          <p:nvPr>
            <p:ph type="title"/>
          </p:nvPr>
        </p:nvSpPr>
        <p:spPr>
          <a:xfrm>
            <a:off x="357158" y="500042"/>
            <a:ext cx="8229600" cy="928694"/>
          </a:xfrm>
        </p:spPr>
        <p:txBody>
          <a:bodyPr/>
          <a:lstStyle/>
          <a:p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Здесь есть переводчик?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1428736"/>
            <a:ext cx="7643866" cy="47706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/>
          </p:nvPr>
        </p:nvSpPr>
        <p:spPr>
          <a:xfrm>
            <a:off x="1500166" y="1285860"/>
            <a:ext cx="4000496" cy="642942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Кем быть?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Picture 2" descr="C:\Users\vova\Pictures\пере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643182"/>
            <a:ext cx="3595259" cy="2498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2" descr="https://www.eduneo.ru/wp-content/uploads/2018/11/english_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4000504"/>
            <a:ext cx="3714766" cy="23789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4" descr="http://white.susu.ru/sites/default/files/field/image/knigi_na_inostrannom_yazyke-1050x840_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4942" y="857232"/>
            <a:ext cx="3500462" cy="23954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>
          <a:xfrm>
            <a:off x="323528" y="1196752"/>
            <a:ext cx="8589640" cy="3281561"/>
          </a:xfrm>
        </p:spPr>
        <p:txBody>
          <a:bodyPr/>
          <a:lstStyle/>
          <a:p>
            <a:r>
              <a:rPr lang="ru-RU" sz="1600" dirty="0" smtClean="0"/>
              <a:t> 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Что значит профессия «Переводчик-лингвист» ?</a:t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 </a:t>
            </a:r>
          </a:p>
        </p:txBody>
      </p:sp>
      <p:pic>
        <p:nvPicPr>
          <p:cNvPr id="16386" name="Picture 2" descr="C:\Users\vova\Pictures\1_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714620"/>
            <a:ext cx="4056480" cy="249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2" descr="https://anderbot.com/wp-content/uploads/2018/08/perevodchiki-dlya-kompyuter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32040" y="4143380"/>
            <a:ext cx="3518372" cy="2122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975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Профессия переводчика имеет 3 специализации</a:t>
            </a: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1.Синхронный перевод;</a:t>
            </a:r>
            <a:b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2.Технический перевод документов и текстов профессиональной тематики;</a:t>
            </a:r>
            <a:b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3.Перевод текстов художественной литературы.</a:t>
            </a:r>
            <a:b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pic>
        <p:nvPicPr>
          <p:cNvPr id="17410" name="Picture 2" descr="C:\Users\vova\Pictures\up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68960"/>
            <a:ext cx="3429000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4" descr="http://yablor.ru/media/images/top/original/171217_93_Ke-768x43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4572008"/>
            <a:ext cx="3643312" cy="204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6" descr="http://www.sgqconsulting.ru/images/stati_sgq/zxc00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68144" y="3068960"/>
            <a:ext cx="2714625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http://maxmediadv.ru/upload/medialibrary/672/672dbe8bc9206bb442411b90b6e70b9d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14744" y="4572008"/>
            <a:ext cx="3399716" cy="20717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4824536" cy="6957392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Место работы переводчика: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1.Пресс-центры, радио- и телецентры;</a:t>
            </a:r>
            <a:b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2.Международные фонды;</a:t>
            </a:r>
            <a:b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3.Туристические фирмы;</a:t>
            </a:r>
            <a:b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4.Министерства иностранных дел, консульства;</a:t>
            </a:r>
            <a:b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5.Книжные издательства, СМИ;</a:t>
            </a:r>
            <a:b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6.Бюро переводов;</a:t>
            </a:r>
            <a:b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7.Музеи и библиотеки;</a:t>
            </a:r>
            <a:b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8.Сфера гостиничного бизнеса;</a:t>
            </a:r>
            <a:b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9.Международные фирмы, компании;</a:t>
            </a:r>
            <a:b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10.Международные ассоциации и объединения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b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11. Учебные заведения (школа, колледж, университет ит.д.).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8" name="Picture 2" descr="https://cod75.ru/wp-content/uploads/2018/12/df73c3a0c58c91b21613caeb880c729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3500" y="785813"/>
            <a:ext cx="22860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4" descr="https://avatars.mds.yandex.net/get-pdb/245485/d84f510c-f7a7-4b6c-8527-b188956b59e2/s12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25" y="2286000"/>
            <a:ext cx="214312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6" descr="http://tumen-hotels.com/img/6792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29188" y="3786188"/>
            <a:ext cx="2397125" cy="139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8" descr="http://ellen.odessa.ua/images/buro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72250" y="5286375"/>
            <a:ext cx="2428875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3078088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Плюсы и минусы профессии ПЕРЕВОДЧИК</a:t>
            </a:r>
            <a:b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Плюсы: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1.возможность реализации в разных областях (письменный перевод, переводчик-синхронист, перевод фильмов, книг, журналов и т.д.);</a:t>
            </a:r>
            <a:b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2.человек, владеющий иностранным языком, может найти очень 3.престижное и высокооплачиваемое место работы;</a:t>
            </a:r>
            <a:b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4.есть возможность общаться с людьми различных стран и культур;</a:t>
            </a:r>
            <a:b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5.высокая вероятность командировок и путешествий.</a:t>
            </a:r>
            <a:b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Минусы: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1.в разные месяцы объем переводов может различаться в несколько раз, отсюда нестабильная загрузка;</a:t>
            </a:r>
            <a:b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2.часто зарплату переводчикам выдают не по факту сдачи материала, а когда приходит оплата от заказчика.</a:t>
            </a:r>
            <a:b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28688"/>
            <a:ext cx="8229600" cy="1000125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какие вузы нужно поступить</a:t>
            </a: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/>
              <a:t/>
            </a:r>
            <a:br>
              <a:rPr lang="ru-RU" sz="1600" dirty="0" smtClean="0"/>
            </a:br>
            <a:endParaRPr lang="ru-RU" sz="1800" b="1" dirty="0"/>
          </a:p>
        </p:txBody>
      </p:sp>
      <p:pic>
        <p:nvPicPr>
          <p:cNvPr id="23554" name="Picture 2" descr="https://files2.geometria.ru/pics/original/045/620/4562043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2143116"/>
            <a:ext cx="3480796" cy="1779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4" descr="https://postupi.online/images/images1366/145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80" y="1571612"/>
            <a:ext cx="3071812" cy="179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6" descr="http://rusmuseumvrm.ru/data/offices/spb_spbuuie/598_main_foto_0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8662" y="4714884"/>
            <a:ext cx="3480796" cy="1455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8" descr="https://www.molbulak.ru/upload/iblock/4d9/mgomo-kak-postupit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86380" y="4357694"/>
            <a:ext cx="3187351" cy="1452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Заголовок 1"/>
          <p:cNvSpPr>
            <a:spLocks noGrp="1"/>
          </p:cNvSpPr>
          <p:nvPr>
            <p:ph type="title"/>
          </p:nvPr>
        </p:nvSpPr>
        <p:spPr>
          <a:xfrm>
            <a:off x="285720" y="1714488"/>
            <a:ext cx="8229600" cy="106997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</a:rPr>
              <a:t>Индивидуальная образовательная траектория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</a:rPr>
              <a:t>.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</a:rPr>
              <a:t/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Помимо изучения иностранных языков, я также создаю научно-исследовательские работы по английскому языку,  занимаюсь на образовательной платформе изучения иностранных языков </a:t>
            </a: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</a:rPr>
              <a:t>«</a:t>
            </a:r>
            <a:r>
              <a:rPr lang="en-US" sz="1800" b="1" dirty="0" err="1" smtClean="0">
                <a:solidFill>
                  <a:schemeClr val="tx1"/>
                </a:solidFill>
                <a:latin typeface="Times New Roman" pitchFamily="18" charset="0"/>
              </a:rPr>
              <a:t>Duolingo</a:t>
            </a: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</a:rPr>
              <a:t>»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, участвую в областных и всероссийских конкурсах и олимпиадах по английскому языку («</a:t>
            </a:r>
            <a:r>
              <a:rPr lang="en-US" sz="1800" dirty="0" smtClean="0">
                <a:solidFill>
                  <a:schemeClr val="tx1"/>
                </a:solidFill>
                <a:latin typeface="Times New Roman" pitchFamily="18" charset="0"/>
              </a:rPr>
              <a:t>My English Portfolio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»; «</a:t>
            </a:r>
            <a:r>
              <a:rPr lang="en-US" sz="1800" dirty="0" smtClean="0">
                <a:solidFill>
                  <a:schemeClr val="tx1"/>
                </a:solidFill>
                <a:latin typeface="Times New Roman" pitchFamily="18" charset="0"/>
              </a:rPr>
              <a:t>I travel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: </a:t>
            </a:r>
            <a:r>
              <a:rPr lang="en-US" sz="1800" dirty="0" smtClean="0">
                <a:solidFill>
                  <a:schemeClr val="tx1"/>
                </a:solidFill>
                <a:latin typeface="Times New Roman" pitchFamily="18" charset="0"/>
              </a:rPr>
              <a:t>Russia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»; «</a:t>
            </a:r>
            <a:r>
              <a:rPr lang="en-US" sz="1800" dirty="0" err="1" smtClean="0">
                <a:solidFill>
                  <a:schemeClr val="tx1"/>
                </a:solidFill>
                <a:latin typeface="Times New Roman" pitchFamily="18" charset="0"/>
              </a:rPr>
              <a:t>Skyeng</a:t>
            </a:r>
            <a:r>
              <a:rPr lang="en-US" sz="1800" dirty="0" smtClean="0">
                <a:solidFill>
                  <a:schemeClr val="tx1"/>
                </a:solidFill>
                <a:latin typeface="Times New Roman" pitchFamily="18" charset="0"/>
              </a:rPr>
              <a:t> Super Cup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»</a:t>
            </a:r>
            <a:r>
              <a:rPr lang="en-US" sz="1800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др.) Данные ресурсы, помогают мне в изучении языка. Для будущей работы, мне нужен иностранный язык, поэтому в 9 классе я буду сдавать экзамен по английскому языку.</a:t>
            </a:r>
          </a:p>
        </p:txBody>
      </p:sp>
      <p:pic>
        <p:nvPicPr>
          <p:cNvPr id="6146" name="Picture 2" descr="https://anderbot.com/wp-content/uploads/2018/12/Duoling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87624" y="4246851"/>
            <a:ext cx="2928930" cy="1952620"/>
          </a:xfrm>
          <a:prstGeom prst="rect">
            <a:avLst/>
          </a:prstGeom>
          <a:noFill/>
        </p:spPr>
      </p:pic>
      <p:pic>
        <p:nvPicPr>
          <p:cNvPr id="6150" name="Picture 6" descr="http://integration21.ru/wp-content/uploads/2017/06/d0b1d183d0bbd18cd0b4d0bed0b303d0b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8064" y="3786189"/>
            <a:ext cx="2714644" cy="28739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3143256"/>
          </a:xfrm>
        </p:spPr>
        <p:txBody>
          <a:bodyPr/>
          <a:lstStyle/>
          <a:p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Востребованность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данной профессии на рынке труда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(анализ вакансий в Нижнем Новгороде и Нижегородской области).</a:t>
            </a:r>
            <a:b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b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Сейчас профессия переводчика востребована, но, как и во многих профессиях, ценятся высококвалифицированные переводчики, а не просто выпускники с дипломом. И для того, чтобы стать высококвалифицированным специалистом, придется трудиться не покладая рук. Сейчас переводчики требуются в международных фирмах, компаниях, СМИ. Всего Нижегородской области и Нижнем Новгороде насчитывается </a:t>
            </a: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18 вакансий.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Например, в Нижегородской области очень хорошо развито туристическое направление (по переводческой деятельности),  пользуется популярностью ( среди молодёжи), поэтому переводчики могут работать и в направлении</a:t>
            </a:r>
            <a:r>
              <a:rPr lang="en-US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туризма.</a:t>
            </a:r>
            <a:r>
              <a:rPr lang="en-US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Также профессия «переводчик» востребована и в других сферах:</a:t>
            </a:r>
            <a:b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Производство-10 вакансий;</a:t>
            </a:r>
            <a:b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Наука, образование-3 вакансии;</a:t>
            </a:r>
            <a:b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Фирмы, компании, СМИ-2 вакансии;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http://www.rci.capital/wp-content/uploads/2014/10/background_fund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9140" y="4919865"/>
            <a:ext cx="2605588" cy="1735973"/>
          </a:xfrm>
          <a:prstGeom prst="rect">
            <a:avLst/>
          </a:prstGeom>
          <a:noFill/>
        </p:spPr>
      </p:pic>
      <p:pic>
        <p:nvPicPr>
          <p:cNvPr id="4100" name="Picture 4" descr="https://lyra.bgiik.ru/pluginfile.php/730/course/overviewfiles/%D0%98%D0%9F%D0%9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4919865"/>
            <a:ext cx="2655188" cy="1719234"/>
          </a:xfrm>
          <a:prstGeom prst="rect">
            <a:avLst/>
          </a:prstGeom>
          <a:noFill/>
        </p:spPr>
      </p:pic>
      <p:pic>
        <p:nvPicPr>
          <p:cNvPr id="4102" name="Picture 6" descr="https://steemitimages.com/DQma1ESwDS9u5GPUt178CLaX8E3MAh9wkfnbunaxhc8bDpc/Supervisor-Training-Network-slide-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3630" y="4919865"/>
            <a:ext cx="2884092" cy="17106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435</TotalTime>
  <Words>37</Words>
  <Application>Microsoft Office PowerPoint</Application>
  <PresentationFormat>Экран (4:3)</PresentationFormat>
  <Paragraphs>13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Городская</vt:lpstr>
      <vt:lpstr>«Переводчик»</vt:lpstr>
      <vt:lpstr>Кем быть?   </vt:lpstr>
      <vt:lpstr> Что значит профессия «Переводчик-лингвист» ?       </vt:lpstr>
      <vt:lpstr>  Профессия переводчика имеет 3 специализации:  1.Синхронный перевод; 2.Технический перевод документов и текстов профессиональной тематики; 3.Перевод текстов художественной литературы.   </vt:lpstr>
      <vt:lpstr>   Место работы переводчика:  1.Пресс-центры, радио- и телецентры; 2.Международные фонды; 3.Туристические фирмы; 4.Министерства иностранных дел, консульства; 5.Книжные издательства, СМИ; 6.Бюро переводов; 7.Музеи и библиотеки; 8.Сфера гостиничного бизнеса; 9.Международные фирмы, компании; 10.Международные ассоциации и объединения; 11. Учебные заведения (школа, колледж, университет ит.д.).  </vt:lpstr>
      <vt:lpstr>      Плюсы и минусы профессии ПЕРЕВОДЧИК    Плюсы: 1.возможность реализации в разных областях (письменный перевод, переводчик-синхронист, перевод фильмов, книг, журналов и т.д.); 2.человек, владеющий иностранным языком, может найти очень 3.престижное и высокооплачиваемое место работы; 4.есть возможность общаться с людьми различных стран и культур; 5.высокая вероятность командировок и путешествий.  Минусы: 1.в разные месяцы объем переводов может различаться в несколько раз, отсюда нестабильная загрузка; 2.часто зарплату переводчикам выдают не по факту сдачи материала, а когда приходит оплата от заказчика.   </vt:lpstr>
      <vt:lpstr>    В какие вузы нужно поступить:    </vt:lpstr>
      <vt:lpstr>Индивидуальная образовательная траектория. Помимо изучения иностранных языков, я также создаю научно-исследовательские работы по английскому языку,  занимаюсь на образовательной платформе изучения иностранных языков «Duolingo», участвую в областных и всероссийских конкурсах и олимпиадах по английскому языку («My English Portfolio»; «I travel: Russia»; «Skyeng Super Cup» др.) Данные ресурсы, помогают мне в изучении языка. Для будущей работы, мне нужен иностранный язык, поэтому в 9 классе я буду сдавать экзамен по английскому языку.</vt:lpstr>
      <vt:lpstr>Востребованность данной профессии на рынке труда.  (анализ вакансий в Нижнем Новгороде и Нижегородской области).    Сейчас профессия переводчика востребована, но, как и во многих профессиях, ценятся высококвалифицированные переводчики, а не просто выпускники с дипломом. И для того, чтобы стать высококвалифицированным специалистом, придется трудиться не покладая рук. Сейчас переводчики требуются в международных фирмах, компаниях, СМИ. Всего Нижегородской области и Нижнем Новгороде насчитывается 18 вакансий. Например, в Нижегородской области очень хорошо развито туристическое направление (по переводческой деятельности),  пользуется популярностью ( среди молодёжи), поэтому переводчики могут работать и в направлении туризма.  Также профессия «переводчик» востребована и в других сферах: Производство-10 вакансий; Наука, образование-3 вакансии; Фирмы, компании, СМИ-2 вакансии; </vt:lpstr>
      <vt:lpstr>Практическая часть  Примерь на себя профессию «Переводчик»!</vt:lpstr>
      <vt:lpstr>Здесь есть переводчик?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«Переводчик»</dc:title>
  <dc:creator>vova</dc:creator>
  <cp:lastModifiedBy>Кисонька</cp:lastModifiedBy>
  <cp:revision>53</cp:revision>
  <dcterms:created xsi:type="dcterms:W3CDTF">2019-03-19T19:27:45Z</dcterms:created>
  <dcterms:modified xsi:type="dcterms:W3CDTF">2024-11-15T17:37:50Z</dcterms:modified>
</cp:coreProperties>
</file>