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324" r:id="rId3"/>
    <p:sldId id="333" r:id="rId4"/>
    <p:sldId id="327" r:id="rId5"/>
    <p:sldId id="342" r:id="rId6"/>
    <p:sldId id="341" r:id="rId7"/>
    <p:sldId id="326" r:id="rId8"/>
    <p:sldId id="347" r:id="rId9"/>
    <p:sldId id="329" r:id="rId10"/>
    <p:sldId id="337" r:id="rId11"/>
    <p:sldId id="338" r:id="rId12"/>
    <p:sldId id="335" r:id="rId13"/>
    <p:sldId id="345" r:id="rId14"/>
    <p:sldId id="339" r:id="rId15"/>
    <p:sldId id="336" r:id="rId16"/>
    <p:sldId id="317" r:id="rId17"/>
    <p:sldId id="318" r:id="rId18"/>
    <p:sldId id="321" r:id="rId19"/>
    <p:sldId id="320" r:id="rId20"/>
    <p:sldId id="298" r:id="rId21"/>
    <p:sldId id="346" r:id="rId22"/>
    <p:sldId id="340" r:id="rId23"/>
    <p:sldId id="30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615" autoAdjust="0"/>
    <p:restoredTop sz="86364" autoAdjust="0"/>
  </p:normalViewPr>
  <p:slideViewPr>
    <p:cSldViewPr>
      <p:cViewPr varScale="1">
        <p:scale>
          <a:sx n="95" d="100"/>
          <a:sy n="95" d="100"/>
        </p:scale>
        <p:origin x="-209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47A1-0551-481C-A404-81F5C2DB6307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496285-E0C8-46F4-89B1-4217F10AD4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955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96285-E0C8-46F4-89B1-4217F10AD48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496285-E0C8-46F4-89B1-4217F10AD48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40016-CCC9-451D-AD44-510A51D82C92}" type="datetimeFigureOut">
              <a:rPr lang="ru-RU" smtClean="0"/>
              <a:pPr/>
              <a:t>13.02.2025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C6B22-D610-4C7D-9B38-6038B67332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51;&#1105;&#1050;\Desktop\&#1055;&#1086;&#1084;&#1085;&#1103;&#1090;%20&#1083;&#1102;&#1076;&#1080;\YU_Levitan_-_Vnimanie_govorit_moskva_(o_nachale_voynx)__.mp3" TargetMode="Externa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51;&#1105;&#1050;\Desktop\&#1055;&#1086;&#1084;&#1085;&#1103;&#1090;%20&#1083;&#1102;&#1076;&#1080;\YU_Levitan_-_Vnimanie_govorit_moskva_(o_nachale_voynx)__.mp3" TargetMode="Externa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51;&#1105;&#1050;\Desktop\&#1055;&#1086;&#1084;&#1085;&#1103;&#1090;%20&#1083;&#1102;&#1076;&#1080;\YU_Levitan_-_Vnimanie_govorit_moskva_(o_nachale_voynx)__.mp3" TargetMode="External"/><Relationship Id="rId6" Type="http://schemas.openxmlformats.org/officeDocument/2006/relationships/image" Target="../media/image21.gif"/><Relationship Id="rId5" Type="http://schemas.openxmlformats.org/officeDocument/2006/relationships/image" Target="../media/image20.gi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1;&#1102;&#1051;&#1105;&#1050;\Desktop\&#1055;&#1086;&#1084;&#1085;&#1103;&#1090;%20&#1083;&#1102;&#1076;&#1080;\YU_Levitan_-_Vnimanie_govorit_moskva_(o_nachale_voynx)__.mp3" TargetMode="External"/><Relationship Id="rId5" Type="http://schemas.openxmlformats.org/officeDocument/2006/relationships/image" Target="../media/image22.jpe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4316"/>
            <a:ext cx="9144000" cy="68723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3116"/>
            <a:ext cx="8001024" cy="3071834"/>
          </a:xfrm>
        </p:spPr>
        <p:txBody>
          <a:bodyPr>
            <a:no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200" b="1" dirty="0" smtClean="0"/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Рр№21.Повторение темы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  «Односоставные предложения».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Комплексный анализ текста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27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4572008"/>
            <a:ext cx="6429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 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642918"/>
            <a:ext cx="74295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МБОУ «Гвардейская школа-гимназия №2»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Симферопольского района Республики Крым</a:t>
            </a: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Методическая декада « Урок- 21 века»</a:t>
            </a: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5357826"/>
            <a:ext cx="56436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8-Н класс </a:t>
            </a:r>
          </a:p>
          <a:p>
            <a:pPr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Учитель русского языка и литературы</a:t>
            </a:r>
          </a:p>
          <a:p>
            <a:pPr>
              <a:spcBef>
                <a:spcPts val="0"/>
              </a:spcBef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 Головко Людмила Ивановна</a:t>
            </a:r>
            <a:endParaRPr lang="ru-RU" dirty="0"/>
          </a:p>
        </p:txBody>
      </p:sp>
      <p:pic>
        <p:nvPicPr>
          <p:cNvPr id="9" name="Содержимое 4" descr="C:\Users\Admin\Desktop\Pobeda80_logo_main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4071942"/>
            <a:ext cx="1195831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429132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.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82" y="428604"/>
            <a:ext cx="3907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1428736"/>
            <a:ext cx="707236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r>
              <a:rPr lang="ru-RU" sz="3200" b="1" dirty="0" smtClean="0"/>
              <a:t> </a:t>
            </a:r>
          </a:p>
          <a:p>
            <a:pPr>
              <a:buNone/>
            </a:pPr>
            <a:r>
              <a:rPr lang="ru-RU" sz="3200" b="1" dirty="0" smtClean="0"/>
              <a:t>  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500043"/>
            <a:ext cx="69294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071669" y="785794"/>
            <a:ext cx="65008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Гвардейское в годы войны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Admin\Desktop\Всероссийский конкурс внеклассных мероприятий\фото\Станция_Сарабуз_Таврическая_губерния_конец_XIX_век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1428736"/>
            <a:ext cx="299085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Admin\Desktop\Всероссийский конкурс внеклассных мероприятий\фото\starye-foto-gvardeyskogo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1857364"/>
            <a:ext cx="2611919" cy="1819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Admin\Desktop\Всероссийский конкурс внеклассных мероприятий\фото\simf_voyna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3357562"/>
            <a:ext cx="2619375" cy="1672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Admin\Desktop\Всероссийский конкурс внеклассных мероприятий\фото\memorial-v-gvardeyskom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42" y="3929066"/>
            <a:ext cx="3352800" cy="2230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500043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82" y="428604"/>
            <a:ext cx="3907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1285860"/>
            <a:ext cx="707236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r>
              <a:rPr lang="ru-RU" sz="3200" b="1" dirty="0" smtClean="0"/>
              <a:t> </a:t>
            </a:r>
          </a:p>
          <a:p>
            <a:pPr>
              <a:buNone/>
            </a:pPr>
            <a:r>
              <a:rPr lang="ru-RU" sz="3200" b="1" dirty="0" smtClean="0"/>
              <a:t>  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642919"/>
            <a:ext cx="64294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Николай Алексеевич Остряков -  Герой Советского Союза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C:\Users\Admin\Desktop\Всероссийский конкурс внеклассных мероприятий\фото\1.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500042"/>
            <a:ext cx="1806476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Admin\Desktop\Всероссийский конкурс внеклассных мероприятий\фото\2.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429000"/>
            <a:ext cx="2207084" cy="2759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Admin\Desktop\Всероссийский конкурс внеклассных мероприятий\фото\270974_original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1785926"/>
            <a:ext cx="19526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Admin\Desktop\Всероссийский конкурс внеклассных мероприятий\фото\7.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4214818"/>
            <a:ext cx="3514725" cy="2258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Admin\Desktop\Всероссийский конкурс внеклассных мероприятий\фото\11.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1785926"/>
            <a:ext cx="2214578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Admin\Desktop\Всероссийский конкурс внеклассных мероприятий\фото\muzey-morskoy-aviatsii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4786322"/>
            <a:ext cx="2377282" cy="178276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5" y="188913"/>
            <a:ext cx="8074048" cy="11557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cs typeface="David" pitchFamily="34" charset="-79"/>
              </a:rPr>
              <a:t> </a:t>
            </a:r>
          </a:p>
        </p:txBody>
      </p:sp>
      <p:pic>
        <p:nvPicPr>
          <p:cNvPr id="6" name="YU_Levitan_-_Vnimanie_govorit_moskva_(o_nachale_voynx)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715404" y="6500834"/>
            <a:ext cx="266700" cy="26670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3000364" y="1357298"/>
            <a:ext cx="584366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Ассоциативный ряд к  слову 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мир   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Ключи и нормы оценивания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81139" y="1857363"/>
          <a:ext cx="6181721" cy="2508738"/>
        </p:xfrm>
        <a:graphic>
          <a:graphicData uri="http://schemas.openxmlformats.org/drawingml/2006/table">
            <a:tbl>
              <a:tblPr/>
              <a:tblGrid>
                <a:gridCol w="785011"/>
                <a:gridCol w="416938"/>
                <a:gridCol w="411861"/>
                <a:gridCol w="411861"/>
                <a:gridCol w="412496"/>
                <a:gridCol w="413130"/>
                <a:gridCol w="413130"/>
                <a:gridCol w="413130"/>
                <a:gridCol w="413130"/>
                <a:gridCol w="413130"/>
                <a:gridCol w="419476"/>
                <a:gridCol w="419476"/>
                <a:gridCol w="419476"/>
                <a:gridCol w="419476"/>
              </a:tblGrid>
              <a:tr h="83624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№ варианта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1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857356" y="4786322"/>
          <a:ext cx="5829300" cy="847918"/>
        </p:xfrm>
        <a:graphic>
          <a:graphicData uri="http://schemas.openxmlformats.org/drawingml/2006/table">
            <a:tbl>
              <a:tblPr/>
              <a:tblGrid>
                <a:gridCol w="1215390"/>
                <a:gridCol w="1215390"/>
                <a:gridCol w="968375"/>
                <a:gridCol w="1170305"/>
                <a:gridCol w="1259840"/>
              </a:tblGrid>
              <a:tr h="4239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«1»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«2»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«3»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«4»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«5»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95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1-6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7-11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12- 14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14-15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Содержимое 4" descr="C:\Users\Admin\Desktop\Pobeda80_logo_main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071546"/>
            <a:ext cx="1195831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82" y="428604"/>
            <a:ext cx="3907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57356" y="1285860"/>
            <a:ext cx="707236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200" b="1" dirty="0" smtClean="0"/>
          </a:p>
          <a:p>
            <a:r>
              <a:rPr lang="ru-RU" sz="3200" b="1" dirty="0" smtClean="0"/>
              <a:t> </a:t>
            </a:r>
          </a:p>
          <a:p>
            <a:pPr>
              <a:buNone/>
            </a:pPr>
            <a:r>
              <a:rPr lang="ru-RU" sz="3200" b="1" dirty="0" smtClean="0"/>
              <a:t>  </a:t>
            </a:r>
          </a:p>
          <a:p>
            <a:pPr>
              <a:buNone/>
            </a:pPr>
            <a:r>
              <a:rPr lang="ru-RU" b="1" dirty="0" smtClean="0"/>
              <a:t> </a:t>
            </a: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57422" y="571480"/>
            <a:ext cx="65008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786050" y="1214422"/>
            <a:ext cx="60007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Война                                                    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Жестокая, кровопролитная             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Уничтожает, убивает, разрушает.   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Зло, позорящее человеческий род,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Смерть         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Долгожданный, завоеванный</a:t>
            </a: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Строит, возрождает, созидает</a:t>
            </a: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Путь к процветанию и будущему</a:t>
            </a: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Жизнь</a:t>
            </a:r>
            <a:endParaRPr lang="ru-RU" sz="2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62190" y="357166"/>
            <a:ext cx="39245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  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5" descr="https://avatars.mds.yandex.net/get-pdb/1209255/ab9b3973-a253-4602-a1fc-5ed421ae1099/or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428604"/>
            <a:ext cx="255135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4929198"/>
            <a:ext cx="2319785" cy="16048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714357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smtClean="0"/>
              <a:t>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1928802"/>
            <a:ext cx="578647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Односоставные предложения -это...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Во-первых,…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Во-вторых,…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Значит, односоставные предложения - это…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714357"/>
            <a:ext cx="4572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«ПРЕСС»</a:t>
            </a: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214291"/>
            <a:ext cx="835821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Мы-наследники Победы!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   Изучаем историю родного края, 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чтим память        погибших</a:t>
            </a:r>
          </a:p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1928802"/>
            <a:ext cx="5715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Admin\Desktop\Всероссийский конкурс внеклассных мероприятий\фото\IMG_176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1857364"/>
            <a:ext cx="2876550" cy="215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Всероссийский конкурс внеклассных мероприятий\фото\DSCN794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928802"/>
            <a:ext cx="2743784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Admin\Desktop\Всероссийский конкурс внеклассных мероприятий\фото\DSCN462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4071942"/>
            <a:ext cx="3286125" cy="2464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Admin\Desktop\mExbxectNt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70" y="4071942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Admin\Desktop\-v5osUUdDgY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1643050"/>
            <a:ext cx="1850231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Admin\Desktop\Foi_K2_vatg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5984" y="4071942"/>
            <a:ext cx="3267075" cy="245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214291"/>
            <a:ext cx="83582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Мы-наследники Победы!</a:t>
            </a: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Расширяем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знания о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Великой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Отечественной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войне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1928802"/>
            <a:ext cx="5715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C:\Users\Admin\Desktop\Дневник классного руководителя\Сентябрь -октябр 2021\фото сентябрь\Севастополь 2021\DSCN751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3150" y="1571612"/>
            <a:ext cx="2990850" cy="2242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Admin\Desktop\Дневник классного руководителя\Сентябрь -октябр 2021\фото сентябрь\Севастополь 2021\DSCN753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428736"/>
            <a:ext cx="3086756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Admin\Desktop\Дневник классного руководителя\Сентябрь -октябр 2021\фото сентябрь\Севастополь 2021\DSCN753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1500174"/>
            <a:ext cx="292895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Admin\Desktop\Дневник классного руководителя\Сентябрь -октябр 2021\фото сентябрь\Севастополь 2021\DSCN7554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593936"/>
            <a:ext cx="3305175" cy="226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Users\Admin\Desktop\3QiEPbryYC8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2786058"/>
            <a:ext cx="3229583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Admin\Desktop\Дневник классного руководителя\Сентябрь -октябр 2021\фото сентябрь\Севастополь 2021\DSCN7545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3857628"/>
            <a:ext cx="2971830" cy="222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C:\Users\Admin\Desktop\Ia9GYAZYnRM.jpg"/>
          <p:cNvPicPr/>
          <p:nvPr/>
        </p:nvPicPr>
        <p:blipFill>
          <a:blip r:embed="rId9" cstate="print"/>
          <a:srcRect l="10102" r="11651" b="12129"/>
          <a:stretch>
            <a:fillRect/>
          </a:stretch>
        </p:blipFill>
        <p:spPr bwMode="auto">
          <a:xfrm>
            <a:off x="5638800" y="3786190"/>
            <a:ext cx="3505200" cy="295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214291"/>
            <a:ext cx="83582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Мы-наследники Победы!</a:t>
            </a:r>
          </a:p>
          <a:p>
            <a:pPr algn="ctr"/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Участвуем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акции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“Помощь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ветерану”</a:t>
            </a: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1928802"/>
            <a:ext cx="57150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Admin\Desktop\Всероссийский конкурс внеклассных мероприятий\фото\IMG_17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1500174"/>
            <a:ext cx="250941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Всероссийский конкурс внеклассных мероприятий\фото\4IUF3ce0Yfo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736"/>
            <a:ext cx="2571768" cy="3245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Admin\Desktop\Всероссийский конкурс внеклассных мероприятий\фото\w9DcPvgVzm4.jpg"/>
          <p:cNvPicPr/>
          <p:nvPr/>
        </p:nvPicPr>
        <p:blipFill>
          <a:blip r:embed="rId5" cstate="print"/>
          <a:srcRect b="-4768"/>
          <a:stretch>
            <a:fillRect/>
          </a:stretch>
        </p:blipFill>
        <p:spPr bwMode="auto">
          <a:xfrm>
            <a:off x="6143636" y="1571612"/>
            <a:ext cx="2147887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Admin\Desktop\Всероссийский конкурс внеклассных мероприятий\фото\IMG_2196.jpg"/>
          <p:cNvPicPr/>
          <p:nvPr/>
        </p:nvPicPr>
        <p:blipFill>
          <a:blip r:embed="rId6" cstate="print"/>
          <a:srcRect t="9375" r="16279"/>
          <a:stretch>
            <a:fillRect/>
          </a:stretch>
        </p:blipFill>
        <p:spPr bwMode="auto">
          <a:xfrm>
            <a:off x="5857884" y="4643446"/>
            <a:ext cx="257176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Admin\Desktop\hc455aCnrxg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357694"/>
            <a:ext cx="2857520" cy="225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Users\Admin\Desktop\VYadU8mOBBw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4357694"/>
            <a:ext cx="2819400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429132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.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82" y="428604"/>
            <a:ext cx="3907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642918"/>
            <a:ext cx="707236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/>
              <a:t>       </a:t>
            </a:r>
            <a:endParaRPr lang="ru-RU" sz="9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>
              <a:buNone/>
            </a:pPr>
            <a:r>
              <a:rPr lang="ru-RU" sz="3200" b="1" dirty="0" smtClean="0"/>
              <a:t>  </a:t>
            </a:r>
            <a:endParaRPr lang="ru-RU" b="1" dirty="0" smtClean="0"/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285729"/>
            <a:ext cx="6572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Мы-наследники Победы!</a:t>
            </a:r>
          </a:p>
          <a:p>
            <a:pPr algn="ctr"/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Проводим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внеклассные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мероприятия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патриотического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воспитания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C:\Users\Admin\Desktop\Всероссийский конкурс внеклассных мероприятий\фото\IMG_185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714488"/>
            <a:ext cx="342902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C:\Users\Admin\Desktop\cnMZ_GNJq9I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285860"/>
            <a:ext cx="3067050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:\Users\Admin\Desktop\EHC17fI1m_4.jpg"/>
          <p:cNvPicPr/>
          <p:nvPr/>
        </p:nvPicPr>
        <p:blipFill>
          <a:blip r:embed="rId5" cstate="print"/>
          <a:srcRect l="19241" t="23505"/>
          <a:stretch>
            <a:fillRect/>
          </a:stretch>
        </p:blipFill>
        <p:spPr bwMode="auto">
          <a:xfrm>
            <a:off x="4857752" y="4143380"/>
            <a:ext cx="3457362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C:\Users\Admin\Desktop\QhRYvNUfQHM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3929066"/>
            <a:ext cx="35052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:\Users\Admin\Desktop\IUmSKxuVSbE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40050" y="2205037"/>
            <a:ext cx="32639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23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3116"/>
            <a:ext cx="8001024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87271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00298" y="4572008"/>
            <a:ext cx="64294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 </a:t>
            </a:r>
            <a:endParaRPr lang="ru-RU" sz="3200" b="1" dirty="0"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642918"/>
            <a:ext cx="74295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71736" y="428604"/>
            <a:ext cx="62865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Великая Отечественная война,  Вторая мировая война,  Герой Советского Союза, город-герой, Сапун-гора, концлагерь «Красный», мемориал «Дубки», Витя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Трунов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Володя Ефимов,  Николай Остряков,   медаль «За отвагу», могила Неизвестного солдата, Аллея Героев,  Вечный огонь,  День Победы, Год защитника Отечества.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4" descr="C:\Users\Admin\Desktop\Pobeda80_logo_main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572008"/>
            <a:ext cx="1195831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000364" y="5429264"/>
          <a:ext cx="5572163" cy="642942"/>
        </p:xfrm>
        <a:graphic>
          <a:graphicData uri="http://schemas.openxmlformats.org/drawingml/2006/table">
            <a:tbl>
              <a:tblPr/>
              <a:tblGrid>
                <a:gridCol w="1161778"/>
                <a:gridCol w="1161778"/>
                <a:gridCol w="1008820"/>
                <a:gridCol w="1035520"/>
                <a:gridCol w="1204267"/>
              </a:tblGrid>
              <a:tr h="3214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«1»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«2»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«3»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«4»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«5»</a:t>
                      </a:r>
                      <a:endParaRPr lang="ru-RU" sz="18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5 и более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3-4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1-2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714357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smtClean="0"/>
              <a:t>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928802"/>
            <a:ext cx="6786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714357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41794" y="500042"/>
            <a:ext cx="33448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1214422"/>
            <a:ext cx="521497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Чему научились?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нового узнали на уроке?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было трудно?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 было интересного?</a:t>
            </a:r>
          </a:p>
          <a:p>
            <a:r>
              <a:rPr lang="ru-RU" sz="2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чем практическое применение знаний?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Admin\Desktop\Урок Победы\uroki_pobed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500570"/>
            <a:ext cx="3444879" cy="1738314"/>
          </a:xfrm>
          <a:prstGeom prst="rect">
            <a:avLst/>
          </a:prstGeom>
          <a:noFill/>
        </p:spPr>
      </p:pic>
      <p:pic>
        <p:nvPicPr>
          <p:cNvPr id="13" name="Содержимое 4" descr="C:\Users\Admin\Desktop\Pobeda80_logo_main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285728"/>
            <a:ext cx="107157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2" y="-14317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714357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smtClean="0"/>
              <a:t>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928802"/>
            <a:ext cx="6786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714357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41794" y="1000108"/>
            <a:ext cx="33448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1714488"/>
            <a:ext cx="592935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0" y="1785927"/>
            <a:ext cx="60722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Все понял, все умею, смогу объяснить другому.</a:t>
            </a:r>
          </a:p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Все понял, все умею, но другому объяснить не смогу.</a:t>
            </a:r>
          </a:p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Мне надо еще все повторить, чтобы знать и уметь.</a:t>
            </a:r>
          </a:p>
        </p:txBody>
      </p:sp>
      <p:pic>
        <p:nvPicPr>
          <p:cNvPr id="13" name="Содержимое 4" descr="C:\Users\Admin\Desktop\Pobeda80_logo_main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4429132"/>
            <a:ext cx="150019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0" y="714357"/>
            <a:ext cx="457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5400" b="1" dirty="0" smtClean="0"/>
              <a:t> </a:t>
            </a:r>
            <a:endParaRPr lang="ru-RU" sz="5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57356" y="1928802"/>
            <a:ext cx="678661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1928802"/>
            <a:ext cx="7572428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lang="ru-RU" sz="3200" b="1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      </a:t>
            </a:r>
            <a:r>
              <a:rPr lang="ru-RU" sz="4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4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714357"/>
            <a:ext cx="457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500042"/>
            <a:ext cx="5072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Домашнее задание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00232" y="1214422"/>
            <a:ext cx="621510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4612" y="1428736"/>
            <a:ext cx="621510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ур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– тесты на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Учи.Ру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3ур. - мини-сочинение « Улица героя» с использованием  материала урока</a:t>
            </a:r>
          </a:p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ур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Продолжить исследование в МАН по теме «Малоизвестные странички моего поселка» или конкурсное сочинение «Ради жизни на Земле!»</a:t>
            </a:r>
          </a:p>
        </p:txBody>
      </p:sp>
      <p:pic>
        <p:nvPicPr>
          <p:cNvPr id="11" name="Picture 2" descr="https://privetpeople.ru/23fevr/Pobeda/Pobeda-6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857760"/>
            <a:ext cx="1785918" cy="1785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32" y="1071546"/>
            <a:ext cx="697232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Georgia" pitchFamily="18" charset="0"/>
              </a:rPr>
              <a:t>Все дальше в прошлое уходят годы страшной войны. Но подвиг людей, вставших на защиту Отечества, будет вечно жить в памяти российского народа.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sl-SI" sz="2800" dirty="0"/>
          </a:p>
        </p:txBody>
      </p:sp>
      <p:pic>
        <p:nvPicPr>
          <p:cNvPr id="9228" name="Picture 12" descr="MPj0433756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2714620"/>
            <a:ext cx="5278329" cy="351063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5" y="188913"/>
            <a:ext cx="8074048" cy="11557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cs typeface="David" pitchFamily="34" charset="-79"/>
              </a:rPr>
              <a:t> </a:t>
            </a:r>
          </a:p>
        </p:txBody>
      </p:sp>
      <p:pic>
        <p:nvPicPr>
          <p:cNvPr id="6" name="YU_Levitan_-_Vnimanie_govorit_moskva_(o_nachale_voynx)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715404" y="6500834"/>
            <a:ext cx="266700" cy="266700"/>
          </a:xfrm>
          <a:prstGeom prst="rect">
            <a:avLst/>
          </a:prstGeom>
        </p:spPr>
      </p:pic>
      <p:pic>
        <p:nvPicPr>
          <p:cNvPr id="9" name="Picture 5" descr="https://avatars.mds.yandex.net/get-pdb/1209255/ab9b3973-a253-4602-a1fc-5ed421ae1099/ori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1357298"/>
            <a:ext cx="2959579" cy="207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3" descr="http://waralbum.ru/wp-content/uploads/2015/01/021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71736" y="2500306"/>
            <a:ext cx="290038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https://avatars.mds.yandex.net/get-pdb/28866/414e42be-9c34-4139-909b-b29b6a597a4a/s1200?webp=fals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43570" y="3143248"/>
            <a:ext cx="2786084" cy="192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https://fs3.fotoload.ru/f/0219/1550408384/c6d61f105c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20" y="2428868"/>
            <a:ext cx="2857488" cy="223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7" descr="http://s2.fotokto.ru/photo/full/490/490821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322" y="4714884"/>
            <a:ext cx="269228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71472" y="357166"/>
            <a:ext cx="2143140" cy="2150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0" descr="1374[1]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86116" y="4643446"/>
            <a:ext cx="2546985" cy="1808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12" cstate="print"/>
          <a:srcRect l="13281" t="13541" r="14843" b="16667"/>
          <a:stretch>
            <a:fillRect/>
          </a:stretch>
        </p:blipFill>
        <p:spPr bwMode="auto">
          <a:xfrm>
            <a:off x="357158" y="4572008"/>
            <a:ext cx="2879587" cy="209707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172770" y="500042"/>
            <a:ext cx="547119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3200" b="1" i="1" u="sng" dirty="0" smtClean="0">
                <a:solidFill>
                  <a:srgbClr val="C00000"/>
                </a:solidFill>
              </a:rPr>
              <a:t>Определите ключевое слово  лексической темы урока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7708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5"/>
          <p:cNvSpPr>
            <a:spLocks noChangeArrowheads="1" noChangeShapeType="1" noTextEdit="1"/>
          </p:cNvSpPr>
          <p:nvPr/>
        </p:nvSpPr>
        <p:spPr bwMode="auto">
          <a:xfrm>
            <a:off x="971550" y="1628775"/>
            <a:ext cx="1943100" cy="4310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50000">
                      <a:srgbClr val="760000"/>
                    </a:gs>
                    <a:gs pos="100000">
                      <a:srgbClr val="FF0000"/>
                    </a:gs>
                  </a:gsLst>
                  <a:lin ang="189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Я</a:t>
            </a:r>
          </a:p>
        </p:txBody>
      </p:sp>
      <p:sp>
        <p:nvSpPr>
          <p:cNvPr id="32771" name="Line 9"/>
          <p:cNvSpPr>
            <a:spLocks noChangeShapeType="1"/>
          </p:cNvSpPr>
          <p:nvPr/>
        </p:nvSpPr>
        <p:spPr bwMode="auto">
          <a:xfrm flipV="1">
            <a:off x="2843213" y="1916113"/>
            <a:ext cx="1657350" cy="1225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32772" name="Line 10"/>
          <p:cNvSpPr>
            <a:spLocks noChangeShapeType="1"/>
          </p:cNvSpPr>
          <p:nvPr/>
        </p:nvSpPr>
        <p:spPr bwMode="auto">
          <a:xfrm flipV="1">
            <a:off x="2843213" y="2924175"/>
            <a:ext cx="1657350" cy="3603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32773" name="Line 11"/>
          <p:cNvSpPr>
            <a:spLocks noChangeShapeType="1"/>
          </p:cNvSpPr>
          <p:nvPr/>
        </p:nvSpPr>
        <p:spPr bwMode="auto">
          <a:xfrm>
            <a:off x="2843213" y="3573463"/>
            <a:ext cx="1512887" cy="1079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32774" name="Line 12"/>
          <p:cNvSpPr>
            <a:spLocks noChangeShapeType="1"/>
          </p:cNvSpPr>
          <p:nvPr/>
        </p:nvSpPr>
        <p:spPr bwMode="auto">
          <a:xfrm>
            <a:off x="2843213" y="3789363"/>
            <a:ext cx="1657350" cy="22320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lIns="91390" tIns="45697" rIns="91390" bIns="45697"/>
          <a:lstStyle/>
          <a:p>
            <a:endParaRPr lang="ru-RU"/>
          </a:p>
        </p:txBody>
      </p:sp>
      <p:sp>
        <p:nvSpPr>
          <p:cNvPr id="32775" name="Rectangle 13"/>
          <p:cNvSpPr>
            <a:spLocks noChangeArrowheads="1"/>
          </p:cNvSpPr>
          <p:nvPr/>
        </p:nvSpPr>
        <p:spPr bwMode="auto">
          <a:xfrm>
            <a:off x="2411413" y="185738"/>
            <a:ext cx="41402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90" tIns="45697" rIns="91390" bIns="45697" anchor="ctr">
            <a:spAutoFit/>
          </a:bodyPr>
          <a:lstStyle/>
          <a:p>
            <a:r>
              <a:rPr lang="ru-RU" altLang="ru-RU" sz="4000" b="1">
                <a:solidFill>
                  <a:srgbClr val="FF3300"/>
                </a:solidFill>
                <a:latin typeface="Times New Roman" pitchFamily="18" charset="0"/>
                <a:cs typeface="Arial" pitchFamily="34" charset="0"/>
              </a:rPr>
              <a:t>АУТОТРЕН</a:t>
            </a:r>
            <a:r>
              <a:rPr lang="uk-UA" altLang="ru-RU" sz="4000" b="1">
                <a:solidFill>
                  <a:srgbClr val="FF3300"/>
                </a:solidFill>
                <a:latin typeface="Times New Roman" pitchFamily="18" charset="0"/>
                <a:cs typeface="Arial" pitchFamily="34" charset="0"/>
              </a:rPr>
              <a:t>ИНГ</a:t>
            </a:r>
          </a:p>
        </p:txBody>
      </p:sp>
      <p:sp>
        <p:nvSpPr>
          <p:cNvPr id="18440" name="Rectangle 16"/>
          <p:cNvSpPr>
            <a:spLocks noChangeArrowheads="1"/>
          </p:cNvSpPr>
          <p:nvPr/>
        </p:nvSpPr>
        <p:spPr bwMode="auto">
          <a:xfrm>
            <a:off x="4481513" y="852488"/>
            <a:ext cx="2801937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0" tIns="45697" rIns="91390" bIns="45697" anchor="ctr">
            <a:spAutoFit/>
          </a:bodyPr>
          <a:lstStyle/>
          <a:p>
            <a:pPr>
              <a:defRPr/>
            </a:pPr>
            <a:r>
              <a:rPr lang="uk-UA" altLang="ru-RU" sz="36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ученик</a:t>
            </a:r>
          </a:p>
          <a:p>
            <a:pPr>
              <a:defRPr/>
            </a:pPr>
            <a:endParaRPr lang="uk-UA" altLang="ru-RU" sz="40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Arial" charset="0"/>
            </a:endParaRPr>
          </a:p>
          <a:p>
            <a:pPr>
              <a:defRPr/>
            </a:pPr>
            <a:r>
              <a:rPr lang="uk-UA" altLang="ru-RU" sz="40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личность</a:t>
            </a:r>
          </a:p>
          <a:p>
            <a:pPr>
              <a:defRPr/>
            </a:pPr>
            <a:r>
              <a:rPr lang="uk-UA" altLang="ru-RU" sz="40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творческая</a:t>
            </a:r>
          </a:p>
          <a:p>
            <a:pPr>
              <a:defRPr/>
            </a:pPr>
            <a:endParaRPr lang="uk-UA" altLang="ru-RU" sz="40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Arial" charset="0"/>
            </a:endParaRPr>
          </a:p>
          <a:p>
            <a:pPr>
              <a:defRPr/>
            </a:pPr>
            <a:r>
              <a:rPr lang="uk-UA" altLang="ru-RU" sz="40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думаю,</a:t>
            </a:r>
          </a:p>
          <a:p>
            <a:pPr>
              <a:defRPr/>
            </a:pPr>
            <a:r>
              <a:rPr lang="uk-UA" altLang="ru-RU" sz="40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 </a:t>
            </a:r>
          </a:p>
          <a:p>
            <a:pPr>
              <a:defRPr/>
            </a:pPr>
            <a:r>
              <a:rPr lang="uk-UA" altLang="ru-RU" sz="4000" b="1" dirty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Arial" charset="0"/>
              </a:rPr>
              <a:t>хочу знать</a:t>
            </a:r>
          </a:p>
        </p:txBody>
      </p:sp>
      <p:pic>
        <p:nvPicPr>
          <p:cNvPr id="32777" name="Picture 2" descr="C:\Documents and Settings\Администратор\Рабочий стол\учитель\819569473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6225" y="2286000"/>
            <a:ext cx="1025525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962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 bwMode="auto">
          <a:xfrm>
            <a:off x="7215206" y="3962400"/>
            <a:ext cx="1928794" cy="2895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/>
            <a:ext uri="{91240B29-F687-4F45-9708-019B960494DF}"/>
          </a:extLst>
        </p:spPr>
      </p:pic>
      <p:pic>
        <p:nvPicPr>
          <p:cNvPr id="11" name="Содержимое 4" descr="C:\Users\Admin\Desktop\Pobeda80_logo_main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0"/>
            <a:ext cx="169589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7231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71670" y="4429132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Georgia" pitchFamily="18" charset="0"/>
              </a:rPr>
              <a:t>.</a:t>
            </a:r>
            <a:endParaRPr lang="ru-RU" sz="3200" b="1" dirty="0"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71670" y="500042"/>
            <a:ext cx="62865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71670" y="1928802"/>
            <a:ext cx="67151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36482" y="428604"/>
            <a:ext cx="39073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28794" y="642918"/>
            <a:ext cx="707236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b="1" dirty="0" smtClean="0"/>
              <a:t>      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знать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   уметь</a:t>
            </a:r>
          </a:p>
          <a:p>
            <a:pPr>
              <a:buNone/>
            </a:pPr>
            <a:r>
              <a:rPr lang="ru-RU" sz="3200" b="1" dirty="0" smtClean="0"/>
              <a:t>  </a:t>
            </a:r>
            <a:endParaRPr lang="ru-RU" b="1" dirty="0" smtClean="0"/>
          </a:p>
        </p:txBody>
      </p:sp>
      <p:pic>
        <p:nvPicPr>
          <p:cNvPr id="11" name="Picture 2" descr="E:\Школа\Начальная школа\2014-2015\Проекты\Этот день победы\image001_2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4000504"/>
            <a:ext cx="6152598" cy="20717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"/>
          <p:cNvSpPr>
            <a:spLocks noChangeArrowheads="1"/>
          </p:cNvSpPr>
          <p:nvPr/>
        </p:nvSpPr>
        <p:spPr bwMode="auto">
          <a:xfrm>
            <a:off x="1285875" y="285750"/>
            <a:ext cx="50006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0" tIns="45697" rIns="91390" bIns="45697" anchor="ctr">
            <a:spAutoFit/>
          </a:bodyPr>
          <a:lstStyle/>
          <a:p>
            <a:r>
              <a:rPr lang="uk-UA" altLang="ru-RU" sz="4000" b="1">
                <a:solidFill>
                  <a:srgbClr val="FF3300"/>
                </a:solidFill>
                <a:latin typeface="Calibri" pitchFamily="34" charset="0"/>
                <a:cs typeface="Arial" pitchFamily="34" charset="0"/>
              </a:rPr>
              <a:t> </a:t>
            </a:r>
            <a:endParaRPr lang="uk-UA" altLang="ru-RU" sz="6000" b="1">
              <a:solidFill>
                <a:srgbClr val="FF33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5843" name="Rectangle 6"/>
          <p:cNvSpPr>
            <a:spLocks noChangeArrowheads="1"/>
          </p:cNvSpPr>
          <p:nvPr/>
        </p:nvSpPr>
        <p:spPr bwMode="auto">
          <a:xfrm>
            <a:off x="2195513" y="1844675"/>
            <a:ext cx="651986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90" tIns="45697" rIns="91390" bIns="45697" anchor="ctr">
            <a:spAutoFit/>
          </a:bodyPr>
          <a:lstStyle/>
          <a:p>
            <a:r>
              <a:rPr lang="uk-UA" altLang="ru-RU" sz="320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   </a:t>
            </a:r>
            <a:r>
              <a:rPr lang="uk-UA" altLang="ru-RU" sz="480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Для </a:t>
            </a:r>
            <a:r>
              <a:rPr lang="uk-UA" altLang="ru-RU" sz="320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uk-UA" altLang="ru-RU" sz="480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Чего  Это  Мне </a:t>
            </a:r>
          </a:p>
          <a:p>
            <a:r>
              <a:rPr lang="uk-UA" altLang="ru-RU" sz="480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Пригодится?</a:t>
            </a:r>
          </a:p>
        </p:txBody>
      </p:sp>
      <p:pic>
        <p:nvPicPr>
          <p:cNvPr id="35844" name="Picture 5" descr="11491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3286125"/>
            <a:ext cx="27828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47"/>
          <p:cNvSpPr>
            <a:spLocks noChangeArrowheads="1"/>
          </p:cNvSpPr>
          <p:nvPr/>
        </p:nvSpPr>
        <p:spPr bwMode="ltGray">
          <a:xfrm flipH="1">
            <a:off x="0" y="1486299"/>
            <a:ext cx="2177254" cy="3856828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gradFill rotWithShape="1">
            <a:gsLst>
              <a:gs pos="0">
                <a:schemeClr val="bg2">
                  <a:alpha val="56000"/>
                </a:schemeClr>
              </a:gs>
              <a:gs pos="100000">
                <a:schemeClr val="bg2">
                  <a:gamma/>
                  <a:tint val="0"/>
                  <a:invGamma/>
                  <a:alpha val="48000"/>
                </a:schemeClr>
              </a:gs>
            </a:gsLst>
            <a:lin ang="540000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vert="wordArtVert" wrap="none" lIns="91390" tIns="45697" rIns="91390" bIns="45697" anchor="ctr">
            <a:scene3d>
              <a:camera prst="orthographicFront"/>
              <a:lightRig rig="threePt" dir="t"/>
            </a:scene3d>
            <a:sp3d>
              <a:bevelB w="38100" h="38100"/>
            </a:sp3d>
          </a:bodyPr>
          <a:lstStyle/>
          <a:p>
            <a:pPr algn="just">
              <a:defRPr/>
            </a:pPr>
            <a:r>
              <a:rPr lang="uk-UA" sz="9600" b="1" dirty="0">
                <a:solidFill>
                  <a:srgbClr val="000000"/>
                </a:solidFill>
              </a:rPr>
              <a:t>? </a:t>
            </a:r>
            <a:endParaRPr lang="ru-RU" sz="9600" b="1" dirty="0">
              <a:solidFill>
                <a:srgbClr val="000000"/>
              </a:solidFill>
            </a:endParaRPr>
          </a:p>
        </p:txBody>
      </p:sp>
      <p:pic>
        <p:nvPicPr>
          <p:cNvPr id="6" name="Содержимое 4" descr="C:\Users\Admin\Desktop\Pobeda80_logo_main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3143248"/>
            <a:ext cx="169589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5" y="188913"/>
            <a:ext cx="8074048" cy="11557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cs typeface="David" pitchFamily="34" charset="-79"/>
              </a:rPr>
              <a:t> </a:t>
            </a:r>
          </a:p>
        </p:txBody>
      </p:sp>
      <p:pic>
        <p:nvPicPr>
          <p:cNvPr id="6" name="YU_Levitan_-_Vnimanie_govorit_moskva_(o_nachale_voynx)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715404" y="6500834"/>
            <a:ext cx="266700" cy="266700"/>
          </a:xfrm>
          <a:prstGeom prst="rect">
            <a:avLst/>
          </a:prstGeom>
        </p:spPr>
      </p:pic>
      <p:pic>
        <p:nvPicPr>
          <p:cNvPr id="20" name="Picture 4" descr="woman_teacher_blackboard_h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3174" y="571480"/>
            <a:ext cx="286543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0" descr="proffesor_pointing_hc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88" y="3643313"/>
            <a:ext cx="2667000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Прямоугольник 21"/>
          <p:cNvSpPr/>
          <p:nvPr/>
        </p:nvSpPr>
        <p:spPr>
          <a:xfrm>
            <a:off x="3143240" y="2214554"/>
            <a:ext cx="57007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Блицтурнир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E:\Школа\Начальная школа\2014-2015\Проекты\Этот день победы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72317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4415" y="188913"/>
            <a:ext cx="8074048" cy="11557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Georgia" pitchFamily="18" charset="0"/>
                <a:cs typeface="David" pitchFamily="34" charset="-79"/>
              </a:rPr>
              <a:t> </a:t>
            </a:r>
          </a:p>
        </p:txBody>
      </p:sp>
      <p:pic>
        <p:nvPicPr>
          <p:cNvPr id="6" name="YU_Levitan_-_Vnimanie_govorit_moskva_(o_nachale_voynx)__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8715404" y="6500834"/>
            <a:ext cx="266700" cy="266700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857356" y="500042"/>
            <a:ext cx="6986673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«Вопросы на   засыпку»</a:t>
            </a: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Н, О-Л,Н-Л,</a:t>
            </a:r>
          </a:p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ОБ-Л, Б-Л</a:t>
            </a:r>
          </a:p>
          <a:p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4" descr="C:\Users\Admin\Desktop\Pobeda80_logo_main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3714752"/>
            <a:ext cx="178595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Задания группам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714356"/>
          <a:ext cx="8358247" cy="5857912"/>
        </p:xfrm>
        <a:graphic>
          <a:graphicData uri="http://schemas.openxmlformats.org/drawingml/2006/table">
            <a:tbl>
              <a:tblPr/>
              <a:tblGrid>
                <a:gridCol w="816009"/>
                <a:gridCol w="2291466"/>
                <a:gridCol w="2653948"/>
                <a:gridCol w="2596824"/>
              </a:tblGrid>
              <a:tr h="54769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№п/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 группы 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 уровень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2 уровень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 уровень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75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Arial"/>
                          <a:cs typeface="Times New Roman"/>
                        </a:rPr>
                        <a:t>Докажите, что перед вами текст. Обратите внимание на заголовок. Что в нем отражено: тема или основная мысль?  </a:t>
                      </a:r>
                      <a:endParaRPr lang="ru-RU" sz="1300" b="1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В 1 абзаце объяснить орфограммы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  Составить по теме 3 определенно - личных предложения. Самое выразительное записать на доске.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Определите тему текста. </a:t>
                      </a:r>
                      <a:endParaRPr lang="ru-RU" sz="1300" b="1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В 1 абзаце  объяснить пунктограммы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Составить по теме 3 неопределенно - личных предложения.1 записать на доске.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Определите основную мысль текста. </a:t>
                      </a:r>
                      <a:endParaRPr lang="ru-RU" sz="1300" b="1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Назвать художественные приемы в 4 абзаце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Times New Roman"/>
                          <a:cs typeface="Times New Roman"/>
                        </a:rPr>
                        <a:t>Составить по теме 3 обобщенно - личных предложения.1 записать на доске.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006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latin typeface="Times New Roman"/>
                          <a:ea typeface="Arial"/>
                          <a:cs typeface="Times New Roman"/>
                        </a:rPr>
                        <a:t>Определите стиль текста</a:t>
                      </a:r>
                      <a:endParaRPr lang="ru-RU" sz="1300" b="1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Определите грамматическую основу предложений из 1 абзаца 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Составить по теме 3 безличных предложения.1 записать на доске.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59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Arial"/>
                          <a:cs typeface="Times New Roman"/>
                        </a:rPr>
                        <a:t>Тип речи</a:t>
                      </a:r>
                      <a:endParaRPr lang="ru-RU" sz="1300" b="1" dirty="0">
                        <a:latin typeface="Calibri"/>
                        <a:ea typeface="Arial"/>
                        <a:cs typeface="Times New Roman"/>
                      </a:endParaRP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 Синтаксически разобрать выделенное предложение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Составить по теме 3 назывных предложения. 1 записать на доске.</a:t>
                      </a:r>
                    </a:p>
                  </a:txBody>
                  <a:tcPr marL="32254" marR="3225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Содержимое 4" descr="C:\Users\Admin\Desktop\Pobeda80_logo_main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286388"/>
            <a:ext cx="92869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887</TotalTime>
  <Words>722</Words>
  <Application>Microsoft Office PowerPoint</Application>
  <PresentationFormat>Экран (4:3)</PresentationFormat>
  <Paragraphs>311</Paragraphs>
  <Slides>23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Рр№21.Повторение темы      «Односоставные предложения».  Комплексный анализ текста    </vt:lpstr>
      <vt:lpstr>     </vt:lpstr>
      <vt:lpstr> </vt:lpstr>
      <vt:lpstr>Слайд 4</vt:lpstr>
      <vt:lpstr>Слайд 5</vt:lpstr>
      <vt:lpstr>Слайд 6</vt:lpstr>
      <vt:lpstr> </vt:lpstr>
      <vt:lpstr> </vt:lpstr>
      <vt:lpstr>Задания группам</vt:lpstr>
      <vt:lpstr>Слайд 10</vt:lpstr>
      <vt:lpstr>Слайд 11</vt:lpstr>
      <vt:lpstr> </vt:lpstr>
      <vt:lpstr>Ключи и нормы оценивания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Все дальше в прошлое уходят годы страшной войны. Но подвиг людей, вставших на защиту Отечества, будет вечно жить в памяти российского народа.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«Вставай страна огромная…»</dc:title>
  <dc:creator>Вика</dc:creator>
  <cp:lastModifiedBy>Admin</cp:lastModifiedBy>
  <cp:revision>95</cp:revision>
  <dcterms:created xsi:type="dcterms:W3CDTF">2015-04-07T15:32:52Z</dcterms:created>
  <dcterms:modified xsi:type="dcterms:W3CDTF">2025-02-13T19:36:54Z</dcterms:modified>
</cp:coreProperties>
</file>