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3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30B086-3DE8-4779-8FB0-D9ADDA5F3BA1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D14381-C8A6-4529-ABD2-A0A97238A9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40459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D14381-C8A6-4529-ABD2-A0A97238A99F}" type="slidenum">
              <a:rPr lang="ru-RU" smtClean="0"/>
              <a:pPr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764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FF0CD-FD1C-480D-8F82-47338D93B75D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37609-D653-49A2-AFA4-F329AFE26F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FF0CD-FD1C-480D-8F82-47338D93B75D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37609-D653-49A2-AFA4-F329AFE26F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FF0CD-FD1C-480D-8F82-47338D93B75D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37609-D653-49A2-AFA4-F329AFE26F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FF0CD-FD1C-480D-8F82-47338D93B75D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15.03.2022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37609-D653-49A2-AFA4-F329AFE26FA5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43420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FF0CD-FD1C-480D-8F82-47338D93B75D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15.03.2022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37609-D653-49A2-AFA4-F329AFE26FA5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70731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FF0CD-FD1C-480D-8F82-47338D93B75D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15.03.2022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37609-D653-49A2-AFA4-F329AFE26FA5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98127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FF0CD-FD1C-480D-8F82-47338D93B75D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15.03.2022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37609-D653-49A2-AFA4-F329AFE26FA5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627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FF0CD-FD1C-480D-8F82-47338D93B75D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15.03.2022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37609-D653-49A2-AFA4-F329AFE26FA5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58749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FF0CD-FD1C-480D-8F82-47338D93B75D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15.03.2022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37609-D653-49A2-AFA4-F329AFE26FA5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14672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FF0CD-FD1C-480D-8F82-47338D93B75D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15.03.2022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37609-D653-49A2-AFA4-F329AFE26FA5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1586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FF0CD-FD1C-480D-8F82-47338D93B75D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15.03.2022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37609-D653-49A2-AFA4-F329AFE26FA5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8517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FF0CD-FD1C-480D-8F82-47338D93B75D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37609-D653-49A2-AFA4-F329AFE26F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FF0CD-FD1C-480D-8F82-47338D93B75D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15.03.2022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B437609-D653-49A2-AFA4-F329AFE26FA5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10089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FF0CD-FD1C-480D-8F82-47338D93B75D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15.03.2022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37609-D653-49A2-AFA4-F329AFE26FA5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73024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FF0CD-FD1C-480D-8F82-47338D93B75D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15.03.2022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37609-D653-49A2-AFA4-F329AFE26FA5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39103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FF0CD-FD1C-480D-8F82-47338D93B75D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37609-D653-49A2-AFA4-F329AFE26F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FF0CD-FD1C-480D-8F82-47338D93B75D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37609-D653-49A2-AFA4-F329AFE26F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FF0CD-FD1C-480D-8F82-47338D93B75D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37609-D653-49A2-AFA4-F329AFE26F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FF0CD-FD1C-480D-8F82-47338D93B75D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37609-D653-49A2-AFA4-F329AFE26F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FF0CD-FD1C-480D-8F82-47338D93B75D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37609-D653-49A2-AFA4-F329AFE26F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FF0CD-FD1C-480D-8F82-47338D93B75D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37609-D653-49A2-AFA4-F329AFE26F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FF0CD-FD1C-480D-8F82-47338D93B75D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B437609-D653-49A2-AFA4-F329AFE26F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1CFF0CD-FD1C-480D-8F82-47338D93B75D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B437609-D653-49A2-AFA4-F329AFE26FA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1CFF0CD-FD1C-480D-8F82-47338D93B75D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15.03.2022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B437609-D653-49A2-AFA4-F329AFE26FA5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33062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851648" cy="1368152"/>
          </a:xfrm>
        </p:spPr>
        <p:txBody>
          <a:bodyPr/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ru-RU" sz="1600" dirty="0">
                <a:solidFill>
                  <a:schemeClr val="bg1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МУНИЦИПАЛЬНОЕ ДОШКОЛЬНОЕ ОБРАЗОВАТЕЛЬНОЕ БЮДЖЕТНОЕ УЧРЕЖДЕНИЕ «ЦЕНТР РАЗВИТИЯ РЕБЁНКА – д/с № 2»</a:t>
            </a:r>
            <a:r>
              <a:rPr lang="ru-RU" sz="1600" dirty="0">
                <a:solidFill>
                  <a:prstClr val="white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600" b="0" dirty="0">
                <a:solidFill>
                  <a:prstClr val="white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1600" b="0" dirty="0">
                <a:solidFill>
                  <a:prstClr val="white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1700808"/>
            <a:ext cx="7999040" cy="3280328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4100" b="1" cap="all" dirty="0">
                <a:ln w="5000" cmpd="sng">
                  <a:solidFill>
                    <a:srgbClr val="4F81BD">
                      <a:tint val="80000"/>
                      <a:shade val="99000"/>
                      <a:satMod val="50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Проект </a:t>
            </a:r>
            <a:br>
              <a:rPr lang="ru-RU" sz="4100" b="1" cap="all" dirty="0">
                <a:ln w="5000" cmpd="sng">
                  <a:solidFill>
                    <a:srgbClr val="4F81BD">
                      <a:tint val="80000"/>
                      <a:shade val="99000"/>
                      <a:satMod val="50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4100" b="1" cap="all" dirty="0">
                <a:ln w="5000" cmpd="sng">
                  <a:solidFill>
                    <a:srgbClr val="4F81BD">
                      <a:tint val="80000"/>
                      <a:shade val="99000"/>
                      <a:satMod val="50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«моя малая родина»</a:t>
            </a:r>
            <a:br>
              <a:rPr lang="ru-RU" sz="4100" b="1" cap="all" dirty="0">
                <a:ln w="5000" cmpd="sng">
                  <a:solidFill>
                    <a:srgbClr val="4F81BD">
                      <a:tint val="80000"/>
                      <a:shade val="99000"/>
                      <a:satMod val="50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0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(памятники </a:t>
            </a:r>
            <a:r>
              <a:rPr lang="ru-RU" sz="20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города </a:t>
            </a:r>
            <a:r>
              <a:rPr lang="ru-RU" sz="20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Дальнегорск)</a:t>
            </a:r>
          </a:p>
          <a:p>
            <a:pPr algn="ctr"/>
            <a:endParaRPr lang="ru-RU" sz="2000" b="1" dirty="0" smtClean="0">
              <a:ln w="50800"/>
              <a:solidFill>
                <a:schemeClr val="bg1">
                  <a:shade val="50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endParaRPr lang="ru-RU" sz="2000" b="1" dirty="0" smtClean="0">
              <a:ln w="50800"/>
              <a:solidFill>
                <a:schemeClr val="bg1">
                  <a:shade val="50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endParaRPr lang="ru-RU" sz="2000" b="1" dirty="0" smtClean="0">
              <a:ln w="50800"/>
              <a:solidFill>
                <a:schemeClr val="bg1">
                  <a:shade val="50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r>
              <a:rPr lang="ru-RU" sz="20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Подготовила</a:t>
            </a:r>
            <a:r>
              <a:rPr lang="en-US" sz="20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  <a:r>
              <a:rPr lang="ru-RU" sz="20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воспитатель </a:t>
            </a:r>
          </a:p>
          <a:p>
            <a:r>
              <a:rPr lang="ru-RU" sz="20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Герасимова Евгения Сергеевна</a:t>
            </a:r>
            <a:endParaRPr lang="ru-RU" sz="20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algn="ctr"/>
            <a:endParaRPr lang="ru-RU" sz="2000" dirty="0">
              <a:ln w="10160">
                <a:solidFill>
                  <a:schemeClr val="accent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5672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772400" cy="1362456"/>
          </a:xfrm>
        </p:spPr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P101006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571480"/>
            <a:ext cx="4000510" cy="53340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5004048" y="559574"/>
            <a:ext cx="399593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19100" lvl="0" indent="-382588" fontAlgn="base">
              <a:spcBef>
                <a:spcPct val="20000"/>
              </a:spcBef>
              <a:spcAft>
                <a:spcPct val="0"/>
              </a:spcAft>
              <a:buClr>
                <a:srgbClr val="4F81BD"/>
              </a:buClr>
              <a:buSzPct val="80000"/>
              <a:buFont typeface="Wingdings 2" pitchFamily="18" charset="2"/>
              <a:buChar char=""/>
            </a:pP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Летом 1919 года в боях с интервентами и белогвардейцами погибли 9 партизан. Трое из них: Иван Головин, Сергей Меркулов  и Степан Бурмистров были похоронены в братской могиле на кладбище в посёлке Тетюхе. Через три дня умер от смертельной раны </a:t>
            </a:r>
            <a:r>
              <a:rPr lang="ru-RU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И.Москалюк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и через 12 дней убит </a:t>
            </a:r>
            <a:r>
              <a:rPr lang="ru-RU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С.Архипов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Они тоже похоронены в этой могиле. Несколько раньше погибли:  </a:t>
            </a:r>
            <a:r>
              <a:rPr lang="ru-RU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А.Берзинь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Ф.Жигало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М.Авксентьев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В бою под </a:t>
            </a:r>
            <a:r>
              <a:rPr lang="ru-RU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Перетино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А.Коржев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Точных данных о месте захоронения мы не имеем. </a:t>
            </a:r>
          </a:p>
        </p:txBody>
      </p:sp>
    </p:spTree>
    <p:extLst>
      <p:ext uri="{BB962C8B-B14F-4D97-AF65-F5344CB8AC3E}">
        <p14:creationId xmlns:p14="http://schemas.microsoft.com/office/powerpoint/2010/main" xmlns="" val="3320423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707904" y="260648"/>
            <a:ext cx="5184576" cy="2369552"/>
          </a:xfrm>
        </p:spPr>
        <p:txBody>
          <a:bodyPr>
            <a:normAutofit lnSpcReduction="10000"/>
          </a:bodyPr>
          <a:lstStyle/>
          <a:p>
            <a:pPr lvl="0" algn="just" fontAlgn="base">
              <a:spcAft>
                <a:spcPct val="0"/>
              </a:spcAft>
              <a:buClr>
                <a:srgbClr val="4F81BD"/>
              </a:buClr>
              <a:buSzPct val="80000"/>
            </a:pPr>
            <a:r>
              <a:rPr lang="ru-RU" sz="19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конце тридцатых годов (примерно в 1939 году), взамен деревянного обелиска, по инициативе комсомольцев ПО «</a:t>
            </a:r>
            <a:r>
              <a:rPr lang="ru-RU" sz="19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Дальполиметалл</a:t>
            </a:r>
            <a:r>
              <a:rPr lang="ru-RU" sz="19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 силами механического цеха был поставлен бетонный памятник. Он представлял собой обелиск в форме  усеченного конуса, обвитого знаменем. Сверху бетон оштукатурен. В основании пятиконечная звезда.</a:t>
            </a:r>
          </a:p>
          <a:p>
            <a:endParaRPr lang="ru-RU" dirty="0"/>
          </a:p>
        </p:txBody>
      </p:sp>
      <p:pic>
        <p:nvPicPr>
          <p:cNvPr id="4" name="Рисунок 3" descr="P101006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6098" y="116632"/>
            <a:ext cx="2775822" cy="32690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0" y="3645024"/>
            <a:ext cx="316835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19100" lvl="0" indent="-382588" algn="just" fontAlgn="base">
              <a:spcBef>
                <a:spcPct val="20000"/>
              </a:spcBef>
              <a:spcAft>
                <a:spcPct val="0"/>
              </a:spcAft>
              <a:buClr>
                <a:srgbClr val="4F81BD"/>
              </a:buClr>
              <a:buSzPct val="80000"/>
              <a:buFont typeface="Wingdings 2" pitchFamily="18" charset="2"/>
              <a:buChar char=""/>
            </a:pP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мемориальной доске памятника текст: «Этот памятник сооружен в честь партизан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С.Архипова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М.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Авксентьева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А.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Берзиня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И.Головина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Ф.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Жегало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А.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Коржова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С.Меркулова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И.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Москалюка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995936" y="2941652"/>
            <a:ext cx="4572000" cy="391491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 fontAlgn="base">
              <a:spcBef>
                <a:spcPct val="20000"/>
              </a:spcBef>
              <a:spcAft>
                <a:spcPct val="0"/>
              </a:spcAft>
              <a:buClr>
                <a:srgbClr val="4F81BD"/>
              </a:buClr>
              <a:buSzPct val="80000"/>
            </a:pP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20-х-30-х годах демонстрация трудящихся по случаю революционных праздников </a:t>
            </a:r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20000"/>
              </a:spcBef>
              <a:spcAft>
                <a:spcPct val="0"/>
              </a:spcAft>
              <a:buClr>
                <a:srgbClr val="4F81BD"/>
              </a:buClr>
              <a:buSzPct val="80000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ноября и 1 мая начиналась у Верхнего рудника и оканчивалась у этого надгробия.</a:t>
            </a:r>
          </a:p>
          <a:p>
            <a:pPr lvl="0" algn="just" fontAlgn="base">
              <a:spcBef>
                <a:spcPct val="20000"/>
              </a:spcBef>
              <a:spcAft>
                <a:spcPct val="0"/>
              </a:spcAft>
              <a:buClr>
                <a:srgbClr val="4F81BD"/>
              </a:buClr>
              <a:buSzPct val="80000"/>
            </a:pP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Сейчас в связи с теснотой захоронений на старом кладбище, доступ к братской могиле затруднен.</a:t>
            </a:r>
          </a:p>
          <a:p>
            <a:pPr lvl="0" algn="just" fontAlgn="base">
              <a:spcBef>
                <a:spcPct val="20000"/>
              </a:spcBef>
              <a:spcAft>
                <a:spcPct val="0"/>
              </a:spcAft>
              <a:buClr>
                <a:srgbClr val="4F81BD"/>
              </a:buClr>
              <a:buSzPct val="80000"/>
            </a:pP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Изредка он используется в туристическо-экскурсионных целях.</a:t>
            </a:r>
          </a:p>
          <a:p>
            <a:pPr lvl="0" algn="just" fontAlgn="base">
              <a:spcBef>
                <a:spcPct val="20000"/>
              </a:spcBef>
              <a:spcAft>
                <a:spcPct val="0"/>
              </a:spcAft>
              <a:buClr>
                <a:srgbClr val="4F81BD"/>
              </a:buClr>
              <a:buSzPct val="80000"/>
            </a:pP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Памятное надгробие на могиле партизан и сама братская могила включена в число охраняемых государством захоронений местного и краевого значения.</a:t>
            </a:r>
          </a:p>
        </p:txBody>
      </p:sp>
    </p:spTree>
    <p:extLst>
      <p:ext uri="{BB962C8B-B14F-4D97-AF65-F5344CB8AC3E}">
        <p14:creationId xmlns:p14="http://schemas.microsoft.com/office/powerpoint/2010/main" xmlns="" val="1622912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5229200"/>
            <a:ext cx="7772400" cy="150971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Содержимое 6" descr="P101007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03650" y="524948"/>
            <a:ext cx="6033376" cy="4525963"/>
          </a:xfrm>
          <a:prstGeom prst="round2DiagRect">
            <a:avLst>
              <a:gd name="adj1" fmla="val 16667"/>
              <a:gd name="adj2" fmla="val 0"/>
            </a:avLst>
          </a:prstGeom>
          <a:noFill/>
          <a:ln w="88900" cap="sq">
            <a:solidFill>
              <a:srgbClr val="FFFFFF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804248" y="548680"/>
            <a:ext cx="16379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mbria"/>
                <a:ea typeface="+mj-ea"/>
                <a:cs typeface="+mj-cs"/>
              </a:rPr>
              <a:t>Фронт </a:t>
            </a:r>
            <a:b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mbria"/>
                <a:ea typeface="+mj-ea"/>
                <a:cs typeface="+mj-cs"/>
              </a:rPr>
            </a:b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mbria"/>
                <a:ea typeface="+mj-ea"/>
                <a:cs typeface="+mj-cs"/>
              </a:rPr>
              <a:t>и </a:t>
            </a:r>
            <a:b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mbria"/>
                <a:ea typeface="+mj-ea"/>
                <a:cs typeface="+mj-cs"/>
              </a:rPr>
            </a:b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mbria"/>
                <a:ea typeface="+mj-ea"/>
                <a:cs typeface="+mj-cs"/>
              </a:rPr>
              <a:t>    тыл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6093296"/>
            <a:ext cx="82626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19100" lvl="0" indent="-382588" fontAlgn="base">
              <a:spcBef>
                <a:spcPct val="20000"/>
              </a:spcBef>
              <a:spcAft>
                <a:spcPct val="0"/>
              </a:spcAft>
              <a:buClr>
                <a:srgbClr val="4F81BD"/>
              </a:buClr>
              <a:buSzPct val="80000"/>
              <a:buFont typeface="Wingdings 2" pitchFamily="18" charset="2"/>
              <a:buChar char=""/>
            </a:pP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Дальнегорск, микрорайон Горького, слева от ДК  химиков</a:t>
            </a:r>
          </a:p>
        </p:txBody>
      </p:sp>
    </p:spTree>
    <p:extLst>
      <p:ext uri="{BB962C8B-B14F-4D97-AF65-F5344CB8AC3E}">
        <p14:creationId xmlns:p14="http://schemas.microsoft.com/office/powerpoint/2010/main" xmlns="" val="1817292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36097" y="5085184"/>
            <a:ext cx="3711960" cy="1362456"/>
          </a:xfrm>
        </p:spPr>
        <p:txBody>
          <a:bodyPr/>
          <a:lstStyle/>
          <a:p>
            <a:pPr marL="419100" lvl="0" indent="-382588" fontAlgn="base">
              <a:spcBef>
                <a:spcPct val="20000"/>
              </a:spcBef>
              <a:spcAft>
                <a:spcPct val="0"/>
              </a:spcAft>
            </a:pPr>
            <a:r>
              <a:rPr lang="ru-RU" sz="2000" b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8 мая 1990 года состоялось открытие памятника-мемориала участникам войны и труженикам тыла.</a:t>
            </a:r>
            <a:br>
              <a:rPr lang="ru-RU" sz="2000" b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000" b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На невысоком рукотворном холме две фигуры: мужчина и женщина. Мужчина в военной форме с каской в руке. Женщина в длинной юбке из грубой ткани и телогрейке. </a:t>
            </a:r>
            <a:br>
              <a:rPr lang="ru-RU" sz="2000" b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000" b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Позади  скульптурной группы полукругом на колоннах были установлены бронзовые плиты с символическими изображениями и датами  основных этапов Великой Отечественной войны. </a:t>
            </a:r>
            <a:br>
              <a:rPr lang="ru-RU" sz="2000" b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5157192"/>
            <a:ext cx="3802760" cy="150971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Содержимое 7" descr="P101007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23528" y="476672"/>
            <a:ext cx="5144692" cy="3857652"/>
          </a:xfrm>
          <a:prstGeom prst="round2DiagRect">
            <a:avLst>
              <a:gd name="adj1" fmla="val 16667"/>
              <a:gd name="adj2" fmla="val 0"/>
            </a:avLst>
          </a:prstGeom>
          <a:noFill/>
          <a:ln w="88900" cap="sq">
            <a:solidFill>
              <a:srgbClr val="FFFFFF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9573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52120" y="1316736"/>
            <a:ext cx="2650632" cy="136245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580112" y="332656"/>
            <a:ext cx="3168352" cy="3881720"/>
          </a:xfrm>
        </p:spPr>
        <p:txBody>
          <a:bodyPr>
            <a:normAutofit fontScale="92500" lnSpcReduction="20000"/>
          </a:bodyPr>
          <a:lstStyle/>
          <a:p>
            <a:pPr marL="419100" lvl="0" indent="-382588" fontAlgn="base">
              <a:spcAft>
                <a:spcPct val="0"/>
              </a:spcAft>
              <a:buClr>
                <a:srgbClr val="4F81BD"/>
              </a:buClr>
              <a:buSzPct val="80000"/>
              <a:buFont typeface="Wingdings 2" pitchFamily="18" charset="2"/>
              <a:buChar char=""/>
            </a:pP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Заказан памятник был в Москве главным архитектором «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БОРа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Л.Лазовским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Автор чеканных рельефов, а их было пять – скульптор комбината художественных работ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г.Химки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лауреат премии Ленинского комсомола Виктор Тимофеевич Викторов.</a:t>
            </a:r>
          </a:p>
          <a:p>
            <a:pPr marL="419100" lvl="0" indent="-382588" fontAlgn="base">
              <a:spcAft>
                <a:spcPct val="0"/>
              </a:spcAft>
              <a:buClr>
                <a:srgbClr val="4F81BD"/>
              </a:buClr>
              <a:buSzPct val="80000"/>
              <a:buFont typeface="Wingdings 2" pitchFamily="18" charset="2"/>
              <a:buChar char=""/>
            </a:pP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Монумент не числится в краевом реестре памятников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iRu\Desktop\5 группа\памятники\IMG-20201011-WA0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9822" y="404664"/>
            <a:ext cx="5326313" cy="48245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69006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355976" y="620688"/>
            <a:ext cx="4464496" cy="1509712"/>
          </a:xfrm>
        </p:spPr>
        <p:txBody>
          <a:bodyPr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Cambria"/>
                <a:ea typeface="+mj-ea"/>
                <a:cs typeface="+mj-cs"/>
              </a:rPr>
              <a:t>40 лет Победы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Содержимое 4" descr="P101008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00034" y="571480"/>
            <a:ext cx="3641818" cy="4857784"/>
          </a:xfrm>
          <a:prstGeom prst="round2DiagRect">
            <a:avLst>
              <a:gd name="adj1" fmla="val 16667"/>
              <a:gd name="adj2" fmla="val 0"/>
            </a:avLst>
          </a:prstGeom>
          <a:noFill/>
          <a:ln w="88900" cap="sq">
            <a:solidFill>
              <a:srgbClr val="FFFFFF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57158" y="5949280"/>
            <a:ext cx="75272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19100" lvl="0" indent="-382588" fontAlgn="base">
              <a:spcBef>
                <a:spcPct val="20000"/>
              </a:spcBef>
              <a:spcAft>
                <a:spcPct val="0"/>
              </a:spcAft>
              <a:buClr>
                <a:srgbClr val="4F81BD"/>
              </a:buClr>
              <a:buSzPct val="80000"/>
              <a:buFont typeface="Wingdings 2" pitchFamily="18" charset="2"/>
              <a:buChar char=""/>
            </a:pP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Дальнегорск, микрорайон Горького, напротив ДК химиков</a:t>
            </a:r>
          </a:p>
        </p:txBody>
      </p:sp>
    </p:spTree>
    <p:extLst>
      <p:ext uri="{BB962C8B-B14F-4D97-AF65-F5344CB8AC3E}">
        <p14:creationId xmlns:p14="http://schemas.microsoft.com/office/powerpoint/2010/main" xmlns="" val="194204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3870596"/>
            <a:ext cx="8424936" cy="1509712"/>
          </a:xfrm>
        </p:spPr>
        <p:txBody>
          <a:bodyPr>
            <a:noAutofit/>
          </a:bodyPr>
          <a:lstStyle/>
          <a:p>
            <a:pPr marL="419100" lvl="0" indent="-382588" fontAlgn="base">
              <a:spcAft>
                <a:spcPct val="0"/>
              </a:spcAft>
              <a:buClr>
                <a:srgbClr val="4F81BD"/>
              </a:buClr>
              <a:buSzPct val="80000"/>
              <a:buFont typeface="Wingdings 2" pitchFamily="18" charset="2"/>
              <a:buChar char=""/>
            </a:pPr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мае 1985 года вся страна отмечала 40-летие Победы советского народа в Великой Отечественной войне. В память о тех, кто отдал жизнь за свободу и независимость Родины в 1941-1945 годах по инициативе рабочих и служащих производственного объединения «БОР» 7 мая 1985 года установлен монумент «40 лет Победы».</a:t>
            </a:r>
          </a:p>
          <a:p>
            <a:pPr marL="419100" lvl="0" indent="-382588" fontAlgn="base">
              <a:spcAft>
                <a:spcPct val="0"/>
              </a:spcAft>
              <a:buClr>
                <a:srgbClr val="4F81BD"/>
              </a:buClr>
              <a:buSzPct val="80000"/>
              <a:buFont typeface="Wingdings 2" pitchFamily="18" charset="2"/>
              <a:buChar char=""/>
            </a:pPr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невысоком постаменте колонна из пучка нервюр, увенчанная кристаллом, в верхней части её – барельеф знамени и прикрепленного к нему ордена Победы.</a:t>
            </a:r>
          </a:p>
          <a:p>
            <a:pPr marL="419100" lvl="0" indent="-382588" fontAlgn="base">
              <a:spcAft>
                <a:spcPct val="0"/>
              </a:spcAft>
              <a:buClr>
                <a:srgbClr val="4F81BD"/>
              </a:buClr>
              <a:buSzPct val="80000"/>
              <a:buFont typeface="Wingdings 2" pitchFamily="18" charset="2"/>
              <a:buChar char=""/>
            </a:pPr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Автор – местный художник </a:t>
            </a:r>
            <a:r>
              <a:rPr lang="ru-RU" sz="1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Ю.Г.Гранкин</a:t>
            </a:r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19100" lvl="0" indent="-382588" fontAlgn="base">
              <a:spcAft>
                <a:spcPct val="0"/>
              </a:spcAft>
              <a:buClr>
                <a:srgbClr val="4F81BD"/>
              </a:buClr>
              <a:buSzPct val="80000"/>
              <a:buFont typeface="Wingdings 2" pitchFamily="18" charset="2"/>
              <a:buChar char=""/>
            </a:pPr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Монумент «40 лет Победы» включен в число охраняемых памятников истории местного и краевого значения.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iRu\Desktop\5 группа\памятники\IMG-20201011-WA00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77759"/>
            <a:ext cx="5616624" cy="367173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17384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>
                <a:ln>
                  <a:noFill/>
                </a:ln>
                <a:solidFill>
                  <a:prstClr val="white"/>
                </a:solidFill>
                <a:effectLst/>
                <a:latin typeface="Cambria"/>
              </a:rPr>
              <a:t>Максим Горький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220072" y="692696"/>
            <a:ext cx="3154688" cy="1509712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Максим Горький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4" descr="P101008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47855" y="404664"/>
            <a:ext cx="3878149" cy="5168905"/>
          </a:xfrm>
          <a:prstGeom prst="round2DiagRect">
            <a:avLst>
              <a:gd name="adj1" fmla="val 16667"/>
              <a:gd name="adj2" fmla="val 0"/>
            </a:avLst>
          </a:prstGeom>
          <a:noFill/>
          <a:ln w="88900" cap="sq">
            <a:solidFill>
              <a:srgbClr val="FFFFFF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03648" y="6093296"/>
            <a:ext cx="34493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19100" lvl="0" indent="-382588" fontAlgn="base">
              <a:spcBef>
                <a:spcPct val="20000"/>
              </a:spcBef>
              <a:spcAft>
                <a:spcPct val="0"/>
              </a:spcAft>
              <a:buClr>
                <a:srgbClr val="4F81BD"/>
              </a:buClr>
              <a:buSzPct val="80000"/>
              <a:buFont typeface="Wingdings 2" pitchFamily="18" charset="2"/>
              <a:buChar char=""/>
            </a:pP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Дальнегорск, улица Горького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499992" y="2055415"/>
            <a:ext cx="4572000" cy="1255728"/>
          </a:xfrm>
          <a:prstGeom prst="rect">
            <a:avLst/>
          </a:prstGeom>
        </p:spPr>
        <p:txBody>
          <a:bodyPr>
            <a:spAutoFit/>
          </a:bodyPr>
          <a:lstStyle/>
          <a:p>
            <a:pPr marL="419100" lvl="0" indent="-382588" fontAlgn="base">
              <a:spcBef>
                <a:spcPct val="20000"/>
              </a:spcBef>
              <a:spcAft>
                <a:spcPct val="0"/>
              </a:spcAft>
              <a:buClr>
                <a:srgbClr val="4F81BD"/>
              </a:buClr>
              <a:buSzPct val="80000"/>
              <a:buFont typeface="Wingdings 2" pitchFamily="18" charset="2"/>
              <a:buChar char=""/>
            </a:pP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Бетонная стела с барельефом писателя Максима Горького.</a:t>
            </a:r>
          </a:p>
          <a:p>
            <a:pPr marL="419100" lvl="0" indent="-382588" fontAlgn="base">
              <a:spcBef>
                <a:spcPct val="20000"/>
              </a:spcBef>
              <a:spcAft>
                <a:spcPct val="0"/>
              </a:spcAft>
              <a:buClr>
                <a:srgbClr val="4F81BD"/>
              </a:buClr>
              <a:buSzPct val="80000"/>
              <a:buFont typeface="Wingdings 2" pitchFamily="18" charset="2"/>
              <a:buChar char=""/>
            </a:pP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Монумент не числится в краевом реестре памятников.</a:t>
            </a:r>
          </a:p>
        </p:txBody>
      </p:sp>
    </p:spTree>
    <p:extLst>
      <p:ext uri="{BB962C8B-B14F-4D97-AF65-F5344CB8AC3E}">
        <p14:creationId xmlns:p14="http://schemas.microsoft.com/office/powerpoint/2010/main" xmlns="" val="3214771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01864" y="1340768"/>
            <a:ext cx="3456384" cy="4824536"/>
          </a:xfrm>
        </p:spPr>
        <p:txBody>
          <a:bodyPr>
            <a:normAutofit fontScale="70000" lnSpcReduction="20000"/>
          </a:bodyPr>
          <a:lstStyle/>
          <a:p>
            <a:pPr marL="420624" lvl="0" indent="-384048">
              <a:buClr>
                <a:srgbClr val="4F81BD"/>
              </a:buClr>
              <a:buSzPct val="80000"/>
              <a:buFont typeface="Wingdings 2"/>
              <a:buChar char=""/>
              <a:defRPr/>
            </a:pPr>
            <a:r>
              <a:rPr lang="ru-RU" sz="23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1962 году по заказу </a:t>
            </a:r>
            <a:r>
              <a:rPr lang="ru-RU" sz="23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Тетюхинского</a:t>
            </a:r>
            <a:r>
              <a:rPr lang="ru-RU" sz="23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райисполкома памятник был получен из Москвы. Установлен перед  недавно открытым кинотеатром «Знамя». В преддверии 100-летнего юбилея В.И. Ленина (22апреля 1970г.) памятник перенесен на центральную площадь г. Дальнегорска.</a:t>
            </a:r>
          </a:p>
          <a:p>
            <a:pPr marL="420624" lvl="0" indent="-384048">
              <a:buClr>
                <a:srgbClr val="4F81BD"/>
              </a:buClr>
              <a:buSzPct val="80000"/>
              <a:buFont typeface="Wingdings 2"/>
              <a:buChar char=""/>
              <a:defRPr/>
            </a:pPr>
            <a:r>
              <a:rPr lang="ru-RU" sz="23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Трехметровая фигура В.И. Ленина стоит на высоком пьедестале. В приветственном жесте поднята рука. Взгляд устремлен вдаль. </a:t>
            </a:r>
          </a:p>
          <a:p>
            <a:pPr marL="420624" lvl="0" indent="-384048">
              <a:buClr>
                <a:srgbClr val="4F81BD"/>
              </a:buClr>
              <a:buSzPct val="80000"/>
              <a:buFont typeface="Wingdings 2"/>
              <a:buChar char=""/>
              <a:defRPr/>
            </a:pPr>
            <a:r>
              <a:rPr lang="ru-RU" sz="23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Автором скульптуры является московский скульптор Х.Б. Геворкян. Геворкян известен как автор многих памятников выдающимся деятелям искусства, науки, политическим деятелям.</a:t>
            </a:r>
          </a:p>
          <a:p>
            <a:endParaRPr lang="ru-RU" dirty="0"/>
          </a:p>
        </p:txBody>
      </p:sp>
      <p:pic>
        <p:nvPicPr>
          <p:cNvPr id="4" name="Содержимое 4" descr="P1010018.jpg"/>
          <p:cNvPicPr>
            <a:picLocks noChangeAspect="1"/>
          </p:cNvPicPr>
          <p:nvPr/>
        </p:nvPicPr>
        <p:blipFill>
          <a:blip r:embed="rId2" cstate="print"/>
          <a:srcRect t="7892" r="10014" b="2771"/>
          <a:stretch>
            <a:fillRect/>
          </a:stretch>
        </p:blipFill>
        <p:spPr bwMode="auto">
          <a:xfrm>
            <a:off x="395536" y="260648"/>
            <a:ext cx="4101518" cy="5429288"/>
          </a:xfrm>
          <a:prstGeom prst="round2DiagRect">
            <a:avLst>
              <a:gd name="adj1" fmla="val 16667"/>
              <a:gd name="adj2" fmla="val 0"/>
            </a:avLst>
          </a:prstGeom>
          <a:noFill/>
          <a:ln w="88900" cap="sq">
            <a:solidFill>
              <a:srgbClr val="FFFFFF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163052" y="260648"/>
            <a:ext cx="32403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Памятник </a:t>
            </a:r>
            <a:b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В.И. Ленину</a:t>
            </a:r>
            <a:endParaRPr kumimoji="0" lang="ru-RU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6093296"/>
            <a:ext cx="43585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19100" lvl="0" indent="-382588" fontAlgn="base">
              <a:spcBef>
                <a:spcPct val="20000"/>
              </a:spcBef>
              <a:spcAft>
                <a:spcPct val="0"/>
              </a:spcAft>
              <a:buClr>
                <a:srgbClr val="4F81BD"/>
              </a:buClr>
              <a:buSzPct val="80000"/>
              <a:buFont typeface="Wingdings 2" pitchFamily="18" charset="2"/>
              <a:buChar char=""/>
            </a:pP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г. Дальнегорск, Центральная площадь</a:t>
            </a:r>
          </a:p>
        </p:txBody>
      </p:sp>
    </p:spTree>
    <p:extLst>
      <p:ext uri="{BB962C8B-B14F-4D97-AF65-F5344CB8AC3E}">
        <p14:creationId xmlns:p14="http://schemas.microsoft.com/office/powerpoint/2010/main" xmlns="" val="108455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499992" y="404664"/>
            <a:ext cx="4248472" cy="5688632"/>
          </a:xfrm>
        </p:spPr>
        <p:txBody>
          <a:bodyPr>
            <a:normAutofit/>
          </a:bodyPr>
          <a:lstStyle/>
          <a:p>
            <a:pPr marL="420624" lvl="0" indent="-384048">
              <a:buClr>
                <a:srgbClr val="4F81BD"/>
              </a:buClr>
              <a:buSzPct val="80000"/>
              <a:buFont typeface="Wingdings 2"/>
              <a:buChar char=""/>
              <a:defRPr/>
            </a:pPr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Памятник В.И. Ленину – авторская копия, отлитая из чугуна в мастерских художественного фонда РСФСР.</a:t>
            </a:r>
          </a:p>
          <a:p>
            <a:pPr marL="420624" lvl="0" indent="-384048">
              <a:buClr>
                <a:srgbClr val="4F81BD"/>
              </a:buClr>
              <a:buSzPct val="80000"/>
              <a:buFont typeface="Wingdings 2"/>
              <a:buChar char=""/>
              <a:defRPr/>
            </a:pPr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 памятника находится трибуна, обрамленная бетонными блоками с мраморной крошкой. Трибуна используется для проведения митингов и парадов на площади.</a:t>
            </a:r>
          </a:p>
          <a:p>
            <a:pPr marL="420624" lvl="0" indent="-384048">
              <a:buClr>
                <a:srgbClr val="4F81BD"/>
              </a:buClr>
              <a:buSzPct val="80000"/>
              <a:buFont typeface="Wingdings 2"/>
              <a:buChar char=""/>
              <a:defRPr/>
            </a:pPr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Памятник В.И. Ленину включен в число охраняемых памятников истории и искусства местного и краевого значения.</a:t>
            </a:r>
          </a:p>
          <a:p>
            <a:endParaRPr lang="ru-RU" dirty="0"/>
          </a:p>
        </p:txBody>
      </p:sp>
      <p:pic>
        <p:nvPicPr>
          <p:cNvPr id="4" name="Содержимое 4" descr="P1010022.JPG"/>
          <p:cNvPicPr>
            <a:picLocks noChangeAspect="1"/>
          </p:cNvPicPr>
          <p:nvPr/>
        </p:nvPicPr>
        <p:blipFill>
          <a:blip r:embed="rId2" cstate="print"/>
          <a:srcRect l="22656" r="18750"/>
          <a:stretch>
            <a:fillRect/>
          </a:stretch>
        </p:blipFill>
        <p:spPr bwMode="auto">
          <a:xfrm>
            <a:off x="368910" y="404664"/>
            <a:ext cx="3929090" cy="5029200"/>
          </a:xfrm>
          <a:prstGeom prst="round2DiagRect">
            <a:avLst>
              <a:gd name="adj1" fmla="val 16667"/>
              <a:gd name="adj2" fmla="val 0"/>
            </a:avLst>
          </a:prstGeom>
          <a:noFill/>
          <a:ln w="88900" cap="sq">
            <a:solidFill>
              <a:srgbClr val="FFFFFF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74491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32656"/>
            <a:ext cx="7851648" cy="504056"/>
          </a:xfrm>
        </p:spPr>
        <p:txBody>
          <a:bodyPr>
            <a:norm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effectLst/>
                <a:latin typeface="Times New Roman"/>
                <a:ea typeface="Calibri"/>
              </a:rPr>
              <a:t>Введение: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1628800"/>
            <a:ext cx="7854696" cy="3352336"/>
          </a:xfrm>
        </p:spPr>
        <p:txBody>
          <a:bodyPr>
            <a:normAutofit fontScale="70000" lnSpcReduction="20000"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</a:t>
            </a: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аждому человеку интересно узнать, откуда он происходит, кем были его предки, где его настоящая «Малая Родина». Воспитывая у детей любовь к своему городу, к своей малой Родине, необходимо подвести к пониманию того, что их город является – частицей Родины, поскольку во всех местах, больших и маленьких, есть много общего: повсюду люди трудятся, соблюдают традиции, берегут и охраняют природу, отмечают праздники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Изучение 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культуры родного края играет важную роль в образовании и воспитании дошкольников.</a:t>
            </a:r>
            <a:r>
              <a:rPr lang="ru-RU" sz="28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У каждого города есть свои памятники – символы его гордости и славы. Они рассказывают нам о подвигах на полях сражений и в мирном труде. Памятники – это наша история. </a:t>
            </a:r>
            <a:endParaRPr lang="ru-RU" sz="2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6662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139952" y="620688"/>
            <a:ext cx="4162800" cy="5472608"/>
          </a:xfrm>
        </p:spPr>
        <p:txBody>
          <a:bodyPr>
            <a:normAutofit fontScale="47500" lnSpcReduction="20000"/>
          </a:bodyPr>
          <a:lstStyle/>
          <a:p>
            <a:pPr algn="ctr"/>
            <a:r>
              <a:rPr lang="ru-RU" sz="4200" dirty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Мемориальный комплекс воинам – землякам, погибшим в сражениях Великой </a:t>
            </a:r>
            <a:r>
              <a:rPr lang="ru-RU" sz="4200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Отечественной войны</a:t>
            </a:r>
          </a:p>
          <a:p>
            <a:pPr marL="420624" lvl="0" indent="-384048">
              <a:buClr>
                <a:srgbClr val="4F81BD"/>
              </a:buClr>
              <a:buSzPct val="80000"/>
              <a:buFont typeface="Wingdings 2"/>
              <a:buChar char=""/>
              <a:defRPr/>
            </a:pPr>
            <a:r>
              <a:rPr lang="ru-RU" sz="33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Мемориальный комплекс находится в центре г. Дальнегорска у моста через реку Инзу, рядом с парком им. Пушкина. Открыт 9мая 1974года.</a:t>
            </a:r>
          </a:p>
          <a:p>
            <a:pPr marL="420624" lvl="0" indent="-384048">
              <a:buClr>
                <a:srgbClr val="4F81BD"/>
              </a:buClr>
              <a:buSzPct val="80000"/>
              <a:buFont typeface="Wingdings 2"/>
              <a:buChar char=""/>
              <a:defRPr/>
            </a:pPr>
            <a:r>
              <a:rPr lang="ru-RU" sz="33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центре на высоком постаменте фигура воина в походной шинели. В одной руке у него автомат, в другой – скомканная пилотка.</a:t>
            </a:r>
          </a:p>
          <a:p>
            <a:pPr marL="420624" lvl="0" indent="-384048">
              <a:buClr>
                <a:srgbClr val="4F81BD"/>
              </a:buClr>
              <a:buSzPct val="80000"/>
              <a:buFont typeface="Wingdings 2"/>
              <a:buChar char=""/>
              <a:defRPr/>
            </a:pPr>
            <a:r>
              <a:rPr lang="ru-RU" sz="33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Автор скульптуры – член союза художников РСФСР В.К. </a:t>
            </a:r>
            <a:r>
              <a:rPr lang="ru-RU" sz="33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Ненаживин</a:t>
            </a:r>
            <a:r>
              <a:rPr lang="ru-RU" sz="33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из г. Уссурийска. Отлита из чугуна 9т.вес, высота воина 5метров. Работа по установке памятника бригады Скрябина А.А., отлив скульптуры </a:t>
            </a:r>
            <a:r>
              <a:rPr lang="ru-RU" sz="33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Маруновой</a:t>
            </a:r>
            <a:r>
              <a:rPr lang="ru-RU" sz="33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А.В., работницы ПО «</a:t>
            </a:r>
            <a:r>
              <a:rPr lang="ru-RU" sz="33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Дальполиметалл</a:t>
            </a:r>
            <a:r>
              <a:rPr lang="ru-RU" sz="33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marL="420624" lvl="0" indent="-384048">
              <a:buClr>
                <a:srgbClr val="4F81BD"/>
              </a:buClr>
              <a:buSzPct val="80000"/>
              <a:buFont typeface="Wingdings 2"/>
              <a:buChar char=""/>
              <a:defRPr/>
            </a:pPr>
            <a:endParaRPr lang="ru-RU" sz="33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19100" lvl="0" indent="-382588" fontAlgn="base">
              <a:spcAft>
                <a:spcPct val="0"/>
              </a:spcAft>
              <a:buClr>
                <a:srgbClr val="4F81BD"/>
              </a:buClr>
              <a:buSzPct val="80000"/>
              <a:buFont typeface="Wingdings 2" pitchFamily="18" charset="2"/>
              <a:buChar char=""/>
            </a:pPr>
            <a:r>
              <a:rPr lang="ru-RU" sz="33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Памятник воинам – землякам, погибшим в годы Великой Отечественной войны 1941-1945гг., включен в число охраняемых памятников истории и искусства местного и краевого значения.</a:t>
            </a:r>
          </a:p>
          <a:p>
            <a:pPr marL="420624" lvl="0" indent="-384048">
              <a:buClr>
                <a:srgbClr val="4F81BD"/>
              </a:buClr>
              <a:buSzPct val="80000"/>
              <a:buFont typeface="Wingdings 2"/>
              <a:buChar char=""/>
              <a:defRPr/>
            </a:pPr>
            <a:endParaRPr lang="ru-RU" sz="2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4" descr="P10100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57158" y="785794"/>
            <a:ext cx="3542724" cy="4723633"/>
          </a:xfrm>
          <a:prstGeom prst="round2DiagRect">
            <a:avLst>
              <a:gd name="adj1" fmla="val 16667"/>
              <a:gd name="adj2" fmla="val 0"/>
            </a:avLst>
          </a:prstGeom>
          <a:noFill/>
          <a:ln w="88900" cap="sq">
            <a:solidFill>
              <a:srgbClr val="FFFFFF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1520" y="5985808"/>
            <a:ext cx="45945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19100" lvl="0" indent="-382588" fontAlgn="base">
              <a:spcBef>
                <a:spcPct val="20000"/>
              </a:spcBef>
              <a:spcAft>
                <a:spcPct val="0"/>
              </a:spcAft>
              <a:buClr>
                <a:srgbClr val="4F81BD"/>
              </a:buClr>
              <a:buSzPct val="80000"/>
              <a:buFont typeface="Wingdings 2" pitchFamily="18" charset="2"/>
              <a:buChar char=""/>
            </a:pP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г. Дальнегорск, Проспект 50 лет Октября</a:t>
            </a:r>
          </a:p>
        </p:txBody>
      </p:sp>
    </p:spTree>
    <p:extLst>
      <p:ext uri="{BB962C8B-B14F-4D97-AF65-F5344CB8AC3E}">
        <p14:creationId xmlns:p14="http://schemas.microsoft.com/office/powerpoint/2010/main" xmlns="" val="51117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4" descr="P1010029.JPG"/>
          <p:cNvPicPr>
            <a:picLocks noChangeAspect="1"/>
          </p:cNvPicPr>
          <p:nvPr/>
        </p:nvPicPr>
        <p:blipFill>
          <a:blip r:embed="rId2" cstate="print"/>
          <a:srcRect b="24161"/>
          <a:stretch>
            <a:fillRect/>
          </a:stretch>
        </p:blipFill>
        <p:spPr bwMode="auto">
          <a:xfrm>
            <a:off x="1214414" y="316695"/>
            <a:ext cx="6420694" cy="3652063"/>
          </a:xfrm>
          <a:prstGeom prst="round2DiagRect">
            <a:avLst>
              <a:gd name="adj1" fmla="val 16667"/>
              <a:gd name="adj2" fmla="val 0"/>
            </a:avLst>
          </a:prstGeom>
          <a:noFill/>
          <a:ln w="88900" cap="sq">
            <a:solidFill>
              <a:srgbClr val="FFFFFF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2103" y="4437112"/>
            <a:ext cx="8136904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20624" lvl="0" indent="-384048">
              <a:spcBef>
                <a:spcPct val="20000"/>
              </a:spcBef>
              <a:buClr>
                <a:srgbClr val="4F81BD"/>
              </a:buClr>
              <a:buSzPct val="80000"/>
              <a:buFont typeface="Wingdings 2"/>
              <a:buChar char=""/>
              <a:defRPr/>
            </a:pP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 левой стороны от памятника установлены плиты с именами 629 воинов – земляков, погибших в сражениях Великой Отечественной войны 1941-1945гг. </a:t>
            </a:r>
          </a:p>
          <a:p>
            <a:pPr marL="420624" lvl="0" indent="-384048">
              <a:spcBef>
                <a:spcPct val="20000"/>
              </a:spcBef>
              <a:buClr>
                <a:srgbClr val="4F81BD"/>
              </a:buClr>
              <a:buSzPct val="80000"/>
              <a:buFont typeface="Wingdings 2"/>
              <a:buChar char=""/>
              <a:defRPr/>
            </a:pP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Перед скульптурой находится горелка «Вечного огня», символизирующая вечную память о погибших и героях.</a:t>
            </a:r>
          </a:p>
        </p:txBody>
      </p:sp>
    </p:spTree>
    <p:extLst>
      <p:ext uri="{BB962C8B-B14F-4D97-AF65-F5344CB8AC3E}">
        <p14:creationId xmlns:p14="http://schemas.microsoft.com/office/powerpoint/2010/main" xmlns="" val="2874445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3" y="908720"/>
            <a:ext cx="7772400" cy="1362456"/>
          </a:xfrm>
        </p:spPr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788024" y="2132856"/>
            <a:ext cx="3658744" cy="2232248"/>
          </a:xfrm>
        </p:spPr>
        <p:txBody>
          <a:bodyPr>
            <a:normAutofit fontScale="77500" lnSpcReduction="20000"/>
          </a:bodyPr>
          <a:lstStyle/>
          <a:p>
            <a:pPr marL="419100" lvl="0" indent="-382588" fontAlgn="base">
              <a:spcAft>
                <a:spcPct val="0"/>
              </a:spcAft>
              <a:buClr>
                <a:srgbClr val="4F81BD"/>
              </a:buClr>
              <a:buSzPct val="80000"/>
              <a:buFont typeface="Wingdings 2" pitchFamily="18" charset="2"/>
              <a:buChar char=""/>
            </a:pPr>
            <a:r>
              <a:rPr lang="ru-RU" sz="23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Между плитами установлены две памятные стелы с именами героев Советского Союза периода Великой Отечественной войны, в разное время живущих в Дальнегорске: К.П. </a:t>
            </a:r>
            <a:r>
              <a:rPr lang="ru-RU" sz="23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Бирюли</a:t>
            </a:r>
            <a:r>
              <a:rPr lang="ru-RU" sz="23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и А.М. Германа.</a:t>
            </a:r>
          </a:p>
          <a:p>
            <a:endParaRPr lang="ru-RU" dirty="0"/>
          </a:p>
        </p:txBody>
      </p:sp>
      <p:pic>
        <p:nvPicPr>
          <p:cNvPr id="4" name="Содержимое 4" descr="P10100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00033" y="714356"/>
            <a:ext cx="3750495" cy="5000660"/>
          </a:xfrm>
          <a:prstGeom prst="round2DiagRect">
            <a:avLst>
              <a:gd name="adj1" fmla="val 16667"/>
              <a:gd name="adj2" fmla="val 0"/>
            </a:avLst>
          </a:prstGeom>
          <a:noFill/>
          <a:ln w="88900" cap="sq">
            <a:solidFill>
              <a:srgbClr val="FFFFFF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47947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96136" y="476672"/>
            <a:ext cx="3024336" cy="1509712"/>
          </a:xfrm>
        </p:spPr>
        <p:txBody>
          <a:bodyPr>
            <a:normAutofit fontScale="62500" lnSpcReduction="20000"/>
          </a:bodyPr>
          <a:lstStyle/>
          <a:p>
            <a:r>
              <a:rPr lang="ru-RU" sz="2900" dirty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Стела героев Советского Союза периода Великой Отечественной войны, </a:t>
            </a:r>
            <a:br>
              <a:rPr lang="ru-RU" sz="2900" dirty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900" dirty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живших в Дальнегорске – </a:t>
            </a:r>
            <a:r>
              <a:rPr lang="ru-RU" sz="2900" dirty="0" err="1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Бирюле</a:t>
            </a:r>
            <a:r>
              <a:rPr lang="ru-RU" sz="2900" dirty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К.П. и Герману А.М. 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4" descr="P10100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67544" y="587668"/>
            <a:ext cx="5048285" cy="3786214"/>
          </a:xfrm>
          <a:prstGeom prst="round2DiagRect">
            <a:avLst>
              <a:gd name="adj1" fmla="val 16667"/>
              <a:gd name="adj2" fmla="val 0"/>
            </a:avLst>
          </a:prstGeom>
          <a:noFill/>
          <a:ln w="88900" cap="sq">
            <a:solidFill>
              <a:srgbClr val="FFFFFF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1520" y="6309320"/>
            <a:ext cx="46474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19100" lvl="0" indent="-382588" fontAlgn="base">
              <a:spcBef>
                <a:spcPct val="20000"/>
              </a:spcBef>
              <a:spcAft>
                <a:spcPct val="0"/>
              </a:spcAft>
              <a:buClr>
                <a:srgbClr val="4F81BD"/>
              </a:buClr>
              <a:buSzPct val="80000"/>
              <a:buFont typeface="Wingdings 2" pitchFamily="18" charset="2"/>
              <a:buChar char=""/>
            </a:pP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г. Дальнегорск, Проспект 50 лет Октября </a:t>
            </a:r>
          </a:p>
        </p:txBody>
      </p:sp>
    </p:spTree>
    <p:extLst>
      <p:ext uri="{BB962C8B-B14F-4D97-AF65-F5344CB8AC3E}">
        <p14:creationId xmlns:p14="http://schemas.microsoft.com/office/powerpoint/2010/main" xmlns="" val="857802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4" descr="P10100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28596" y="571480"/>
            <a:ext cx="3394472" cy="4525963"/>
          </a:xfrm>
          <a:prstGeom prst="round2DiagRect">
            <a:avLst>
              <a:gd name="adj1" fmla="val 16667"/>
              <a:gd name="adj2" fmla="val 0"/>
            </a:avLst>
          </a:prstGeom>
          <a:noFill/>
          <a:ln w="88900" cap="sq">
            <a:solidFill>
              <a:srgbClr val="FFFFFF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Содержимое 5" descr="P101002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286380" y="571480"/>
            <a:ext cx="3394472" cy="4525963"/>
          </a:xfrm>
          <a:prstGeom prst="round2DiagRect">
            <a:avLst>
              <a:gd name="adj1" fmla="val 16667"/>
              <a:gd name="adj2" fmla="val 0"/>
            </a:avLst>
          </a:prstGeom>
          <a:noFill/>
          <a:ln w="88900" cap="sq">
            <a:solidFill>
              <a:srgbClr val="FFFFFF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39552" y="5445224"/>
            <a:ext cx="7416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Стела находится напротив Мемориала погибшим </a:t>
            </a:r>
            <a:r>
              <a:rPr kumimoji="0" lang="ru-RU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дальнегорцам</a:t>
            </a: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в годы Великой Отечественной войны 1941-1945гг.</a:t>
            </a:r>
            <a:endParaRPr kumimoji="0" lang="ru-RU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2962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788024" y="500042"/>
            <a:ext cx="3730752" cy="1509712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Памятник борцам за власть Советов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5" descr="партизаны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14348" y="500042"/>
            <a:ext cx="3429024" cy="5143536"/>
          </a:xfrm>
          <a:prstGeom prst="round2DiagRect">
            <a:avLst>
              <a:gd name="adj1" fmla="val 16667"/>
              <a:gd name="adj2" fmla="val 0"/>
            </a:avLst>
          </a:prstGeom>
          <a:noFill/>
          <a:ln w="88900" cap="sq">
            <a:solidFill>
              <a:srgbClr val="FFFFFF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71600" y="5949280"/>
            <a:ext cx="73448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19100" lvl="0" indent="-382588" fontAlgn="base">
              <a:spcBef>
                <a:spcPct val="20000"/>
              </a:spcBef>
              <a:spcAft>
                <a:spcPct val="0"/>
              </a:spcAft>
              <a:buClr>
                <a:srgbClr val="4F81BD"/>
              </a:buClr>
              <a:buSzPct val="80000"/>
              <a:buFont typeface="Wingdings 2" pitchFamily="18" charset="2"/>
              <a:buChar char=""/>
            </a:pP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Дальнегорск, в сквере возле спорткомплекса «Темп».</a:t>
            </a:r>
          </a:p>
        </p:txBody>
      </p:sp>
    </p:spTree>
    <p:extLst>
      <p:ext uri="{BB962C8B-B14F-4D97-AF65-F5344CB8AC3E}">
        <p14:creationId xmlns:p14="http://schemas.microsoft.com/office/powerpoint/2010/main" xmlns="" val="2166080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64088" y="476672"/>
            <a:ext cx="3298704" cy="5544616"/>
          </a:xfrm>
        </p:spPr>
        <p:txBody>
          <a:bodyPr>
            <a:normAutofit/>
          </a:bodyPr>
          <a:lstStyle/>
          <a:p>
            <a:pPr marL="420624" lvl="0" indent="-384048">
              <a:buClr>
                <a:srgbClr val="4F81BD"/>
              </a:buClr>
              <a:buSzPct val="80000"/>
              <a:buFont typeface="Wingdings 2"/>
              <a:buChar char=""/>
              <a:defRPr/>
            </a:pPr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1967 году, в день 50-летия Великого Октября, открыт памятник партизанам, отдавшим жизнь за освобождение советского Приморья от белогвардейцев и интервентов, в память всех </a:t>
            </a:r>
            <a:r>
              <a:rPr lang="ru-RU" sz="1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тетюхинцев</a:t>
            </a:r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сражавшихся за Советскую власть.</a:t>
            </a:r>
          </a:p>
          <a:p>
            <a:pPr marL="420624" lvl="0" indent="-384048">
              <a:buClr>
                <a:srgbClr val="4F81BD"/>
              </a:buClr>
              <a:buSzPct val="80000"/>
              <a:buFont typeface="Wingdings 2"/>
              <a:buChar char=""/>
              <a:defRPr/>
            </a:pPr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Памятник представляет собой высоко вознесенную стелу (высота 7,5 м, вес около 20 тонн) с каменными уступами, символизирующими складки приспущенного знамени. Материал – железобетон и перлит.</a:t>
            </a:r>
          </a:p>
          <a:p>
            <a:endParaRPr lang="ru-RU" sz="1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iRu\Desktop\5 группа\памятники\IMG-20201110-WA00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476672"/>
            <a:ext cx="4247456" cy="56632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697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44008" y="410976"/>
            <a:ext cx="3946776" cy="3809712"/>
          </a:xfrm>
        </p:spPr>
        <p:txBody>
          <a:bodyPr>
            <a:normAutofit fontScale="92500" lnSpcReduction="10000"/>
          </a:bodyPr>
          <a:lstStyle/>
          <a:p>
            <a:pPr marL="419100" lvl="0" indent="-382588" fontAlgn="base">
              <a:spcAft>
                <a:spcPct val="0"/>
              </a:spcAft>
              <a:buClr>
                <a:srgbClr val="4F81BD"/>
              </a:buClr>
              <a:buSzPct val="80000"/>
              <a:buFont typeface="Wingdings 2" pitchFamily="18" charset="2"/>
              <a:buChar char=""/>
            </a:pPr>
            <a:r>
              <a:rPr lang="ru-RU" sz="19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 Партизанам Дальнегорска, погибшим в борьбе за Советскую власть».</a:t>
            </a:r>
          </a:p>
          <a:p>
            <a:pPr marL="419100" lvl="0" indent="-382588" fontAlgn="base">
              <a:spcAft>
                <a:spcPct val="0"/>
              </a:spcAft>
              <a:buClr>
                <a:srgbClr val="4F81BD"/>
              </a:buClr>
              <a:buSzPct val="80000"/>
              <a:buFont typeface="Wingdings 2" pitchFamily="18" charset="2"/>
              <a:buChar char=""/>
            </a:pPr>
            <a:r>
              <a:rPr lang="ru-RU" sz="19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Автор и архитектор монумента </a:t>
            </a:r>
            <a:r>
              <a:rPr lang="ru-RU" sz="19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Н.П.Русанов</a:t>
            </a:r>
            <a:r>
              <a:rPr lang="ru-RU" sz="19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из проектной мастерской № 7. Сооружен на средства предприятий «Бор» и «</a:t>
            </a:r>
            <a:r>
              <a:rPr lang="ru-RU" sz="19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Дальполиметалл</a:t>
            </a:r>
            <a:r>
              <a:rPr lang="ru-RU" sz="19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», треста «</a:t>
            </a:r>
            <a:r>
              <a:rPr lang="ru-RU" sz="19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Дальметаллургстрой</a:t>
            </a:r>
            <a:r>
              <a:rPr lang="ru-RU" sz="19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marL="419100" lvl="0" indent="-382588" fontAlgn="base">
              <a:spcAft>
                <a:spcPct val="0"/>
              </a:spcAft>
              <a:buClr>
                <a:srgbClr val="4F81BD"/>
              </a:buClr>
              <a:buSzPct val="80000"/>
              <a:buFont typeface="Wingdings 2" pitchFamily="18" charset="2"/>
              <a:buChar char=""/>
            </a:pPr>
            <a:r>
              <a:rPr lang="ru-RU" sz="19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Памятник борцам за власть Советов в </a:t>
            </a:r>
            <a:r>
              <a:rPr lang="ru-RU" sz="19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г.Дальнегорск</a:t>
            </a:r>
            <a:r>
              <a:rPr lang="ru-RU" sz="19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включен в число охраняемых памятников местного значения и краевого значения.</a:t>
            </a:r>
          </a:p>
          <a:p>
            <a:endParaRPr lang="ru-RU" dirty="0"/>
          </a:p>
        </p:txBody>
      </p:sp>
      <p:pic>
        <p:nvPicPr>
          <p:cNvPr id="4098" name="Picture 2" descr="C:\Users\iRu\Desktop\5 группа\памятники\IMG-20201111-WA00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153" y="404664"/>
            <a:ext cx="3278981" cy="59492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77708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332656"/>
            <a:ext cx="2938664" cy="576064"/>
          </a:xfrm>
        </p:spPr>
        <p:txBody>
          <a:bodyPr/>
          <a:lstStyle/>
          <a:p>
            <a:pPr algn="ctr"/>
            <a:r>
              <a:rPr lang="ru-RU" sz="2000" b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Памятник </a:t>
            </a:r>
            <a:br>
              <a:rPr lang="ru-RU" sz="2000" b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А. С. Пушкину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60032" y="1052736"/>
            <a:ext cx="3816424" cy="4608512"/>
          </a:xfrm>
        </p:spPr>
        <p:txBody>
          <a:bodyPr>
            <a:normAutofit fontScale="70000" lnSpcReduction="20000"/>
          </a:bodyPr>
          <a:lstStyle/>
          <a:p>
            <a:pPr marL="419100" lvl="0" indent="-382588" fontAlgn="base">
              <a:spcAft>
                <a:spcPct val="0"/>
              </a:spcAft>
              <a:buClr>
                <a:srgbClr val="4F81BD"/>
              </a:buClr>
              <a:buSzPct val="80000"/>
              <a:buFont typeface="Wingdings 2" pitchFamily="18" charset="2"/>
              <a:buChar char=""/>
            </a:pPr>
            <a:r>
              <a:rPr lang="ru-RU" sz="21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1957году в центральном парке города открыт памятник великому русскому поэту.</a:t>
            </a:r>
          </a:p>
          <a:p>
            <a:pPr marL="419100" lvl="0" indent="-382588" fontAlgn="base">
              <a:spcAft>
                <a:spcPct val="0"/>
              </a:spcAft>
              <a:buClr>
                <a:srgbClr val="4F81BD"/>
              </a:buClr>
              <a:buSzPct val="80000"/>
              <a:buFont typeface="Wingdings 2" pitchFamily="18" charset="2"/>
              <a:buChar char=""/>
            </a:pPr>
            <a:r>
              <a:rPr lang="ru-RU" sz="21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Статуя Пушкина возвышается на 2,5 м  пьедестале, отделанном розовой мраморной плиткой. </a:t>
            </a:r>
          </a:p>
          <a:p>
            <a:pPr marL="419100" lvl="0" indent="-382588" fontAlgn="base">
              <a:spcAft>
                <a:spcPct val="0"/>
              </a:spcAft>
              <a:buClr>
                <a:srgbClr val="4F81BD"/>
              </a:buClr>
              <a:buSzPct val="80000"/>
              <a:buFont typeface="Wingdings 2" pitchFamily="18" charset="2"/>
              <a:buChar char=""/>
            </a:pPr>
            <a:r>
              <a:rPr lang="ru-RU" sz="21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Отлита из чугуна по модели местного скульптора А.В. Круковского, взявшего за образец памятник, созданный А.М. </a:t>
            </a:r>
            <a:r>
              <a:rPr lang="ru-RU" sz="21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Опекушиным</a:t>
            </a:r>
            <a:r>
              <a:rPr lang="ru-RU" sz="21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на Пушкинской площади г. Москвы.</a:t>
            </a:r>
          </a:p>
          <a:p>
            <a:pPr marL="419100" lvl="0" indent="-382588" fontAlgn="base">
              <a:spcAft>
                <a:spcPct val="0"/>
              </a:spcAft>
              <a:buClr>
                <a:srgbClr val="4F81BD"/>
              </a:buClr>
              <a:buSzPct val="80000"/>
              <a:buFont typeface="Wingdings 2" pitchFamily="18" charset="2"/>
              <a:buChar char=""/>
            </a:pPr>
            <a:r>
              <a:rPr lang="ru-RU" sz="21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Литье и установка были осуществлены работниками механического цеха комбината «</a:t>
            </a:r>
            <a:r>
              <a:rPr lang="ru-RU" sz="21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Сихали</a:t>
            </a:r>
            <a:r>
              <a:rPr lang="ru-RU" sz="21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 В.Д. Мельниковым, А.В. Круковским, С. Плетневым, И.М. Рудаковым, М.Г. Кудрявцевым, В.И. </a:t>
            </a:r>
            <a:r>
              <a:rPr lang="ru-RU" sz="21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Шулубиным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19100" lvl="0" indent="-382588" fontAlgn="base">
              <a:spcAft>
                <a:spcPct val="0"/>
              </a:spcAft>
              <a:buClr>
                <a:srgbClr val="4F81BD"/>
              </a:buClr>
              <a:buSzPct val="80000"/>
              <a:buFont typeface="Wingdings 2" pitchFamily="18" charset="2"/>
              <a:buChar char=""/>
            </a:pPr>
            <a:endParaRPr lang="ru-RU" sz="21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19100" lvl="0" indent="-382588" fontAlgn="base">
              <a:spcAft>
                <a:spcPct val="0"/>
              </a:spcAft>
              <a:buClr>
                <a:srgbClr val="4F81BD"/>
              </a:buClr>
              <a:buSzPct val="80000"/>
              <a:buFont typeface="Wingdings 2" pitchFamily="18" charset="2"/>
              <a:buChar char=""/>
            </a:pPr>
            <a:r>
              <a:rPr lang="ru-RU" sz="23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Скульптура А.С. Пушкина в парке г. Дальнегорска включена в число охраняемых памятников искусства местного и краевого значения.</a:t>
            </a:r>
          </a:p>
          <a:p>
            <a:endParaRPr lang="ru-RU" sz="23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4" descr="P1010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67544" y="332656"/>
            <a:ext cx="3876678" cy="5168905"/>
          </a:xfrm>
          <a:prstGeom prst="round2DiagRect">
            <a:avLst>
              <a:gd name="adj1" fmla="val 16667"/>
              <a:gd name="adj2" fmla="val 0"/>
            </a:avLst>
          </a:prstGeom>
          <a:noFill/>
          <a:ln w="88900" cap="sq">
            <a:solidFill>
              <a:srgbClr val="FFFFFF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27584" y="6165304"/>
            <a:ext cx="39371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19100" lvl="0" indent="-382588" fontAlgn="base">
              <a:spcBef>
                <a:spcPct val="20000"/>
              </a:spcBef>
              <a:spcAft>
                <a:spcPct val="0"/>
              </a:spcAft>
              <a:buClr>
                <a:srgbClr val="4F81BD"/>
              </a:buClr>
              <a:buSzPct val="80000"/>
              <a:buFont typeface="Wingdings 2" pitchFamily="18" charset="2"/>
              <a:buChar char=""/>
            </a:pP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г. Дальнегорск, парк им. Пушкина</a:t>
            </a:r>
          </a:p>
        </p:txBody>
      </p:sp>
    </p:spTree>
    <p:extLst>
      <p:ext uri="{BB962C8B-B14F-4D97-AF65-F5344CB8AC3E}">
        <p14:creationId xmlns:p14="http://schemas.microsoft.com/office/powerpoint/2010/main" xmlns="" val="381979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355976" y="404664"/>
            <a:ext cx="3946776" cy="3809712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Знак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,</a:t>
            </a:r>
          </a:p>
          <a:p>
            <a:pPr marL="419100" lvl="0" indent="-382588" fontAlgn="base">
              <a:spcAft>
                <a:spcPct val="0"/>
              </a:spcAft>
              <a:buClr>
                <a:srgbClr val="4F81BD"/>
              </a:buClr>
              <a:buSzPct val="80000"/>
              <a:buFont typeface="Wingdings 2" pitchFamily="18" charset="2"/>
              <a:buChar char=""/>
            </a:pP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посвященный строителям</a:t>
            </a:r>
          </a:p>
          <a:p>
            <a:pPr marL="419100" lvl="0" indent="-382588" fontAlgn="base">
              <a:spcAft>
                <a:spcPct val="0"/>
              </a:spcAft>
              <a:buClr>
                <a:srgbClr val="4F81BD"/>
              </a:buClr>
              <a:buSzPct val="80000"/>
              <a:buFont typeface="Wingdings 2" pitchFamily="18" charset="2"/>
              <a:buChar char=""/>
            </a:pPr>
            <a:r>
              <a:rPr lang="ru-RU" sz="19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Установлен </a:t>
            </a:r>
            <a:r>
              <a:rPr lang="ru-RU" sz="19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 решению парткома треста «</a:t>
            </a:r>
            <a:r>
              <a:rPr lang="ru-RU" sz="19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Дальметаллургстрой</a:t>
            </a:r>
            <a:r>
              <a:rPr lang="ru-RU" sz="19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 в конце 80-х годов. Отлит в стройуправлении № 5. Установкой памятного знака занимался </a:t>
            </a:r>
            <a:r>
              <a:rPr lang="ru-RU" sz="19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Бабко</a:t>
            </a:r>
            <a:r>
              <a:rPr lang="ru-RU" sz="19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Владимир Михайлович.</a:t>
            </a:r>
          </a:p>
          <a:p>
            <a:pPr algn="ctr"/>
            <a:endParaRPr lang="ru-RU" sz="2000" b="1" dirty="0" smtClean="0">
              <a:solidFill>
                <a:schemeClr val="bg1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/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4" descr="слава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0583" y="764704"/>
            <a:ext cx="3394075" cy="45259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1520" y="5877272"/>
            <a:ext cx="43917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19100" lvl="0" indent="-382588" fontAlgn="base">
              <a:spcBef>
                <a:spcPct val="20000"/>
              </a:spcBef>
              <a:spcAft>
                <a:spcPct val="0"/>
              </a:spcAft>
              <a:buClr>
                <a:srgbClr val="4F81BD"/>
              </a:buClr>
              <a:buSzPct val="80000"/>
              <a:buFont typeface="Wingdings 2" pitchFamily="18" charset="2"/>
              <a:buChar char=""/>
            </a:pP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Дальнегорск, остановка Светлый ключ</a:t>
            </a:r>
          </a:p>
        </p:txBody>
      </p:sp>
    </p:spTree>
    <p:extLst>
      <p:ext uri="{BB962C8B-B14F-4D97-AF65-F5344CB8AC3E}">
        <p14:creationId xmlns:p14="http://schemas.microsoft.com/office/powerpoint/2010/main" xmlns="" val="2077161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332656"/>
            <a:ext cx="7851648" cy="72008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2564904"/>
            <a:ext cx="7854696" cy="2416232"/>
          </a:xfrm>
        </p:spPr>
        <p:txBody>
          <a:bodyPr>
            <a:normAutofit fontScale="70000" lnSpcReduction="20000"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900" b="1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Тип проекта по срокам:</a:t>
            </a:r>
            <a:r>
              <a:rPr lang="ru-RU" sz="29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3 месяца: с 01.09.2020 </a:t>
            </a:r>
            <a:r>
              <a:rPr lang="ru-RU" sz="2900" err="1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г</a:t>
            </a:r>
            <a:r>
              <a:rPr lang="ru-RU" sz="2900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по </a:t>
            </a:r>
            <a:r>
              <a:rPr lang="ru-RU" sz="29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30.11.2020 г.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900" b="1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Тип проекта по количеству участников: </a:t>
            </a:r>
            <a:r>
              <a:rPr lang="ru-RU" sz="29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Групповой.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900" b="1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Тип проекта по доминирующему виду проектной деятельности: </a:t>
            </a:r>
            <a:endParaRPr lang="ru-RU" sz="2900" dirty="0">
              <a:solidFill>
                <a:schemeClr val="bg1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9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Информационно - познавательный, нравственно – патриотический.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4305300" algn="l"/>
              </a:tabLst>
            </a:pPr>
            <a:r>
              <a:rPr lang="ru-RU" sz="2900" b="1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Участники проекта</a:t>
            </a:r>
            <a:r>
              <a:rPr lang="ru-RU" sz="29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: Воспитатели, дети, родители.	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900" b="1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Возраст детей:</a:t>
            </a:r>
            <a:r>
              <a:rPr lang="ru-RU" sz="29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5-6 лет.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0313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716016" y="403779"/>
            <a:ext cx="3960440" cy="3385261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sz="2600" b="1" dirty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Памятный </a:t>
            </a:r>
            <a:r>
              <a:rPr lang="ru-RU" sz="2600" b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камень </a:t>
            </a:r>
          </a:p>
          <a:p>
            <a:pPr marL="420624" lvl="0" indent="-384048" algn="ctr">
              <a:buClr>
                <a:srgbClr val="4F81BD"/>
              </a:buClr>
              <a:buSzPct val="80000"/>
              <a:buFont typeface="Wingdings 2"/>
              <a:buChar char=""/>
              <a:defRPr/>
            </a:pPr>
            <a:r>
              <a:rPr lang="ru-RU" sz="2600" b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Горняцкой славы</a:t>
            </a:r>
          </a:p>
          <a:p>
            <a:pPr marL="420624" lvl="0" indent="-384048">
              <a:buClr>
                <a:srgbClr val="4F81BD"/>
              </a:buClr>
              <a:buSzPct val="80000"/>
              <a:buFont typeface="Wingdings 2"/>
              <a:buChar char=""/>
              <a:defRPr/>
            </a:pPr>
            <a:r>
              <a:rPr lang="ru-RU" sz="23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Памятный </a:t>
            </a:r>
            <a:r>
              <a:rPr lang="ru-RU" sz="23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камень заложен 16 июля 1982г. на месте сооружения монумента в честь 50-летия объединения «</a:t>
            </a:r>
            <a:r>
              <a:rPr lang="ru-RU" sz="23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Дальполиметалл</a:t>
            </a:r>
            <a:r>
              <a:rPr lang="ru-RU" sz="23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», как государственного предприятия. </a:t>
            </a:r>
          </a:p>
          <a:p>
            <a:pPr marL="420624" lvl="0" indent="-384048">
              <a:buClr>
                <a:srgbClr val="4F81BD"/>
              </a:buClr>
              <a:buSzPct val="80000"/>
              <a:buFont typeface="Wingdings 2"/>
              <a:buChar char=""/>
              <a:defRPr/>
            </a:pPr>
            <a:r>
              <a:rPr lang="ru-RU" sz="23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памятный камень была помещена капсула с обращением к комсомольцам 2000-го года от имени молодежи 1982 года, на камень прикреплена металлическая плита с надписью: «Здесь будет установлен монумент в честь пятидесятилетия (1932-1982гг.) ПО «</a:t>
            </a:r>
            <a:r>
              <a:rPr lang="ru-RU" sz="23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Дальполиметалл</a:t>
            </a:r>
            <a:r>
              <a:rPr lang="ru-RU" sz="23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  . </a:t>
            </a:r>
          </a:p>
          <a:p>
            <a:pPr algn="ctr"/>
            <a:endParaRPr lang="ru-RU" sz="23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4" descr="камень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71472" y="428604"/>
            <a:ext cx="3804074" cy="5072098"/>
          </a:xfrm>
          <a:prstGeom prst="round2DiagRect">
            <a:avLst>
              <a:gd name="adj1" fmla="val 16667"/>
              <a:gd name="adj2" fmla="val 0"/>
            </a:avLst>
          </a:prstGeom>
          <a:noFill/>
          <a:ln w="88900" cap="sq">
            <a:solidFill>
              <a:srgbClr val="FFFFFF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71472" y="5765011"/>
            <a:ext cx="7168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Памятный камень Горняцкой славы</a:t>
            </a:r>
            <a:endParaRPr kumimoji="0" lang="ru-RU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4" name="Picture 4" descr="C:\Users\iRu\Desktop\5 группа\памятники\IMG-20201111-WA00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717032"/>
            <a:ext cx="3830588" cy="287294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87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7772400" cy="21602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764704"/>
            <a:ext cx="7772400" cy="5472608"/>
          </a:xfrm>
        </p:spPr>
        <p:txBody>
          <a:bodyPr>
            <a:normAutofit fontScale="92500" lnSpcReduction="20000"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Проблема: </a:t>
            </a:r>
            <a:r>
              <a:rPr lang="ru-RU" sz="24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Недостаточные представления детей о своей малой родине.</a:t>
            </a:r>
            <a:endParaRPr lang="ru-RU" sz="1800" dirty="0">
              <a:solidFill>
                <a:schemeClr val="bg1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Актуальность</a:t>
            </a:r>
            <a:r>
              <a:rPr lang="ru-RU" sz="2400" b="1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: </a:t>
            </a:r>
            <a:r>
              <a:rPr lang="ru-RU" sz="2400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В </a:t>
            </a:r>
            <a:r>
              <a:rPr lang="ru-RU" sz="24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настоящее время родители не уделяют внимание знакомству детей с родным городом, его достопримечательностям, известными людьми. Зачастую мы сталкиваемся с пренебрежительным отношением к памятникам. Нередко родители сами являются примером такого отношения. </a:t>
            </a:r>
            <a:endParaRPr lang="ru-RU" sz="1800" dirty="0">
              <a:solidFill>
                <a:schemeClr val="bg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111111"/>
                </a:solidFill>
                <a:latin typeface="Times New Roman"/>
                <a:ea typeface="Calibri"/>
                <a:cs typeface="Times New Roman"/>
              </a:rPr>
              <a:t>Беседы с детьми показывают, что дети не владеют </a:t>
            </a:r>
            <a:r>
              <a:rPr lang="ru-RU" sz="2400" dirty="0" smtClean="0">
                <a:solidFill>
                  <a:srgbClr val="111111"/>
                </a:solidFill>
                <a:latin typeface="Times New Roman"/>
                <a:ea typeface="Calibri"/>
                <a:cs typeface="Times New Roman"/>
              </a:rPr>
              <a:t>достаточной информацией </a:t>
            </a:r>
            <a:r>
              <a:rPr lang="ru-RU" sz="2400" dirty="0">
                <a:solidFill>
                  <a:srgbClr val="111111"/>
                </a:solidFill>
                <a:latin typeface="Times New Roman"/>
                <a:ea typeface="Calibri"/>
                <a:cs typeface="Times New Roman"/>
              </a:rPr>
              <a:t>о том, какие памятники есть в нашем </a:t>
            </a:r>
            <a:r>
              <a:rPr lang="ru-RU" sz="2400" dirty="0" smtClean="0">
                <a:solidFill>
                  <a:srgbClr val="111111"/>
                </a:solidFill>
                <a:latin typeface="Times New Roman"/>
                <a:ea typeface="Calibri"/>
                <a:cs typeface="Times New Roman"/>
              </a:rPr>
              <a:t>городе и </a:t>
            </a:r>
            <a:r>
              <a:rPr lang="ru-RU" sz="2400" dirty="0">
                <a:solidFill>
                  <a:srgbClr val="111111"/>
                </a:solidFill>
                <a:latin typeface="Times New Roman"/>
                <a:ea typeface="Calibri"/>
                <a:cs typeface="Times New Roman"/>
              </a:rPr>
              <a:t>для чего их воздвигли, а имеют только поверхностные знания. Чтобы дети имели представления о своем городе и памятниках, своего города</a:t>
            </a:r>
            <a:r>
              <a:rPr lang="ru-RU" sz="2400" b="1" dirty="0">
                <a:solidFill>
                  <a:srgbClr val="111111"/>
                </a:solidFill>
                <a:latin typeface="Times New Roman"/>
                <a:ea typeface="Calibri"/>
                <a:cs typeface="Times New Roman"/>
              </a:rPr>
              <a:t>,</a:t>
            </a:r>
            <a:r>
              <a:rPr lang="ru-RU" sz="2400" dirty="0">
                <a:solidFill>
                  <a:srgbClr val="111111"/>
                </a:solidFill>
                <a:latin typeface="Times New Roman"/>
                <a:ea typeface="Calibri"/>
                <a:cs typeface="Times New Roman"/>
              </a:rPr>
              <a:t> гордились своей страной, был разработан </a:t>
            </a:r>
            <a:r>
              <a:rPr lang="ru-RU" sz="2400" b="1" dirty="0">
                <a:solidFill>
                  <a:srgbClr val="111111"/>
                </a:solidFill>
                <a:latin typeface="Times New Roman"/>
                <a:ea typeface="Calibri"/>
                <a:cs typeface="Times New Roman"/>
              </a:rPr>
              <a:t>проект </a:t>
            </a:r>
            <a:r>
              <a:rPr lang="ru-RU" sz="2400" i="1" dirty="0">
                <a:solidFill>
                  <a:srgbClr val="111111"/>
                </a:solidFill>
                <a:latin typeface="Times New Roman"/>
                <a:ea typeface="Calibri"/>
                <a:cs typeface="Times New Roman"/>
              </a:rPr>
              <a:t>«</a:t>
            </a:r>
            <a:r>
              <a:rPr lang="ru-RU" sz="2400" b="1" i="1" dirty="0" smtClean="0">
                <a:solidFill>
                  <a:srgbClr val="111111"/>
                </a:solidFill>
                <a:latin typeface="Calibri"/>
                <a:ea typeface="Calibri"/>
                <a:cs typeface="Times New Roman"/>
              </a:rPr>
              <a:t>Памятники города Дальнегорска</a:t>
            </a:r>
            <a:r>
              <a:rPr lang="ru-RU" sz="2400" i="1" dirty="0" smtClean="0">
                <a:solidFill>
                  <a:srgbClr val="111111"/>
                </a:solidFill>
                <a:latin typeface="Times New Roman"/>
                <a:ea typeface="Calibri"/>
                <a:cs typeface="Times New Roman"/>
              </a:rPr>
              <a:t>»</a:t>
            </a:r>
            <a:r>
              <a:rPr lang="ru-RU" sz="2400" dirty="0" smtClean="0">
                <a:solidFill>
                  <a:srgbClr val="111111"/>
                </a:solidFill>
                <a:latin typeface="Times New Roman"/>
                <a:ea typeface="Calibri"/>
                <a:cs typeface="Times New Roman"/>
              </a:rPr>
              <a:t>, </a:t>
            </a:r>
            <a:r>
              <a:rPr lang="ru-RU" sz="2400" dirty="0">
                <a:solidFill>
                  <a:srgbClr val="111111"/>
                </a:solidFill>
                <a:latin typeface="Times New Roman"/>
                <a:ea typeface="Calibri"/>
                <a:cs typeface="Times New Roman"/>
              </a:rPr>
              <a:t>который позволит сформировать нравственно - патриотические качества, расширит представления о памятниках своего города о их значениях в нашем городе</a:t>
            </a:r>
            <a:r>
              <a:rPr lang="ru-RU" sz="2400" b="1" dirty="0">
                <a:solidFill>
                  <a:srgbClr val="111111"/>
                </a:solidFill>
                <a:latin typeface="Times New Roman"/>
                <a:ea typeface="Calibri"/>
                <a:cs typeface="Times New Roman"/>
              </a:rPr>
              <a:t>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24905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7772400" cy="720080"/>
          </a:xfrm>
        </p:spPr>
        <p:txBody>
          <a:bodyPr/>
          <a:lstStyle/>
          <a:p>
            <a:pPr algn="ctr"/>
            <a:r>
              <a:rPr lang="ru-RU" sz="2000" dirty="0">
                <a:solidFill>
                  <a:schemeClr val="bg1"/>
                </a:solidFill>
                <a:effectLst/>
                <a:latin typeface="Times New Roman"/>
                <a:ea typeface="Calibri"/>
              </a:rPr>
              <a:t>Цель проекта: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1268760"/>
            <a:ext cx="7772400" cy="2945616"/>
          </a:xfrm>
        </p:spPr>
        <p:txBody>
          <a:bodyPr/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Осуществление комплексного подхода к воспитанию детей в духе патриотизма, приобщение дошкольников к истории родного города, его достопримечательностям, воспитывать любовь и привязанность к своей малой родине.</a:t>
            </a:r>
            <a:endParaRPr lang="ru-RU" sz="1800" dirty="0">
              <a:solidFill>
                <a:schemeClr val="bg1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63126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7772400" cy="792088"/>
          </a:xfrm>
        </p:spPr>
        <p:txBody>
          <a:bodyPr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chemeClr val="bg1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Задачи проекта:</a:t>
            </a:r>
            <a:br>
              <a:rPr lang="ru-RU" sz="2000" dirty="0">
                <a:solidFill>
                  <a:schemeClr val="bg1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1196752"/>
            <a:ext cx="8290120" cy="5184576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u="sng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Образовательные</a:t>
            </a:r>
            <a:r>
              <a:rPr lang="en-US" sz="2000" u="sng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: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Знакомить детей с памятниками города Дальнегорска, их историей.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Формировать умение узнавать знакомые памятники и составлять о них короткий рассказ.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Вызвать у детей желание подражать мужественным и смелым людям, память о которых живёт в сердцах жителей города.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Активизировать словарь по теме «</a:t>
            </a:r>
            <a:r>
              <a:rPr lang="ru-RU" sz="1600" i="1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«</a:t>
            </a:r>
            <a:r>
              <a:rPr lang="ru-RU" sz="1600" b="1" i="1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Памятники города Дальнегорска</a:t>
            </a:r>
            <a:r>
              <a:rPr lang="ru-RU" sz="1600" i="1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» </a:t>
            </a: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(ввести в активный словарь детей слова, обозначающие названия достопримечательностей города, словами «памятник, памятное место».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u="sng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Развивающие</a:t>
            </a:r>
            <a:r>
              <a:rPr lang="en-US" sz="2000" u="sng" dirty="0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: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Развивать любознательность, интерес и стремление к познанию родного города.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Развивать умение обобщать, делать выводы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r>
              <a:rPr lang="ru-RU" sz="2000" u="sng" dirty="0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Воспитательные</a:t>
            </a:r>
            <a:r>
              <a:rPr lang="en-US" sz="2000" u="sng" dirty="0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: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Воспитывать патриотические чувства, гордость за свою малую родину и её историческое прошлое.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Воспитать интерес и положительное отношение к истории своего города. </a:t>
            </a:r>
          </a:p>
          <a:p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4865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772400" cy="648072"/>
          </a:xfrm>
        </p:spPr>
        <p:txBody>
          <a:bodyPr/>
          <a:lstStyle/>
          <a:p>
            <a:pPr algn="ctr"/>
            <a:r>
              <a:rPr lang="ru-RU" sz="2000" dirty="0">
                <a:solidFill>
                  <a:schemeClr val="bg1"/>
                </a:solidFill>
                <a:effectLst/>
                <a:latin typeface="Times New Roman"/>
                <a:ea typeface="Calibri"/>
              </a:rPr>
              <a:t>Ожидаемый результат: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1268760"/>
            <a:ext cx="7772400" cy="2945616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Дети, познакомившись с памятниками своего города, узнают об их многообразии и истории, обогатятся духовно и проникнутся уважением к людям и событиям, связанными с ними. Будут осознавать себя причастными к историческому наследию города.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56518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7772400" cy="720080"/>
          </a:xfrm>
        </p:spPr>
        <p:txBody>
          <a:bodyPr/>
          <a:lstStyle/>
          <a:p>
            <a:pPr indent="228600" algn="ctr">
              <a:spcAft>
                <a:spcPts val="0"/>
              </a:spcAft>
            </a:pPr>
            <a:r>
              <a:rPr lang="ru-RU" sz="2000" dirty="0">
                <a:solidFill>
                  <a:schemeClr val="bg1"/>
                </a:solidFill>
                <a:effectLst/>
                <a:latin typeface="Times New Roman"/>
                <a:ea typeface="Times New Roman"/>
              </a:rPr>
              <a:t>Работа с родителями:</a:t>
            </a:r>
            <a:br>
              <a:rPr lang="ru-RU" sz="2000" dirty="0">
                <a:solidFill>
                  <a:schemeClr val="bg1"/>
                </a:solidFill>
                <a:effectLst/>
                <a:latin typeface="Times New Roman"/>
                <a:ea typeface="Times New Roman"/>
              </a:rPr>
            </a:b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1196752"/>
            <a:ext cx="7772400" cy="3017624"/>
          </a:xfrm>
        </p:spPr>
        <p:txBody>
          <a:bodyPr>
            <a:normAutofit fontScale="92500" lnSpcReduction="10000"/>
          </a:bodyPr>
          <a:lstStyle/>
          <a:p>
            <a:pPr>
              <a:spcAft>
                <a:spcPts val="0"/>
              </a:spcAft>
            </a:pP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1Предварительная работа с родителями по теме проекта.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Блиц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вопросы.</a:t>
            </a:r>
          </a:p>
          <a:p>
            <a:pPr>
              <a:spcAft>
                <a:spcPts val="0"/>
              </a:spcAft>
            </a:pPr>
            <a:r>
              <a:rPr lang="ru-RU" sz="2000" dirty="0">
                <a:solidFill>
                  <a:srgbClr val="111111"/>
                </a:solidFill>
                <a:latin typeface="Times New Roman"/>
                <a:ea typeface="Times New Roman"/>
              </a:rPr>
              <a:t>2 Сбор информации и подготовка сообщений о </a:t>
            </a:r>
            <a:r>
              <a:rPr lang="ru-RU" sz="2000" b="1" dirty="0">
                <a:solidFill>
                  <a:srgbClr val="111111"/>
                </a:solidFill>
                <a:latin typeface="Times New Roman"/>
                <a:ea typeface="Times New Roman"/>
              </a:rPr>
              <a:t>Памятниках нашего города</a:t>
            </a:r>
            <a:r>
              <a:rPr lang="ru-RU" sz="2000" dirty="0">
                <a:solidFill>
                  <a:srgbClr val="111111"/>
                </a:solidFill>
                <a:latin typeface="Times New Roman"/>
                <a:ea typeface="Times New Roman"/>
              </a:rPr>
              <a:t>.</a:t>
            </a:r>
            <a:endParaRPr lang="ru-RU" sz="18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000" dirty="0">
                <a:solidFill>
                  <a:srgbClr val="111111"/>
                </a:solidFill>
                <a:latin typeface="Times New Roman"/>
                <a:ea typeface="Times New Roman"/>
              </a:rPr>
              <a:t>3  Совместно с ребенком совершить экскурсию к памятникам «Памятник борцам за власть советов»; «Памятник- мемориал  основателю города  Дальнегорска Ю.И. </a:t>
            </a:r>
            <a:r>
              <a:rPr lang="ru-RU" sz="2000" dirty="0" err="1">
                <a:solidFill>
                  <a:srgbClr val="111111"/>
                </a:solidFill>
                <a:latin typeface="Times New Roman"/>
                <a:ea typeface="Times New Roman"/>
              </a:rPr>
              <a:t>Бринер</a:t>
            </a:r>
            <a:r>
              <a:rPr lang="ru-RU" sz="2000" dirty="0">
                <a:solidFill>
                  <a:srgbClr val="111111"/>
                </a:solidFill>
                <a:latin typeface="Times New Roman"/>
                <a:ea typeface="Times New Roman"/>
              </a:rPr>
              <a:t>».</a:t>
            </a:r>
            <a:endParaRPr lang="ru-RU" sz="1800" dirty="0"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solidFill>
                  <a:srgbClr val="111111"/>
                </a:solidFill>
                <a:latin typeface="Times New Roman"/>
                <a:ea typeface="Calibri"/>
                <a:cs typeface="Times New Roman"/>
              </a:rPr>
              <a:t>4 Макет </a:t>
            </a:r>
            <a:r>
              <a:rPr lang="ru-RU" sz="20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памятника </a:t>
            </a:r>
            <a:r>
              <a:rPr lang="ru-RU" sz="2000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«</a:t>
            </a:r>
            <a:r>
              <a:rPr lang="ru-RU" sz="2000" dirty="0" err="1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Партизанам,ьпогибшим</a:t>
            </a:r>
            <a:r>
              <a:rPr lang="ru-RU" sz="2000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в борьбе за советскую власть»</a:t>
            </a:r>
            <a:endParaRPr lang="ru-RU" sz="1600" dirty="0">
              <a:solidFill>
                <a:schemeClr val="bg1"/>
              </a:solidFill>
              <a:latin typeface="Calibri"/>
              <a:ea typeface="Calibri"/>
              <a:cs typeface="Times New Roman"/>
            </a:endParaRPr>
          </a:p>
          <a:p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5051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4" descr="P101006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03937" y="366083"/>
            <a:ext cx="5623728" cy="4215045"/>
          </a:xfrm>
          <a:prstGeom prst="round2DiagRect">
            <a:avLst>
              <a:gd name="adj1" fmla="val 16667"/>
              <a:gd name="adj2" fmla="val 0"/>
            </a:avLst>
          </a:prstGeom>
          <a:noFill/>
          <a:ln w="88900" cap="sq">
            <a:solidFill>
              <a:srgbClr val="FFFFFF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012160" y="476672"/>
            <a:ext cx="289921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Братская могила Красных Партизан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2638" y="6093296"/>
            <a:ext cx="84218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19100" lvl="0" indent="-382588" fontAlgn="base">
              <a:spcBef>
                <a:spcPct val="20000"/>
              </a:spcBef>
              <a:spcAft>
                <a:spcPct val="0"/>
              </a:spcAft>
              <a:buClr>
                <a:srgbClr val="4F81BD"/>
              </a:buClr>
              <a:buSzPct val="80000"/>
              <a:buFont typeface="Wingdings 2" pitchFamily="18" charset="2"/>
              <a:buChar char=""/>
            </a:pPr>
            <a:r>
              <a:rPr lang="ru-RU" dirty="0">
                <a:solidFill>
                  <a:schemeClr val="bg1"/>
                </a:solidFill>
                <a:latin typeface="Calibri"/>
              </a:rPr>
              <a:t>Дальнегорск, старое кладбище (закрыто в 1975 году)</a:t>
            </a:r>
          </a:p>
        </p:txBody>
      </p:sp>
    </p:spTree>
    <p:extLst>
      <p:ext uri="{BB962C8B-B14F-4D97-AF65-F5344CB8AC3E}">
        <p14:creationId xmlns:p14="http://schemas.microsoft.com/office/powerpoint/2010/main" xmlns="" val="2144934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101</TotalTime>
  <Words>1526</Words>
  <Application>Microsoft Office PowerPoint</Application>
  <PresentationFormat>Экран (4:3)</PresentationFormat>
  <Paragraphs>113</Paragraphs>
  <Slides>30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30</vt:i4>
      </vt:variant>
    </vt:vector>
  </HeadingPairs>
  <TitlesOfParts>
    <vt:vector size="32" baseType="lpstr">
      <vt:lpstr>Поток</vt:lpstr>
      <vt:lpstr>1_Поток</vt:lpstr>
      <vt:lpstr>МУНИЦИПАЛЬНОЕ ДОШКОЛЬНОЕ ОБРАЗОВАТЕЛЬНОЕ БЮДЖЕТНОЕ УЧРЕЖДЕНИЕ «ЦЕНТР РАЗВИТИЯ РЕБЁНКА – д/с № 2»  </vt:lpstr>
      <vt:lpstr>Введение:</vt:lpstr>
      <vt:lpstr>Слайд 3</vt:lpstr>
      <vt:lpstr>Слайд 4</vt:lpstr>
      <vt:lpstr>Цель проекта:</vt:lpstr>
      <vt:lpstr>Задачи проекта: </vt:lpstr>
      <vt:lpstr>Ожидаемый результат:</vt:lpstr>
      <vt:lpstr>Работа с родителями: </vt:lpstr>
      <vt:lpstr>Слайд 9</vt:lpstr>
      <vt:lpstr>Слайд 10</vt:lpstr>
      <vt:lpstr>Слайд 11</vt:lpstr>
      <vt:lpstr>  </vt:lpstr>
      <vt:lpstr>8 мая 1990 года состоялось открытие памятника-мемориала участникам войны и труженикам тыла. На невысоком рукотворном холме две фигуры: мужчина и женщина. Мужчина в военной форме с каской в руке. Женщина в длинной юбке из грубой ткани и телогрейке.  Позади  скульптурной группы полукругом на колоннах были установлены бронзовые плиты с символическими изображениями и датами  основных этапов Великой Отечественной войны.  </vt:lpstr>
      <vt:lpstr>Слайд 14</vt:lpstr>
      <vt:lpstr>Слайд 15</vt:lpstr>
      <vt:lpstr>Слайд 16</vt:lpstr>
      <vt:lpstr>Максим Горький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Памятник  А. С. Пушкину</vt:lpstr>
      <vt:lpstr>Слайд 29</vt:lpstr>
      <vt:lpstr>Слайд 30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ДОШКОЛЬНОЕ ОБРАЗОВАТЕЛЬНОЕ БЮДЖЕТНОЕ УЧРЕЖДЕНИЕ «ЦЕНТР РАЗВИТИЯ РЕБЁНКА – д/с № 2»  </dc:title>
  <dc:creator>iRu</dc:creator>
  <cp:lastModifiedBy>zZz</cp:lastModifiedBy>
  <cp:revision>12</cp:revision>
  <dcterms:created xsi:type="dcterms:W3CDTF">2020-11-11T09:11:03Z</dcterms:created>
  <dcterms:modified xsi:type="dcterms:W3CDTF">2022-03-15T07:04:18Z</dcterms:modified>
</cp:coreProperties>
</file>