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mp3" ContentType="audio/unknown"/>
  <Default Extension="jpg" ContentType="image/jpeg"/>
  <Default Extension="rels" ContentType="application/vnd.openxmlformats-package.relationships+xml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82" r:id="rId2"/>
    <p:sldId id="256" r:id="rId3"/>
    <p:sldId id="280" r:id="rId4"/>
    <p:sldId id="279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Введение" id="{0C817F61-2492-0A4D-8C67-733CB0DD9090}">
          <p14:sldIdLst>
            <p14:sldId id="282"/>
            <p14:sldId id="256"/>
            <p14:sldId id="280"/>
            <p14:sldId id="279"/>
            <p14:sldId id="281"/>
          </p14:sldIdLst>
        </p14:section>
        <p14:section name="О жизни балерины" id="{599BBEFA-3DDB-A941-B05E-5FFAC6D7708B}">
          <p14:sldIdLst/>
        </p14:section>
        <p14:section name="Рождение легенды" id="{1BD2E4B1-AF9B-C94F-978E-17A5F607BB03}">
          <p14:sldIdLst/>
        </p14:section>
        <p14:section name="Вклад в развитие и становление башкирского балета" id="{3A37FF84-40F3-EC45-8AE1-C9816BB54BDB}">
          <p14:sldIdLst/>
        </p14:section>
        <p14:section name="Награды" id="{591149CF-3453-5146-947A-3AFEF8F46829}">
          <p14:sldIdLst/>
        </p14:section>
        <p14:section name="Жизнь после смерти" id="{B73B005F-94A7-8044-AE7B-1D0F9BBA3162}">
          <p14:sldIdLst/>
        </p14:section>
        <p14:section name="6 фактов из жизни первой профессиональной башкирской танцовщицы" id="{7898890C-CBBC-D841-B9FB-6A875AA4DE1A}">
          <p14:sldIdLst/>
        </p14:section>
        <p14:section name="И никогда не сотрется память..." id="{51195905-0D78-3747-A0B7-A65C06055A76}">
          <p14:sldIdLst/>
        </p14:section>
      </p14:section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Macbook Pro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4677" autoAdjust="0"/>
  </p:normalViewPr>
  <p:slideViewPr>
    <p:cSldViewPr snapToGrid="0" snapToObjects="1">
      <p:cViewPr varScale="1">
        <p:scale>
          <a:sx n="98" d="100"/>
          <a:sy n="98" d="100"/>
        </p:scale>
        <p:origin x="-1096" y="-10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7976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theme" Target="theme/theme1.xml"/><Relationship Id="rId12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printerSettings" Target="printerSettings/printerSettings1.bin"/><Relationship Id="rId8" Type="http://schemas.openxmlformats.org/officeDocument/2006/relationships/commentAuthors" Target="commentAuthors.xml"/><Relationship Id="rId9" Type="http://schemas.openxmlformats.org/officeDocument/2006/relationships/presProps" Target="presProps.xml"/><Relationship Id="rId1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3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CoverOverla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1C295150-4FD7-4802-B0EB-D52217513A72}" type="datetime1">
              <a:rPr lang="en-US" smtClean="0"/>
              <a:pPr/>
              <a:t>11.10.22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8" name="Group 7"/>
          <p:cNvGrpSpPr/>
          <p:nvPr/>
        </p:nvGrpSpPr>
        <p:grpSpPr>
          <a:xfrm>
            <a:off x="1194101" y="2887530"/>
            <a:ext cx="6779110" cy="923330"/>
            <a:chOff x="1172584" y="1381459"/>
            <a:chExt cx="6779110" cy="923330"/>
          </a:xfrm>
          <a:effectLst>
            <a:outerShdw blurRad="38100" dist="12700" dir="16200000" rotWithShape="0">
              <a:prstClr val="black">
                <a:alpha val="30000"/>
              </a:prstClr>
            </a:outerShdw>
          </a:effectLst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ln w="3175">
                    <a:solidFill>
                      <a:schemeClr val="tx2">
                        <a:alpha val="60000"/>
                      </a:schemeClr>
                    </a:solidFill>
                  </a:ln>
                  <a:solidFill>
                    <a:schemeClr val="tx2">
                      <a:lumMod val="90000"/>
                    </a:schemeClr>
                  </a:solidFill>
                  <a:effectLst>
                    <a:outerShdw blurRad="34925" dist="12700" dir="14400000" algn="ctr" rotWithShape="0">
                      <a:srgbClr val="000000">
                        <a:alpha val="21000"/>
                      </a:srgbClr>
                    </a:outerShdw>
                  </a:effectLst>
                  <a:latin typeface="Wingdings" pitchFamily="2" charset="2"/>
                </a:rPr>
                <a:t></a:t>
              </a:r>
              <a:endParaRPr lang="en-US" sz="5400" dirty="0">
                <a:ln w="3175">
                  <a:solidFill>
                    <a:schemeClr val="tx2">
                      <a:alpha val="60000"/>
                    </a:schemeClr>
                  </a:solidFill>
                </a:ln>
                <a:solidFill>
                  <a:schemeClr val="tx2">
                    <a:lumMod val="90000"/>
                  </a:schemeClr>
                </a:solidFill>
                <a:effectLst>
                  <a:outerShdw blurRad="34925" dist="12700" dir="14400000" algn="ctr" rotWithShape="0">
                    <a:srgbClr val="000000">
                      <a:alpha val="21000"/>
                    </a:srgbClr>
                  </a:outerShdw>
                </a:effectLst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293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9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83341" y="1387737"/>
            <a:ext cx="6777318" cy="1731982"/>
          </a:xfrm>
        </p:spPr>
        <p:txBody>
          <a:bodyPr anchor="b"/>
          <a:lstStyle>
            <a:lvl1pPr>
              <a:defRPr>
                <a:ln w="3175">
                  <a:solidFill>
                    <a:schemeClr val="tx1">
                      <a:alpha val="65000"/>
                    </a:schemeClr>
                  </a:solidFill>
                </a:ln>
                <a:solidFill>
                  <a:schemeClr val="tx1"/>
                </a:solidFill>
                <a:effectLst>
                  <a:outerShdw blurRad="25400" dist="12700" dir="14220000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767862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  <a:effectLst>
                  <a:outerShdw blurRad="34925" dist="12700" dir="14400000" rotWithShape="0">
                    <a:prstClr val="black">
                      <a:alpha val="21000"/>
                    </a:prst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Образец подзаголовка</a:t>
            </a:r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.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61895A-832A-4167-BE9B-7448CA062309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5" name="TextBox 14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6" name="Straight Connector 15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Connector 16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. загол.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66560" y="559398"/>
            <a:ext cx="1678193" cy="5566765"/>
          </a:xfrm>
        </p:spPr>
        <p:txBody>
          <a:bodyPr vert="eaVert"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8488" y="849854"/>
            <a:ext cx="5507917" cy="5023821"/>
          </a:xfrm>
        </p:spPr>
        <p:txBody>
          <a:bodyPr vert="eaVert"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7571FF-D602-4BB6-9683-7A1E909D4296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1" name="Group 10"/>
          <p:cNvGrpSpPr/>
          <p:nvPr/>
        </p:nvGrpSpPr>
        <p:grpSpPr>
          <a:xfrm rot="5400000">
            <a:off x="3909050" y="2880823"/>
            <a:ext cx="5480154" cy="923330"/>
            <a:chOff x="1815339" y="1381459"/>
            <a:chExt cx="5480154" cy="923330"/>
          </a:xfrm>
        </p:grpSpPr>
        <p:sp>
          <p:nvSpPr>
            <p:cNvPr id="12" name="TextBox 11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3" name="Straight Connector 12"/>
            <p:cNvCxnSpPr/>
            <p:nvPr/>
          </p:nvCxnSpPr>
          <p:spPr>
            <a:xfrm flipH="1" flipV="1">
              <a:off x="1815339" y="1924709"/>
              <a:ext cx="2468880" cy="2505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Connector 13"/>
            <p:cNvCxnSpPr/>
            <p:nvPr/>
          </p:nvCxnSpPr>
          <p:spPr>
            <a:xfrm rot="10800000">
              <a:off x="4826613" y="1927417"/>
              <a:ext cx="2468880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C392BEB-5202-498C-89F7-BBD3BEE1B887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/>
          </a:p>
        </p:txBody>
      </p:sp>
      <p:grpSp>
        <p:nvGrpSpPr>
          <p:cNvPr id="12" name="Group 11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3" name="TextBox 12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4" name="Straight Connector 13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Connector 14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CoverOverlay.png"/>
          <p:cNvPicPr>
            <a:picLocks noChangeAspect="1"/>
          </p:cNvPicPr>
          <p:nvPr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Group 7"/>
          <p:cNvGrpSpPr/>
          <p:nvPr/>
        </p:nvGrpSpPr>
        <p:grpSpPr>
          <a:xfrm>
            <a:off x="1172584" y="2887579"/>
            <a:ext cx="6779110" cy="923330"/>
            <a:chOff x="1172584" y="1381459"/>
            <a:chExt cx="6779110" cy="923330"/>
          </a:xfrm>
        </p:grpSpPr>
        <p:sp>
          <p:nvSpPr>
            <p:cNvPr id="9" name="TextBox 8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0" name="Straight Connector 9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Straight Connector 10"/>
            <p:cNvCxnSpPr/>
            <p:nvPr/>
          </p:nvCxnSpPr>
          <p:spPr>
            <a:xfrm rot="10800000">
              <a:off x="4831976" y="1927412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0040" y="1204857"/>
            <a:ext cx="7754713" cy="1910716"/>
          </a:xfrm>
        </p:spPr>
        <p:txBody>
          <a:bodyPr anchor="b"/>
          <a:lstStyle>
            <a:lvl1pPr algn="ctr">
              <a:defRPr sz="5400" b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8" y="3767316"/>
            <a:ext cx="7734747" cy="15001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42B6C6-10FF-4510-A888-F0B9C6A788B0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847B31-A4E1-4FCE-8661-5EC33A675437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Образец заголовка</a:t>
            </a:r>
            <a:endParaRPr lang="en-US" dirty="0"/>
          </a:p>
        </p:txBody>
      </p:sp>
      <p:grpSp>
        <p:nvGrpSpPr>
          <p:cNvPr id="13" name="Group 12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85800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4"/>
          </p:nvPr>
        </p:nvSpPr>
        <p:spPr>
          <a:xfrm>
            <a:off x="4645151" y="2240280"/>
            <a:ext cx="3803904" cy="3877056"/>
          </a:xfrm>
        </p:spPr>
        <p:txBody>
          <a:bodyPr/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51560" y="2240280"/>
            <a:ext cx="3442446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88488" y="2947595"/>
            <a:ext cx="3803904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2306" y="2240280"/>
            <a:ext cx="3447288" cy="658368"/>
          </a:xfrm>
        </p:spPr>
        <p:txBody>
          <a:bodyPr anchor="b"/>
          <a:lstStyle>
            <a:lvl1pPr marL="0" indent="0" algn="ctr">
              <a:buNone/>
              <a:defRPr sz="2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944368"/>
            <a:ext cx="3799728" cy="317296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AD832D-B7F8-4A85-B115-3F84BE9AC26D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4" name="Group 13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6" name="TextBox 15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7" name="Straight Connector 16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10B34F3-05F7-41C1-B84E-68CE2E00C83C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  <p:grpSp>
        <p:nvGrpSpPr>
          <p:cNvPr id="10" name="Group 9"/>
          <p:cNvGrpSpPr/>
          <p:nvPr/>
        </p:nvGrpSpPr>
        <p:grpSpPr>
          <a:xfrm>
            <a:off x="1172584" y="1392217"/>
            <a:ext cx="6779110" cy="923330"/>
            <a:chOff x="1172584" y="1381459"/>
            <a:chExt cx="6779110" cy="923330"/>
          </a:xfrm>
        </p:grpSpPr>
        <p:sp>
          <p:nvSpPr>
            <p:cNvPr id="14" name="TextBox 13"/>
            <p:cNvSpPr txBox="1"/>
            <p:nvPr/>
          </p:nvSpPr>
          <p:spPr>
            <a:xfrm>
              <a:off x="4147073" y="1381459"/>
              <a:ext cx="877163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5400" dirty="0" smtClean="0">
                  <a:solidFill>
                    <a:schemeClr val="tx2">
                      <a:lumMod val="60000"/>
                      <a:lumOff val="40000"/>
                    </a:schemeClr>
                  </a:solidFill>
                  <a:latin typeface="Wingdings" pitchFamily="2" charset="2"/>
                </a:rPr>
                <a:t></a:t>
              </a:r>
              <a:endParaRPr lang="en-US" sz="5400" dirty="0">
                <a:solidFill>
                  <a:schemeClr val="tx2">
                    <a:lumMod val="60000"/>
                    <a:lumOff val="40000"/>
                  </a:schemeClr>
                </a:solidFill>
                <a:latin typeface="Wingdings" pitchFamily="2" charset="2"/>
              </a:endParaRPr>
            </a:p>
          </p:txBody>
        </p:sp>
        <p:cxnSp>
          <p:nvCxnSpPr>
            <p:cNvPr id="15" name="Straight Connector 14"/>
            <p:cNvCxnSpPr/>
            <p:nvPr/>
          </p:nvCxnSpPr>
          <p:spPr>
            <a:xfrm rot="10800000">
              <a:off x="1172584" y="192562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rot="10800000">
              <a:off x="4831976" y="1922650"/>
              <a:ext cx="3119718" cy="1588"/>
            </a:xfrm>
            <a:prstGeom prst="line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  <a:effectLst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8D47F82-2B2E-4837-B3AB-C94C672FBECB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034579" y="1678195"/>
            <a:ext cx="3422483" cy="1886921"/>
          </a:xfrm>
        </p:spPr>
        <p:txBody>
          <a:bodyPr anchor="b"/>
          <a:lstStyle>
            <a:lvl1pPr algn="l">
              <a:defRPr sz="2800" b="0"/>
            </a:lvl1pPr>
          </a:lstStyle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92001" y="559398"/>
            <a:ext cx="4116667" cy="5566765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034579" y="3603812"/>
            <a:ext cx="3411725" cy="2517289"/>
          </a:xfrm>
        </p:spPr>
        <p:txBody>
          <a:bodyPr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E57738-F4B0-48EA-9B71-E0F723F8BF6C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731" y="4668818"/>
            <a:ext cx="7767021" cy="644729"/>
          </a:xfrm>
        </p:spPr>
        <p:txBody>
          <a:bodyPr anchor="b"/>
          <a:lstStyle>
            <a:lvl1pPr algn="ctr">
              <a:defRPr sz="2800" b="0"/>
            </a:lvl1pPr>
          </a:lstStyle>
          <a:p>
            <a:r>
              <a:rPr lang="en-US" smtClean="0"/>
              <a:t>Образец заголовка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240000">
            <a:off x="2183792" y="666965"/>
            <a:ext cx="4772156" cy="3598016"/>
          </a:xfr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24000"/>
              </a:srgbClr>
            </a:outerShdw>
          </a:effectLst>
          <a:scene3d>
            <a:camera prst="orthographicFront">
              <a:rot lat="0" lon="0" rev="360000"/>
            </a:camera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Чтобы добавить рисунок, перетащите его на заполнитель или щелкните значок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8489" y="5324306"/>
            <a:ext cx="7756264" cy="804862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00D5EF-7D26-425F-8C45-B9312ACE18BC}" type="datetime1">
              <a:rPr lang="en-US" smtClean="0"/>
              <a:pPr/>
              <a:t>11.10.22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6DD0FD-55B0-48C4-8AF2-8A69533EDFC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 flip="none" rotWithShape="1">
            <a:gsLst>
              <a:gs pos="83000">
                <a:schemeClr val="bg1">
                  <a:alpha val="11000"/>
                </a:schemeClr>
              </a:gs>
              <a:gs pos="100000">
                <a:schemeClr val="bg2">
                  <a:lumMod val="75000"/>
                  <a:alpha val="23000"/>
                </a:schemeClr>
              </a:gs>
            </a:gsLst>
            <a:path path="rect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8490" y="570156"/>
            <a:ext cx="7756263" cy="105425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99247" y="2248347"/>
            <a:ext cx="7745505" cy="387781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Образец текста</a:t>
            </a:r>
          </a:p>
          <a:p>
            <a:pPr lvl="1"/>
            <a:r>
              <a:rPr lang="en-US" smtClean="0"/>
              <a:t>Второй уровень</a:t>
            </a:r>
          </a:p>
          <a:p>
            <a:pPr lvl="2"/>
            <a:r>
              <a:rPr lang="en-US" smtClean="0"/>
              <a:t>Третий уровень</a:t>
            </a:r>
          </a:p>
          <a:p>
            <a:pPr lvl="3"/>
            <a:r>
              <a:rPr lang="en-US" smtClean="0"/>
              <a:t>Четвертый уровень</a:t>
            </a:r>
          </a:p>
          <a:p>
            <a:pPr lvl="4"/>
            <a:r>
              <a:rPr lang="en-US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60378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F1909345-DEE0-4B07-8E32-441AC9DA095E}" type="datetime1">
              <a:rPr lang="en-US" smtClean="0"/>
              <a:pPr/>
              <a:t>11.10.22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16144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639264" y="616144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F36DD0FD-55B0-48C4-8AF2-8A69533EDFC3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5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6576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4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1pPr>
      <a:lvl2pPr marL="77724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"/>
        <a:defRPr sz="22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2pPr>
      <a:lvl3pPr marL="1143000" indent="-36576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20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3pPr>
      <a:lvl4pPr marL="150876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8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4pPr>
      <a:lvl5pPr marL="1828800" indent="-32004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"/>
        <a:defRPr sz="1600" kern="1200">
          <a:solidFill>
            <a:schemeClr val="tx1">
              <a:lumMod val="85000"/>
              <a:lumOff val="15000"/>
            </a:schemeClr>
          </a:solidFill>
          <a:latin typeface="+mn-lt"/>
          <a:ea typeface="+mn-ea"/>
          <a:cs typeface="+mn-cs"/>
        </a:defRPr>
      </a:lvl5pPr>
      <a:lvl6pPr marL="214884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46888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78892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74320" algn="l" defTabSz="914400" rtl="0" eaLnBrk="1" latinLnBrk="0" hangingPunct="1">
        <a:spcBef>
          <a:spcPts val="400"/>
        </a:spcBef>
        <a:buClr>
          <a:schemeClr val="accent1"/>
        </a:buClr>
        <a:buFont typeface="Wingdings" pitchFamily="2" charset="2"/>
        <a:buChar char="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4" Type="http://schemas.openxmlformats.org/officeDocument/2006/relationships/image" Target="../media/image4.jpg"/><Relationship Id="rId5" Type="http://schemas.openxmlformats.org/officeDocument/2006/relationships/image" Target="../media/image5.gif"/><Relationship Id="rId6" Type="http://schemas.openxmlformats.org/officeDocument/2006/relationships/image" Target="../media/image6.png"/><Relationship Id="rId1" Type="http://schemas.microsoft.com/office/2007/relationships/media" Target="../media/media1.mp3"/><Relationship Id="rId2" Type="http://schemas.openxmlformats.org/officeDocument/2006/relationships/audio" Target="../media/media1.mp3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gi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Relationship Id="rId3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.png"/><Relationship Id="rId3" Type="http://schemas.openxmlformats.org/officeDocument/2006/relationships/image" Target="../media/image11.gi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Презентацию составила</a:t>
            </a:r>
          </a:p>
          <a:p>
            <a:pPr marL="0" indent="0">
              <a:buNone/>
            </a:pPr>
            <a:r>
              <a:rPr lang="ru-RU" dirty="0" smtClean="0"/>
              <a:t>Учитель музыки МАОУ Гимназии №111 </a:t>
            </a:r>
            <a:r>
              <a:rPr lang="ru-RU" dirty="0" err="1" smtClean="0"/>
              <a:t>г.Уфы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Тихоненко Оксана Юрьевна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dirty="0" smtClean="0"/>
              <a:t>(Презентация воспроизводится </a:t>
            </a:r>
            <a:r>
              <a:rPr lang="ru-RU" smtClean="0"/>
              <a:t>по щелчку)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4652155" y="3785025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672343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Изображение 2" descr="ec693e9639fd07bfc53fce349evj--kartiny-i-panno-lebedinoe-ozero.jpg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34" b="5570"/>
          <a:stretch/>
        </p:blipFill>
        <p:spPr>
          <a:xfrm>
            <a:off x="0" y="0"/>
            <a:ext cx="9163148" cy="6858000"/>
          </a:xfrm>
          <a:prstGeom prst="rect">
            <a:avLst/>
          </a:prstGeom>
        </p:spPr>
      </p:pic>
      <p:sp>
        <p:nvSpPr>
          <p:cNvPr id="2" name="Название 1"/>
          <p:cNvSpPr>
            <a:spLocks noGrp="1"/>
          </p:cNvSpPr>
          <p:nvPr>
            <p:ph type="ctrTitle"/>
          </p:nvPr>
        </p:nvSpPr>
        <p:spPr>
          <a:xfrm>
            <a:off x="528084" y="1559280"/>
            <a:ext cx="8386452" cy="4881602"/>
          </a:xfrm>
        </p:spPr>
        <p:txBody>
          <a:bodyPr/>
          <a:lstStyle/>
          <a:p>
            <a:r>
              <a:rPr lang="ru-RU" sz="6600" dirty="0" smtClean="0">
                <a:solidFill>
                  <a:srgbClr val="3366FF"/>
                </a:solidFill>
                <a:latin typeface="Brush Script MT Italic"/>
                <a:cs typeface="Brush Script MT Italic"/>
              </a:rPr>
              <a:t>Госпоже Насретдиновой, </a:t>
            </a:r>
            <a:r>
              <a:rPr lang="ru-RU" sz="6600" dirty="0">
                <a:solidFill>
                  <a:srgbClr val="3366FF"/>
                </a:solidFill>
                <a:latin typeface="Brush Script MT Italic"/>
                <a:cs typeface="Brush Script MT Italic"/>
              </a:rPr>
              <a:t>которой Париж не имел счастья аплодировать, но которую знает весь </a:t>
            </a:r>
            <a:r>
              <a:rPr lang="ru-RU" sz="6600" dirty="0" smtClean="0">
                <a:solidFill>
                  <a:srgbClr val="3366FF"/>
                </a:solidFill>
                <a:latin typeface="Brush Script MT Italic"/>
                <a:cs typeface="Brush Script MT Italic"/>
              </a:rPr>
              <a:t>мир...</a:t>
            </a:r>
            <a:endParaRPr lang="ru-RU" sz="6600" dirty="0">
              <a:solidFill>
                <a:srgbClr val="3366FF"/>
              </a:solidFill>
            </a:endParaRPr>
          </a:p>
        </p:txBody>
      </p:sp>
      <p:pic>
        <p:nvPicPr>
          <p:cNvPr id="5" name="Изображение 4" descr="0_4f4da_39cb035d_XL.jpg.gif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50897"/>
            <a:ext cx="9079030" cy="4539515"/>
          </a:xfrm>
          <a:prstGeom prst="rect">
            <a:avLst/>
          </a:prstGeom>
        </p:spPr>
      </p:pic>
      <p:pic>
        <p:nvPicPr>
          <p:cNvPr id="7" name="MiM+GUT+2012+Lebedinoe+ozero+v+rok+obrabotke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>
            <a:biLevel thresh="75000"/>
          </a:blip>
          <a:stretch>
            <a:fillRect/>
          </a:stretch>
        </p:blipFill>
        <p:spPr>
          <a:xfrm>
            <a:off x="121684" y="60452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370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41122" y="0"/>
            <a:ext cx="4554360" cy="6858000"/>
          </a:xfrm>
        </p:spPr>
        <p:txBody>
          <a:bodyPr>
            <a:normAutofit fontScale="85000" lnSpcReduction="10000"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Пой, сердце; пой – соловушка.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Да…никнет в поле травушка.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 пропадай головушка.</a:t>
            </a:r>
          </a:p>
          <a:p>
            <a:pPr marL="0" indent="0">
              <a:buNone/>
            </a:pPr>
            <a:endParaRPr lang="ru-RU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Так сердце разрывается.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 душою – в небо тянется.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 песня разливается.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А песня жить останется.</a:t>
            </a:r>
          </a:p>
          <a:p>
            <a:pPr marL="0" indent="0">
              <a:buNone/>
            </a:pPr>
            <a:endParaRPr lang="ru-RU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 душой да над равниною.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Над сумрачной долиною.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За песней журавлиною,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Молитвенною, длинною.</a:t>
            </a:r>
          </a:p>
          <a:p>
            <a:pPr marL="0" indent="0">
              <a:buNone/>
            </a:pPr>
            <a:endParaRPr lang="ru-RU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Да сердцу петь соловушкой.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Жить песенною </a:t>
            </a:r>
            <a:r>
              <a:rPr lang="ru-RU" b="1" cap="all" dirty="0" err="1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славушкой</a:t>
            </a: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Над шалою головушкой</a:t>
            </a:r>
          </a:p>
          <a:p>
            <a:pPr marL="0" indent="0">
              <a:buNone/>
            </a:pPr>
            <a:r>
              <a:rPr lang="ru-RU" b="1" cap="all" dirty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Душа летит – </a:t>
            </a:r>
            <a:r>
              <a:rPr lang="ru-RU" b="1" cap="all" dirty="0" err="1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журавушкой</a:t>
            </a:r>
            <a:r>
              <a:rPr lang="ru-RU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.</a:t>
            </a:r>
          </a:p>
          <a:p>
            <a:pPr marL="0" indent="0">
              <a:buNone/>
            </a:pPr>
            <a:r>
              <a:rPr lang="ru-RU" b="1" cap="all" dirty="0" smtClean="0">
                <a:ln/>
                <a:solidFill>
                  <a:srgbClr val="0000FF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С. Литвинов</a:t>
            </a:r>
            <a:endParaRPr lang="ru-RU" b="1" cap="all" dirty="0">
              <a:ln/>
              <a:solidFill>
                <a:srgbClr val="0000FF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3" name="Изображение 2" descr="1501801878_1251-zhuravli-letyat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507967">
            <a:off x="4210705" y="1313735"/>
            <a:ext cx="5826500" cy="39786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22336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xmlns:p14="http://schemas.microsoft.com/office/powerpoint/2010/main" spd="slow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927655"/>
            <a:ext cx="3722298" cy="4729912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Неизгладимы 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страницы большой и яркой книги башкирского балета, вписанные балериной и педагогом </a:t>
            </a:r>
            <a:r>
              <a:rPr lang="ru-RU" b="1" cap="all" dirty="0" err="1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Зайтуной</a:t>
            </a:r>
            <a:r>
              <a:rPr lang="ru-RU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Насретдиновой...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4" name="Изображение 3" descr="NASRETDINOVA_Zaituna_Agzamovna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22298" y="0"/>
            <a:ext cx="5421702" cy="6858000"/>
          </a:xfrm>
          <a:prstGeom prst="rect">
            <a:avLst/>
          </a:prstGeom>
        </p:spPr>
      </p:pic>
      <p:pic>
        <p:nvPicPr>
          <p:cNvPr id="7" name="Изображение 6" descr="orig-3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36" y="0"/>
            <a:ext cx="9009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93830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xmlns:p14="http://schemas.microsoft.com/office/powerpoint/2010/main" spd="med">
        <p:fade/>
      </p:transition>
    </mc:Fallback>
  </mc:AlternateContent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Изображение 4" descr="875830440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1" cy="6858000"/>
          </a:xfrm>
          <a:prstGeom prst="rect">
            <a:avLst/>
          </a:prstGeom>
        </p:spPr>
      </p:pic>
      <p:pic>
        <p:nvPicPr>
          <p:cNvPr id="6" name="Изображение 5" descr="17230004.gi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7673" y="1194097"/>
            <a:ext cx="3974580" cy="2235701"/>
          </a:xfrm>
          <a:prstGeom prst="rect">
            <a:avLst/>
          </a:prstGeom>
        </p:spPr>
      </p:pic>
      <p:sp>
        <p:nvSpPr>
          <p:cNvPr id="3" name="Название 2"/>
          <p:cNvSpPr>
            <a:spLocks noGrp="1"/>
          </p:cNvSpPr>
          <p:nvPr>
            <p:ph type="title"/>
          </p:nvPr>
        </p:nvSpPr>
        <p:spPr>
          <a:xfrm>
            <a:off x="699247" y="1194097"/>
            <a:ext cx="7756263" cy="1054250"/>
          </a:xfrm>
        </p:spPr>
        <p:txBody>
          <a:bodyPr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Содержание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408221" y="2047150"/>
            <a:ext cx="6098096" cy="3877815"/>
          </a:xfrm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О жизни балерины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Рождение легенды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Вклад в развитие и становление башкирского балета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Награды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Жизнь после смерти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6 фактов из жизни первой профессиональной башкирской танцовщицы</a:t>
            </a:r>
            <a:endParaRPr lang="ru-RU" dirty="0" smtClean="0">
              <a:solidFill>
                <a:srgbClr val="FF0000"/>
              </a:solidFill>
            </a:endParaRPr>
          </a:p>
          <a:p>
            <a:pPr algn="ctr"/>
            <a:r>
              <a:rPr lang="ru-RU" dirty="0" smtClean="0">
                <a:solidFill>
                  <a:srgbClr val="FF0000"/>
                </a:solidFill>
                <a:hlinkClick r:id="" action="ppaction://noaction"/>
              </a:rPr>
              <a:t>И никогда не сотрется память...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625988"/>
      </p:ext>
    </p:extLst>
  </p:cSld>
  <p:clrMapOvr>
    <a:masterClrMapping/>
  </p:clrMapOvr>
  <p:transition xmlns:p14="http://schemas.microsoft.com/office/powerpoint/2010/main" spd="slow">
    <p:push dir="u"/>
  </p:transition>
  <p:timing>
    <p:tnLst>
      <p:par>
        <p:cTn xmlns:p14="http://schemas.microsoft.com/office/powerpoint/2010/main"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Relationship Id="rId2" Type="http://schemas.openxmlformats.org/officeDocument/2006/relationships/image" Target="../media/image2.jpeg"/></Relationships>
</file>

<file path=ppt/theme/theme1.xml><?xml version="1.0" encoding="utf-8"?>
<a:theme xmlns:a="http://schemas.openxmlformats.org/drawingml/2006/main" name="Твердый переплет">
  <a:themeElements>
    <a:clrScheme name="Hardcover">
      <a:dk1>
        <a:sysClr val="windowText" lastClr="000000"/>
      </a:dk1>
      <a:lt1>
        <a:sysClr val="window" lastClr="FFFFFF"/>
      </a:lt1>
      <a:dk2>
        <a:srgbClr val="895D1D"/>
      </a:dk2>
      <a:lt2>
        <a:srgbClr val="ECE9C6"/>
      </a:lt2>
      <a:accent1>
        <a:srgbClr val="873624"/>
      </a:accent1>
      <a:accent2>
        <a:srgbClr val="D6862D"/>
      </a:accent2>
      <a:accent3>
        <a:srgbClr val="D0BE40"/>
      </a:accent3>
      <a:accent4>
        <a:srgbClr val="877F6C"/>
      </a:accent4>
      <a:accent5>
        <a:srgbClr val="972109"/>
      </a:accent5>
      <a:accent6>
        <a:srgbClr val="AEB795"/>
      </a:accent6>
      <a:hlink>
        <a:srgbClr val="CC9900"/>
      </a:hlink>
      <a:folHlink>
        <a:srgbClr val="B2B2B2"/>
      </a:folHlink>
    </a:clrScheme>
    <a:fontScheme name="Hardcover">
      <a:maj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궁서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S明朝E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Hardcover">
      <a:fillStyleLst>
        <a:solidFill>
          <a:schemeClr val="phClr"/>
        </a:solidFill>
        <a:solidFill>
          <a:schemeClr val="phClr">
            <a:tint val="68000"/>
            <a:shade val="94000"/>
            <a:satMod val="300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80000"/>
                <a:lumMod val="98000"/>
              </a:schemeClr>
            </a:gs>
            <a:gs pos="100000">
              <a:schemeClr val="phClr">
                <a:satMod val="130000"/>
              </a:schemeClr>
            </a:gs>
          </a:gsLst>
          <a:lin ang="5160000" scaled="0"/>
        </a:gradFill>
      </a:fillStyleLst>
      <a:lnStyleLst>
        <a:ln w="12700" cap="flat" cmpd="sng" algn="ctr">
          <a:solidFill>
            <a:schemeClr val="phClr">
              <a:shade val="90000"/>
              <a:lumMod val="90000"/>
            </a:schemeClr>
          </a:solidFill>
          <a:prstDash val="solid"/>
        </a:ln>
        <a:ln w="19050" cap="flat" cmpd="sng" algn="ctr">
          <a:solidFill>
            <a:schemeClr val="phClr">
              <a:shade val="75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12700" dir="5400000" rotWithShape="0">
              <a:srgbClr val="000000">
                <a:alpha val="1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6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400000"/>
            </a:lightRig>
          </a:scene3d>
          <a:sp3d>
            <a:bevelT w="25400" h="25400"/>
          </a:sp3d>
        </a:effectStyle>
      </a:effectStyleLst>
      <a:bgFillStyleLst>
        <a:solidFill>
          <a:schemeClr val="phClr">
            <a:tint val="96000"/>
            <a:lumMod val="11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3000"/>
                <a:shade val="20000"/>
              </a:schemeClr>
              <a:schemeClr val="phClr">
                <a:tint val="90000"/>
                <a:shade val="85000"/>
                <a:satMod val="115000"/>
              </a:schemeClr>
            </a:duotone>
          </a:blip>
          <a:tile tx="0" ty="0" sx="60000" sy="6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shade val="50000"/>
                <a:satMod val="340000"/>
                <a:lumMod val="40000"/>
              </a:schemeClr>
              <a:schemeClr val="phClr">
                <a:tint val="92000"/>
                <a:shade val="94000"/>
                <a:hueMod val="110000"/>
                <a:satMod val="236000"/>
                <a:lum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Твердый переплет.thmx</Template>
  <TotalTime>326</TotalTime>
  <Words>164</Words>
  <Application>Microsoft Macintosh PowerPoint</Application>
  <PresentationFormat>Экран (4:3)</PresentationFormat>
  <Paragraphs>35</Paragraphs>
  <Slides>5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Твердый переплет</vt:lpstr>
      <vt:lpstr>Презентация PowerPoint</vt:lpstr>
      <vt:lpstr>Госпоже Насретдиновой, которой Париж не имел счастья аплодировать, но которую знает весь мир...</vt:lpstr>
      <vt:lpstr>Презентация PowerPoint</vt:lpstr>
      <vt:lpstr>Презентация PowerPoint</vt:lpstr>
      <vt:lpstr>Содержание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Башкирская балерина, которую знал весь мир</dc:title>
  <dc:creator>Macbook Pro</dc:creator>
  <cp:lastModifiedBy>Macbook Pro</cp:lastModifiedBy>
  <cp:revision>164</cp:revision>
  <dcterms:created xsi:type="dcterms:W3CDTF">2018-12-09T07:52:32Z</dcterms:created>
  <dcterms:modified xsi:type="dcterms:W3CDTF">2022-10-11T08:41:00Z</dcterms:modified>
</cp:coreProperties>
</file>