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gif" ContentType="image/gif"/>
  <Default Extension="png" ContentType="image/png"/>
  <Default Extension="mid" ContentType="audio/mid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A0A0A"/>
    <a:srgbClr val="FF66FF"/>
    <a:srgbClr val="FF33CC"/>
    <a:srgbClr val="FF00FF"/>
    <a:srgbClr val="A70918"/>
    <a:srgbClr val="EEFA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840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02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87081-D639-42C8-BA5E-3CCCF37F793A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84D487-ED76-4D7A-9BB8-5961CB1561B6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84D487-ED76-4D7A-9BB8-5961CB1561B6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7.png"/><Relationship Id="rId6" Type="http://schemas.microsoft.com/office/2007/relationships/media" Target="../media/audio3.wav"/><Relationship Id="rId5" Type="http://schemas.openxmlformats.org/officeDocument/2006/relationships/audio" Target="../media/audio3.wav"/><Relationship Id="rId4" Type="http://schemas.openxmlformats.org/officeDocument/2006/relationships/slide" Target="slide2.xml"/><Relationship Id="rId3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lisyonok.ucoz.ru/index/0-97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8.GIF"/><Relationship Id="rId5" Type="http://schemas.openxmlformats.org/officeDocument/2006/relationships/image" Target="../media/image3.GIF"/><Relationship Id="rId4" Type="http://schemas.openxmlformats.org/officeDocument/2006/relationships/image" Target="../media/image1.GIF"/><Relationship Id="rId3" Type="http://schemas.openxmlformats.org/officeDocument/2006/relationships/image" Target="../media/image7.png"/><Relationship Id="rId2" Type="http://schemas.microsoft.com/office/2007/relationships/media" Target="../media/audio2.wav"/><Relationship Id="rId1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6.GIF"/><Relationship Id="rId5" Type="http://schemas.openxmlformats.org/officeDocument/2006/relationships/image" Target="../media/image7.png"/><Relationship Id="rId4" Type="http://schemas.microsoft.com/office/2007/relationships/media" Target="../media/audio2.wav"/><Relationship Id="rId3" Type="http://schemas.openxmlformats.org/officeDocument/2006/relationships/audio" Target="../media/audio2.wav"/><Relationship Id="rId2" Type="http://schemas.openxmlformats.org/officeDocument/2006/relationships/image" Target="../media/image9.GIF"/><Relationship Id="rId1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12.png"/><Relationship Id="rId5" Type="http://schemas.microsoft.com/office/2007/relationships/media" Target="../media/audio2.wav"/><Relationship Id="rId4" Type="http://schemas.openxmlformats.org/officeDocument/2006/relationships/audio" Target="../media/audio2.wav"/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microsoft.com/office/2007/relationships/media" Target="../media/audio2.wav"/><Relationship Id="rId4" Type="http://schemas.openxmlformats.org/officeDocument/2006/relationships/audio" Target="../media/audio2.wav"/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12.png"/><Relationship Id="rId5" Type="http://schemas.microsoft.com/office/2007/relationships/media" Target="../media/audio2.wav"/><Relationship Id="rId4" Type="http://schemas.openxmlformats.org/officeDocument/2006/relationships/audio" Target="../media/audio2.wav"/><Relationship Id="rId3" Type="http://schemas.openxmlformats.org/officeDocument/2006/relationships/image" Target="../media/image9.GIF"/><Relationship Id="rId2" Type="http://schemas.openxmlformats.org/officeDocument/2006/relationships/image" Target="../media/image2.GIF"/><Relationship Id="rId1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17.png"/><Relationship Id="rId5" Type="http://schemas.microsoft.com/office/2007/relationships/media" Target="../media/audio2.wav"/><Relationship Id="rId4" Type="http://schemas.openxmlformats.org/officeDocument/2006/relationships/audio" Target="../media/audio2.wav"/><Relationship Id="rId3" Type="http://schemas.openxmlformats.org/officeDocument/2006/relationships/image" Target="../media/image16.GIF"/><Relationship Id="rId2" Type="http://schemas.openxmlformats.org/officeDocument/2006/relationships/image" Target="../media/image3.GIF"/><Relationship Id="rId1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18.GIF"/><Relationship Id="rId6" Type="http://schemas.openxmlformats.org/officeDocument/2006/relationships/image" Target="../media/image7.png"/><Relationship Id="rId5" Type="http://schemas.microsoft.com/office/2007/relationships/media" Target="../media/media1.mid"/><Relationship Id="rId4" Type="http://schemas.openxmlformats.org/officeDocument/2006/relationships/audio" Target="../media/media1.mid"/><Relationship Id="rId3" Type="http://schemas.openxmlformats.org/officeDocument/2006/relationships/image" Target="../media/image10.GIF"/><Relationship Id="rId2" Type="http://schemas.openxmlformats.org/officeDocument/2006/relationships/image" Target="../media/image13.GIF"/><Relationship Id="rId1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7446" y="4797152"/>
            <a:ext cx="3384376" cy="13681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</a:rPr>
              <a:t>с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ч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</a:rPr>
              <a:t>ё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</a:rPr>
              <a:t>т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548680"/>
            <a:ext cx="5976664" cy="1440160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990099"/>
                </a:solidFill>
              </a:rPr>
              <a:t>У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с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т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</a:rPr>
              <a:t>н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ы</a:t>
            </a: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</a:rPr>
              <a:t>й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2204865"/>
            <a:ext cx="6408712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Мишукова Татьяна Алексеевна</a:t>
            </a:r>
            <a:br>
              <a:rPr lang="ru-RU" sz="1400" dirty="0">
                <a:solidFill>
                  <a:srgbClr val="FF0000"/>
                </a:solidFill>
              </a:rPr>
            </a:br>
            <a:r>
              <a:rPr lang="ru-RU" sz="1400" dirty="0">
                <a:solidFill>
                  <a:srgbClr val="FF0000"/>
                </a:solidFill>
              </a:rPr>
              <a:t>Муниципальное бюджетное общеобразовательное учреждение </a:t>
            </a:r>
            <a:endParaRPr lang="ru-RU" sz="1400" dirty="0">
              <a:solidFill>
                <a:srgbClr val="FF0000"/>
              </a:solidFill>
            </a:endParaRPr>
          </a:p>
          <a:p>
            <a:pPr algn="ctr"/>
            <a:r>
              <a:rPr lang="ru-RU" sz="1400" dirty="0">
                <a:solidFill>
                  <a:srgbClr val="FF0000"/>
                </a:solidFill>
              </a:rPr>
              <a:t>«Беляевская средняя общеобразовательная школа»</a:t>
            </a:r>
            <a:endParaRPr lang="ru-RU" sz="1400" dirty="0">
              <a:solidFill>
                <a:srgbClr val="FF0000"/>
              </a:solidFill>
            </a:endParaRPr>
          </a:p>
          <a:p>
            <a:pPr algn="ctr"/>
            <a:r>
              <a:rPr lang="ru-RU" sz="1400" dirty="0" smtClean="0">
                <a:solidFill>
                  <a:srgbClr val="FF0000"/>
                </a:solidFill>
              </a:rPr>
              <a:t>2 </a:t>
            </a:r>
            <a:r>
              <a:rPr lang="ru-RU" sz="1400" dirty="0">
                <a:solidFill>
                  <a:srgbClr val="FF0000"/>
                </a:solidFill>
              </a:rPr>
              <a:t>класс</a:t>
            </a:r>
            <a:endParaRPr lang="ru-RU" sz="1400" dirty="0">
              <a:solidFill>
                <a:srgbClr val="FF0000"/>
              </a:solidFill>
            </a:endParaRPr>
          </a:p>
          <a:p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2488" y="1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680704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4329108" y="-3894396"/>
            <a:ext cx="457200" cy="8245992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4329108" y="2506404"/>
            <a:ext cx="457200" cy="8245992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613160" y="5982444"/>
            <a:ext cx="1296144" cy="836712"/>
          </a:xfrm>
          <a:prstGeom prst="actionButtonForwardNex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691511"/>
            <a:ext cx="5292080" cy="2689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216823"/>
            <a:ext cx="1656184" cy="22322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68680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4371393" y="2478415"/>
            <a:ext cx="457200" cy="8285583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4410236" y="-3953036"/>
            <a:ext cx="457200" cy="8363272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039" y="590984"/>
            <a:ext cx="1595572" cy="2366993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172884" y="310603"/>
            <a:ext cx="6563072" cy="3672416"/>
          </a:xfrm>
          <a:prstGeom prst="cloudCallout">
            <a:avLst>
              <a:gd name="adj1" fmla="val 45961"/>
              <a:gd name="adj2" fmla="val 67073"/>
            </a:avLst>
          </a:prstGeom>
          <a:solidFill>
            <a:schemeClr val="bg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A0A0A"/>
                </a:solidFill>
              </a:rPr>
              <a:t>Оцени свою работу:</a:t>
            </a:r>
            <a:endParaRPr lang="ru-RU" sz="2400" b="1" dirty="0" smtClean="0">
              <a:solidFill>
                <a:srgbClr val="0A0A0A"/>
              </a:solidFill>
            </a:endParaRPr>
          </a:p>
          <a:p>
            <a:endParaRPr lang="ru-RU" sz="2000" b="1" dirty="0" smtClean="0">
              <a:solidFill>
                <a:srgbClr val="0A0A0A"/>
              </a:solidFill>
            </a:endParaRPr>
          </a:p>
          <a:p>
            <a:pPr algn="ctr"/>
            <a:endParaRPr lang="ru-RU" sz="2000" b="1" dirty="0" smtClean="0">
              <a:solidFill>
                <a:srgbClr val="0A0A0A"/>
              </a:solidFill>
            </a:endParaRPr>
          </a:p>
          <a:p>
            <a:pPr algn="ctr"/>
            <a:endParaRPr lang="ru-RU" sz="2000" b="1" dirty="0">
              <a:solidFill>
                <a:srgbClr val="0A0A0A"/>
              </a:solidFill>
            </a:endParaRPr>
          </a:p>
          <a:p>
            <a:pPr algn="ctr"/>
            <a:endParaRPr lang="ru-RU" sz="2000" b="1" dirty="0" smtClean="0">
              <a:solidFill>
                <a:srgbClr val="0A0A0A"/>
              </a:solidFill>
            </a:endParaRPr>
          </a:p>
          <a:p>
            <a:pPr algn="ctr"/>
            <a:endParaRPr lang="ru-RU" sz="2000" b="1" dirty="0" smtClean="0">
              <a:solidFill>
                <a:srgbClr val="0A0A0A"/>
              </a:solidFill>
            </a:endParaRPr>
          </a:p>
          <a:p>
            <a:endParaRPr lang="ru-RU" dirty="0">
              <a:solidFill>
                <a:srgbClr val="0A0A0A"/>
              </a:solidFill>
            </a:endParaRPr>
          </a:p>
          <a:p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108222" y="126664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A0A0A"/>
                </a:solidFill>
              </a:rPr>
              <a:t>Быстро и без ошибок. </a:t>
            </a:r>
            <a:endParaRPr lang="ru-RU" b="1" dirty="0">
              <a:solidFill>
                <a:srgbClr val="0A0A0A"/>
              </a:solidFill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53604" y="195914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A0A0A"/>
                </a:solidFill>
              </a:rPr>
              <a:t>Медленно, но без ошибок.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319376" y="2553407"/>
            <a:ext cx="2180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A0A0A"/>
                </a:solidFill>
              </a:rPr>
              <a:t>Допустил 1 </a:t>
            </a:r>
            <a:r>
              <a:rPr lang="ru-RU" b="1" dirty="0" smtClean="0">
                <a:solidFill>
                  <a:srgbClr val="0A0A0A"/>
                </a:solidFill>
              </a:rPr>
              <a:t>ошибку.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029382" y="3105834"/>
            <a:ext cx="28500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A0A0A"/>
                </a:solidFill>
              </a:rPr>
              <a:t>Допустил более 2 ошибок.</a:t>
            </a:r>
            <a:endParaRPr lang="ru-RU" b="1" dirty="0">
              <a:solidFill>
                <a:srgbClr val="0A0A0A"/>
              </a:solidFill>
            </a:endParaRP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879458" y="1406138"/>
            <a:ext cx="2604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Твоя отметка 5.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68817" y="232847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Твоя отметка 4.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772518" y="2721784"/>
            <a:ext cx="35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hlinkClick r:id="rId4" action="ppaction://hlinksldjump"/>
              </a:rPr>
              <a:t>Повтори состав чисел. И попробуй еще раз.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8" name="MS900069280[1]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40668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616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680136" y="1268760"/>
            <a:ext cx="7200800" cy="4320480"/>
          </a:xfrm>
          <a:prstGeom prst="cloud">
            <a:avLst/>
          </a:prstGeom>
          <a:solidFill>
            <a:schemeClr val="bg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828836"/>
            <a:ext cx="4572000" cy="9220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A0A0A"/>
                </a:solidFill>
              </a:rPr>
              <a:t> Использован материал:</a:t>
            </a:r>
            <a:endParaRPr lang="ru-RU" dirty="0">
              <a:solidFill>
                <a:srgbClr val="0A0A0A"/>
              </a:solidFill>
            </a:endParaRPr>
          </a:p>
          <a:p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Поурочные планы по учебнику М.И.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Моро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Г.В. Бельтюковой. Математика 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4345884" y="-3880276"/>
            <a:ext cx="457200" cy="8234568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4343400" y="2514600"/>
            <a:ext cx="457200" cy="82296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686800" y="8408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611560" y="404664"/>
            <a:ext cx="7272808" cy="5112568"/>
          </a:xfrm>
          <a:prstGeom prst="cloud">
            <a:avLst/>
          </a:prstGeom>
          <a:solidFill>
            <a:schemeClr val="bg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A0A0A"/>
                </a:solidFill>
              </a:rPr>
              <a:t> </a:t>
            </a:r>
            <a:r>
              <a:rPr lang="ru-RU" b="1" dirty="0">
                <a:solidFill>
                  <a:srgbClr val="0A0A0A"/>
                </a:solidFill>
              </a:rPr>
              <a:t>В работе использованы:</a:t>
            </a:r>
            <a:endParaRPr lang="ru-RU" b="1" dirty="0">
              <a:solidFill>
                <a:srgbClr val="0A0A0A"/>
              </a:solidFill>
            </a:endParaRPr>
          </a:p>
          <a:p>
            <a:r>
              <a:rPr lang="ru-RU" dirty="0">
                <a:solidFill>
                  <a:srgbClr val="0A0A0A"/>
                </a:solidFill>
              </a:rPr>
              <a:t>Анимированные изображения:</a:t>
            </a:r>
            <a:endParaRPr lang="ru-RU" dirty="0">
              <a:solidFill>
                <a:srgbClr val="0A0A0A"/>
              </a:solidFill>
            </a:endParaRPr>
          </a:p>
          <a:p>
            <a:r>
              <a:rPr lang="en-US" dirty="0">
                <a:solidFill>
                  <a:srgbClr val="0A0A0A"/>
                </a:solidFill>
                <a:hlinkClick r:id="rId1"/>
              </a:rPr>
              <a:t>http://lisyonok.ucoz.ru/index/0-97</a:t>
            </a:r>
            <a:endParaRPr lang="ru-RU" dirty="0">
              <a:solidFill>
                <a:srgbClr val="0A0A0A"/>
              </a:solidFill>
            </a:endParaRPr>
          </a:p>
          <a:p>
            <a:r>
              <a:rPr lang="ru-RU" dirty="0">
                <a:solidFill>
                  <a:srgbClr val="0A0A0A"/>
                </a:solidFill>
              </a:rPr>
              <a:t>Программное обеспечение:</a:t>
            </a:r>
            <a:endParaRPr lang="ru-RU" dirty="0">
              <a:solidFill>
                <a:srgbClr val="0A0A0A"/>
              </a:solidFill>
            </a:endParaRPr>
          </a:p>
          <a:p>
            <a:pPr lvl="0"/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 создания презентации  -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2007;</a:t>
            </a:r>
            <a:endParaRPr lang="ru-RU" dirty="0">
              <a:solidFill>
                <a:srgbClr val="0A0A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Музыка и фигуры из коллекции 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2007.</a:t>
            </a:r>
            <a:endParaRPr lang="ru-RU" dirty="0">
              <a:solidFill>
                <a:srgbClr val="0A0A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Инструкция по работе с презентацией.</a:t>
            </a:r>
            <a:endParaRPr lang="ru-RU" dirty="0">
              <a:solidFill>
                <a:srgbClr val="0A0A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dirty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Пояснительная записка</a:t>
            </a:r>
            <a:r>
              <a:rPr lang="ru-RU" dirty="0" smtClean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 smtClean="0">
              <a:solidFill>
                <a:srgbClr val="0A0A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dirty="0" smtClean="0">
                <a:solidFill>
                  <a:srgbClr val="0A0A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Конспект урока  с презентацией.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5400000">
            <a:off x="4343400" y="-3898392"/>
            <a:ext cx="457200" cy="82296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4343400" y="2514600"/>
            <a:ext cx="457200" cy="82296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68680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051720" y="457200"/>
            <a:ext cx="5904656" cy="3456384"/>
          </a:xfrm>
          <a:prstGeom prst="cloud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347864" y="1062007"/>
            <a:ext cx="3600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 каждом задании найди правильный ответ и нажми на него!</a:t>
            </a:r>
            <a:endParaRPr lang="ru-RU" sz="2800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28700"/>
            <a:ext cx="1656184" cy="2232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080" y="4364324"/>
            <a:ext cx="1547664" cy="20162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801" y="4240828"/>
            <a:ext cx="1296143" cy="160304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29315"/>
            <a:ext cx="1296144" cy="16236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60" y="3737996"/>
            <a:ext cx="5292080" cy="26894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4343068" y="-3890772"/>
            <a:ext cx="457200" cy="8238744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695944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4320564" y="2487524"/>
            <a:ext cx="457200" cy="8283752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372" y="728700"/>
            <a:ext cx="1595572" cy="2366993"/>
          </a:xfrm>
          <a:prstGeom prst="rect">
            <a:avLst/>
          </a:prstGeom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573300" y="6009040"/>
            <a:ext cx="1512168" cy="836712"/>
          </a:xfrm>
          <a:prstGeom prst="actionButtonForwardNex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214098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399327" y="6248400"/>
            <a:ext cx="609600" cy="609600"/>
          </a:xfrm>
          <a:prstGeom prst="rect">
            <a:avLst/>
          </a:prstGeom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1393712" y="662053"/>
            <a:ext cx="5832648" cy="1368152"/>
          </a:xfrm>
          <a:prstGeom prst="wedgeRoundRectCallout">
            <a:avLst>
              <a:gd name="adj1" fmla="val -42047"/>
              <a:gd name="adj2" fmla="val 102562"/>
              <a:gd name="adj3" fmla="val 16667"/>
            </a:avLst>
          </a:prstGeom>
          <a:solidFill>
            <a:srgbClr val="FF66FF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99696" y="664741"/>
            <a:ext cx="5040560" cy="954107"/>
          </a:xfrm>
          <a:prstGeom prst="rect">
            <a:avLst/>
          </a:prstGeom>
          <a:solidFill>
            <a:srgbClr val="FF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A0A0A"/>
                </a:solidFill>
              </a:rPr>
              <a:t>В каком числе </a:t>
            </a:r>
            <a:endParaRPr lang="ru-RU" sz="2800" b="1" dirty="0" smtClean="0">
              <a:solidFill>
                <a:srgbClr val="0A0A0A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A0A0A"/>
                </a:solidFill>
              </a:rPr>
              <a:t>4 десятка  и 7 единиц?</a:t>
            </a:r>
            <a:endParaRPr lang="ru-RU" sz="2800" b="1" dirty="0">
              <a:solidFill>
                <a:srgbClr val="0A0A0A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87724" y="454542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A0A0A"/>
                </a:solidFill>
              </a:rPr>
              <a:t>74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08512" y="4545429"/>
            <a:ext cx="1152128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A0A0A"/>
                </a:solidFill>
              </a:rPr>
              <a:t>17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4545429"/>
            <a:ext cx="1152128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A0A0A"/>
                </a:solidFill>
              </a:rPr>
              <a:t>47</a:t>
            </a:r>
            <a:endParaRPr lang="ru-RU" sz="4800" b="1" dirty="0">
              <a:solidFill>
                <a:srgbClr val="0A0A0A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620" y="2501280"/>
            <a:ext cx="1656184" cy="2232248"/>
          </a:xfrm>
          <a:prstGeom prst="rect">
            <a:avLst/>
          </a:prstGeom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5794412" y="2501280"/>
            <a:ext cx="2016224" cy="1080120"/>
          </a:xfrm>
          <a:prstGeom prst="wedgeRoundRectCallout">
            <a:avLst>
              <a:gd name="adj1" fmla="val -622"/>
              <a:gd name="adj2" fmla="val 111270"/>
              <a:gd name="adj3" fmla="val 16667"/>
            </a:avLst>
          </a:prstGeom>
          <a:solidFill>
            <a:srgbClr val="7030A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Умница!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4579644" y="3009342"/>
            <a:ext cx="2665412" cy="1144116"/>
          </a:xfrm>
          <a:prstGeom prst="wedgeRoundRectCallout">
            <a:avLst>
              <a:gd name="adj1" fmla="val 56675"/>
              <a:gd name="adj2" fmla="val 132095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A0A"/>
                </a:solidFill>
              </a:rPr>
              <a:t>Я расстроен…</a:t>
            </a:r>
            <a:endParaRPr lang="ru-RU" sz="3200" b="1" dirty="0">
              <a:solidFill>
                <a:srgbClr val="0A0A0A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1215" y="3338127"/>
            <a:ext cx="1296143" cy="16030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8284" y="4277833"/>
            <a:ext cx="1512168" cy="168731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5400000">
            <a:off x="4316991" y="2482527"/>
            <a:ext cx="457200" cy="8317071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5400000">
            <a:off x="4352063" y="-3894345"/>
            <a:ext cx="457200" cy="8246927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704127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701629" y="6065719"/>
            <a:ext cx="1395396" cy="763790"/>
          </a:xfrm>
          <a:prstGeom prst="actionButtonForwardNex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xit" presetSubtype="4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xit" presetSubtype="32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7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0" grpId="1" animBg="1"/>
      <p:bldP spid="10" grpId="2" animBg="1"/>
      <p:bldP spid="10" grpId="4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1259632" y="836712"/>
            <a:ext cx="6336704" cy="1224136"/>
          </a:xfrm>
          <a:prstGeom prst="wedgeRoundRectCallout">
            <a:avLst>
              <a:gd name="adj1" fmla="val -51685"/>
              <a:gd name="adj2" fmla="val 85380"/>
              <a:gd name="adj3" fmla="val 16667"/>
            </a:avLst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A0A"/>
                </a:solidFill>
              </a:rPr>
              <a:t>Какое число меньше, чем 70, </a:t>
            </a:r>
            <a:endParaRPr lang="ru-RU" sz="3200" b="1" dirty="0" smtClean="0">
              <a:solidFill>
                <a:srgbClr val="0A0A0A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A0A0A"/>
                </a:solidFill>
              </a:rPr>
              <a:t>на 1?</a:t>
            </a:r>
            <a:endParaRPr lang="ru-RU" sz="3200" b="1" dirty="0">
              <a:solidFill>
                <a:srgbClr val="0A0A0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470651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A0A0A"/>
                </a:solidFill>
              </a:rPr>
              <a:t>59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94706" y="470651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A0A0A"/>
                </a:solidFill>
              </a:rPr>
              <a:t>71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79246" y="470651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A0A0A"/>
                </a:solidFill>
              </a:rPr>
              <a:t>69</a:t>
            </a:r>
            <a:endParaRPr lang="ru-RU" sz="4800" b="1" dirty="0">
              <a:solidFill>
                <a:srgbClr val="0A0A0A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2300" y="4046624"/>
            <a:ext cx="1547664" cy="18722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1292" y="4706519"/>
            <a:ext cx="1244824" cy="158417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5580112" y="2348880"/>
            <a:ext cx="1872208" cy="1106747"/>
          </a:xfrm>
          <a:prstGeom prst="wedgeRoundRectCallout">
            <a:avLst>
              <a:gd name="adj1" fmla="val 91567"/>
              <a:gd name="adj2" fmla="val 104623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A0A"/>
                </a:solidFill>
              </a:rPr>
              <a:t>Так держать!</a:t>
            </a:r>
            <a:endParaRPr lang="ru-RU" sz="2800" b="1" dirty="0">
              <a:solidFill>
                <a:srgbClr val="0A0A0A"/>
              </a:solidFill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5796136" y="3455627"/>
            <a:ext cx="1980220" cy="981485"/>
          </a:xfrm>
          <a:prstGeom prst="wedgeRoundRectCallout">
            <a:avLst>
              <a:gd name="adj1" fmla="val 70191"/>
              <a:gd name="adj2" fmla="val 89194"/>
              <a:gd name="adj3" fmla="val 16667"/>
            </a:avLst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A0A"/>
                </a:solidFill>
              </a:rPr>
              <a:t>Подумай!</a:t>
            </a:r>
            <a:endParaRPr lang="ru-RU" sz="2800" b="1" dirty="0">
              <a:solidFill>
                <a:srgbClr val="0A0A0A"/>
              </a:solidFill>
            </a:endParaRPr>
          </a:p>
        </p:txBody>
      </p:sp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15164" y="6248401"/>
            <a:ext cx="609600" cy="609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576" y="3010265"/>
            <a:ext cx="1440160" cy="187220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5400000">
            <a:off x="4349104" y="2520304"/>
            <a:ext cx="457200" cy="8218192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4398028" y="-3964736"/>
            <a:ext cx="457200" cy="8386672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68680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452320" y="6018447"/>
            <a:ext cx="1367644" cy="839553"/>
          </a:xfrm>
          <a:prstGeom prst="actionButtonForwardNex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4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4" presetClass="exit" presetSubtype="1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4" presetClass="exit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5" grpId="0" animBg="1"/>
      <p:bldP spid="15" grpId="2" animBg="1"/>
      <p:bldP spid="15" grpId="4" animBg="1"/>
      <p:bldP spid="15" grpId="5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691680" y="620688"/>
            <a:ext cx="5328592" cy="1188132"/>
          </a:xfrm>
          <a:prstGeom prst="wedgeRoundRectCallout">
            <a:avLst>
              <a:gd name="adj1" fmla="val 44147"/>
              <a:gd name="adj2" fmla="val 84964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A0A"/>
                </a:solidFill>
              </a:rPr>
              <a:t>Найди сумму чисел 8 и 50</a:t>
            </a:r>
            <a:r>
              <a:rPr lang="ru-RU" b="1" dirty="0" smtClean="0">
                <a:solidFill>
                  <a:srgbClr val="0A0A0A"/>
                </a:solidFill>
              </a:rPr>
              <a:t>.</a:t>
            </a:r>
            <a:endParaRPr lang="ru-RU" b="1" dirty="0">
              <a:solidFill>
                <a:srgbClr val="0A0A0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74944" y="505028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42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505028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58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505028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55</a:t>
            </a:r>
            <a:endParaRPr lang="ru-RU" sz="4800" b="1" dirty="0">
              <a:solidFill>
                <a:srgbClr val="0A0A0A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924944"/>
            <a:ext cx="1296144" cy="16236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244" y="2244345"/>
            <a:ext cx="1656184" cy="23042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54" y="3628624"/>
            <a:ext cx="1205864" cy="1440160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2032786" y="3101487"/>
            <a:ext cx="2160240" cy="1080120"/>
          </a:xfrm>
          <a:prstGeom prst="wedgeRoundRectCallout">
            <a:avLst>
              <a:gd name="adj1" fmla="val -51310"/>
              <a:gd name="adj2" fmla="val 91848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A0A"/>
                </a:solidFill>
              </a:rPr>
              <a:t>Неверно.</a:t>
            </a:r>
            <a:endParaRPr lang="ru-RU" sz="2800" b="1" dirty="0">
              <a:solidFill>
                <a:srgbClr val="0A0A0A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907704" y="2060848"/>
            <a:ext cx="2087056" cy="1152128"/>
          </a:xfrm>
          <a:prstGeom prst="wedgeRoundRectCallout">
            <a:avLst>
              <a:gd name="adj1" fmla="val -52851"/>
              <a:gd name="adj2" fmla="val 94968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A0A"/>
                </a:solidFill>
              </a:rPr>
              <a:t>Молодец!</a:t>
            </a:r>
            <a:endParaRPr lang="ru-RU" sz="2800" b="1" dirty="0">
              <a:solidFill>
                <a:srgbClr val="0A0A0A"/>
              </a:solidFill>
            </a:endParaRPr>
          </a:p>
        </p:txBody>
      </p:sp>
      <p:pic>
        <p:nvPicPr>
          <p:cNvPr id="12" name="j0214098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2792" y="6188665"/>
            <a:ext cx="609600" cy="6096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4349496" y="-3892296"/>
            <a:ext cx="457200" cy="8241792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4349496" y="2508504"/>
            <a:ext cx="457200" cy="8241792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698992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452320" y="5852807"/>
            <a:ext cx="1581824" cy="993001"/>
          </a:xfrm>
          <a:prstGeom prst="actionButtonForwardNex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5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5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7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  <p:bldP spid="10" grpId="1" animBg="1"/>
      <p:bldP spid="10" grpId="2" animBg="1"/>
      <p:bldP spid="10" grpId="3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763688" y="980728"/>
            <a:ext cx="5544616" cy="1224136"/>
          </a:xfrm>
          <a:prstGeom prst="wedgeRoundRectCallout">
            <a:avLst>
              <a:gd name="adj1" fmla="val 33015"/>
              <a:gd name="adj2" fmla="val 91922"/>
              <a:gd name="adj3" fmla="val 16667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A0A"/>
                </a:solidFill>
              </a:rPr>
              <a:t>Найди разность чисел 94 и 4.</a:t>
            </a:r>
            <a:endParaRPr lang="ru-RU" sz="3200" b="1" dirty="0">
              <a:solidFill>
                <a:srgbClr val="0A0A0A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514" y="2545668"/>
            <a:ext cx="1742428" cy="23762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63688" y="505028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98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5068322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90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9816" y="505028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54</a:t>
            </a:r>
            <a:endParaRPr lang="ru-RU" sz="4800" b="1" dirty="0">
              <a:solidFill>
                <a:srgbClr val="0A0A0A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74" y="3026223"/>
            <a:ext cx="1251210" cy="13635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3549016"/>
            <a:ext cx="1296144" cy="1519306"/>
          </a:xfrm>
          <a:prstGeom prst="rect">
            <a:avLst/>
          </a:prstGeom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2159732" y="2888940"/>
            <a:ext cx="1584176" cy="1080120"/>
          </a:xfrm>
          <a:prstGeom prst="wedgeRoundRectCallout">
            <a:avLst>
              <a:gd name="adj1" fmla="val -50078"/>
              <a:gd name="adj2" fmla="val 77174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A0A0A"/>
                </a:solidFill>
              </a:rPr>
              <a:t>Не может быть.</a:t>
            </a:r>
            <a:endParaRPr lang="ru-RU" sz="2400" b="1" dirty="0">
              <a:solidFill>
                <a:srgbClr val="0A0A0A"/>
              </a:solidFill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2087936" y="2398800"/>
            <a:ext cx="2016224" cy="1118406"/>
          </a:xfrm>
          <a:prstGeom prst="wedgeRoundRectCallout">
            <a:avLst>
              <a:gd name="adj1" fmla="val -40788"/>
              <a:gd name="adj2" fmla="val 84302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A0A0A"/>
                </a:solidFill>
              </a:rPr>
              <a:t>Верно.</a:t>
            </a:r>
            <a:endParaRPr lang="ru-RU" sz="2400" b="1" dirty="0">
              <a:solidFill>
                <a:srgbClr val="0A0A0A"/>
              </a:solidFill>
            </a:endParaRPr>
          </a:p>
        </p:txBody>
      </p:sp>
      <p:pic>
        <p:nvPicPr>
          <p:cNvPr id="11" name="j0214098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69124" y="6220450"/>
            <a:ext cx="609600" cy="6096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5400000">
            <a:off x="4241292" y="2388108"/>
            <a:ext cx="457200" cy="8482584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4355592" y="-3907536"/>
            <a:ext cx="457200" cy="8253984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68680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7524328" y="5949280"/>
            <a:ext cx="1391072" cy="880770"/>
          </a:xfrm>
          <a:prstGeom prst="actionButtonForwardNex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5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5" presetClass="exit" presetSubtype="0" fill="hold" grpId="2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5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74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1386" y="520268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53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520268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52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5202689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35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475656" y="692696"/>
            <a:ext cx="6192688" cy="1512168"/>
          </a:xfrm>
          <a:prstGeom prst="wedgeRoundRectCallout">
            <a:avLst>
              <a:gd name="adj1" fmla="val -34417"/>
              <a:gd name="adj2" fmla="val 85671"/>
              <a:gd name="adj3" fmla="val 16667"/>
            </a:avLst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A0A"/>
                </a:solidFill>
              </a:rPr>
              <a:t>Найди число, в котором 5 десятков, </a:t>
            </a:r>
            <a:endParaRPr lang="ru-RU" sz="3200" b="1" dirty="0" smtClean="0">
              <a:solidFill>
                <a:srgbClr val="0A0A0A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A0A0A"/>
                </a:solidFill>
              </a:rPr>
              <a:t>а единиц на 2 меньше.</a:t>
            </a:r>
            <a:endParaRPr lang="ru-RU" sz="3200" b="1" dirty="0">
              <a:solidFill>
                <a:srgbClr val="0A0A0A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16" y="3229630"/>
            <a:ext cx="1404156" cy="18722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504" y="2779582"/>
            <a:ext cx="1547664" cy="18722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764" y="4410601"/>
            <a:ext cx="1244824" cy="1584176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5151464" y="3119451"/>
            <a:ext cx="1872208" cy="1044116"/>
          </a:xfrm>
          <a:prstGeom prst="wedgeRoundRectCallout">
            <a:avLst>
              <a:gd name="adj1" fmla="val 56463"/>
              <a:gd name="adj2" fmla="val 84641"/>
              <a:gd name="adj3" fmla="val 16667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A0A0A"/>
                </a:solidFill>
              </a:rPr>
              <a:t>Порадовал. Хвалю.</a:t>
            </a:r>
            <a:endParaRPr lang="ru-RU" sz="2400" b="1" dirty="0">
              <a:solidFill>
                <a:srgbClr val="0A0A0A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151464" y="3679680"/>
            <a:ext cx="1800200" cy="972109"/>
          </a:xfrm>
          <a:prstGeom prst="wedgeRoundRectCallout">
            <a:avLst>
              <a:gd name="adj1" fmla="val 48247"/>
              <a:gd name="adj2" fmla="val 80287"/>
              <a:gd name="adj3" fmla="val 16667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A0A0A"/>
                </a:solidFill>
              </a:rPr>
              <a:t>Эх,…</a:t>
            </a:r>
            <a:endParaRPr lang="ru-RU" dirty="0">
              <a:solidFill>
                <a:srgbClr val="0A0A0A"/>
              </a:solidFill>
            </a:endParaRPr>
          </a:p>
        </p:txBody>
      </p:sp>
      <p:pic>
        <p:nvPicPr>
          <p:cNvPr id="12" name="j0214098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76456" y="6354817"/>
            <a:ext cx="609600" cy="6096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4345848" y="2512152"/>
            <a:ext cx="457200" cy="8234496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4326036" y="-3868836"/>
            <a:ext cx="457200" cy="8194872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676456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7524328" y="6237312"/>
            <a:ext cx="144016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7276764" y="5994777"/>
            <a:ext cx="1414932" cy="863223"/>
          </a:xfrm>
          <a:prstGeom prst="actionButtonForwardNex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1" presetClass="exit" presetSubtype="1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1" presetClass="exit" presetSubtype="1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4" presetClass="exit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7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1" grpId="1" animBg="1"/>
      <p:bldP spid="11" grpId="2" animBg="1"/>
      <p:bldP spid="11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5211425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29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5211425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23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55082" y="5212153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37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306684" y="764704"/>
            <a:ext cx="6552728" cy="1296144"/>
          </a:xfrm>
          <a:prstGeom prst="wedgeRoundRectCallout">
            <a:avLst>
              <a:gd name="adj1" fmla="val -39812"/>
              <a:gd name="adj2" fmla="val 111086"/>
              <a:gd name="adj3" fmla="val 16667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A0A"/>
                </a:solidFill>
              </a:rPr>
              <a:t>Какое число увеличили на 7, если получили 30?</a:t>
            </a:r>
            <a:endParaRPr lang="ru-RU" sz="3200" b="1" dirty="0">
              <a:solidFill>
                <a:srgbClr val="0A0A0A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684" y="3140968"/>
            <a:ext cx="1224136" cy="1800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343431"/>
            <a:ext cx="1296143" cy="16030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785" y="2692598"/>
            <a:ext cx="1215576" cy="1440160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4272798" y="2492896"/>
            <a:ext cx="2484276" cy="1124974"/>
          </a:xfrm>
          <a:prstGeom prst="wedgeRoundRectCallout">
            <a:avLst>
              <a:gd name="adj1" fmla="val 63492"/>
              <a:gd name="adj2" fmla="val 78540"/>
              <a:gd name="adj3" fmla="val 16667"/>
            </a:avLst>
          </a:prstGeom>
          <a:solidFill>
            <a:srgbClr val="FF00FF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A0A0A"/>
                </a:solidFill>
              </a:rPr>
              <a:t>Внимательнее.</a:t>
            </a:r>
            <a:endParaRPr lang="ru-RU" sz="2400" b="1" dirty="0">
              <a:solidFill>
                <a:srgbClr val="0A0A0A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4272798" y="3142090"/>
            <a:ext cx="2031154" cy="1449591"/>
          </a:xfrm>
          <a:prstGeom prst="wedgeRoundRectCallout">
            <a:avLst>
              <a:gd name="adj1" fmla="val 105219"/>
              <a:gd name="adj2" fmla="val 43156"/>
              <a:gd name="adj3" fmla="val 16667"/>
            </a:avLst>
          </a:prstGeom>
          <a:solidFill>
            <a:srgbClr val="FF00FF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A0A0A"/>
                </a:solidFill>
              </a:rPr>
              <a:t>Умница!</a:t>
            </a:r>
            <a:endParaRPr lang="ru-RU" sz="2400" b="1" dirty="0">
              <a:solidFill>
                <a:srgbClr val="0A0A0A"/>
              </a:solidFill>
            </a:endParaRPr>
          </a:p>
        </p:txBody>
      </p:sp>
      <p:pic>
        <p:nvPicPr>
          <p:cNvPr id="12" name="j0214098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47729" y="6248400"/>
            <a:ext cx="609600" cy="6096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4579776" y="2278223"/>
            <a:ext cx="457200" cy="8702353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4426265" y="-3951859"/>
            <a:ext cx="457200" cy="8395329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02353" y="-16322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668343" y="5877272"/>
            <a:ext cx="1475657" cy="980728"/>
          </a:xfrm>
          <a:prstGeom prst="actionButtonForwardNex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4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xit" presetSubtype="1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xit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 animBg="1"/>
      <p:bldP spid="10" grpId="1" animBg="1"/>
      <p:bldP spid="10" grpId="2" animBg="1"/>
      <p:bldP spid="10" grpId="3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7741" y="5043903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30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4648" y="5055550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12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26578" y="5043903"/>
            <a:ext cx="1188132" cy="1152128"/>
          </a:xfrm>
          <a:prstGeom prst="rect">
            <a:avLst/>
          </a:prstGeom>
          <a:solidFill>
            <a:srgbClr val="EEFA4E"/>
          </a:solidFill>
          <a:ln>
            <a:solidFill>
              <a:srgbClr val="0A0A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A0A0A"/>
                </a:solidFill>
              </a:rPr>
              <a:t>11</a:t>
            </a:r>
            <a:endParaRPr lang="ru-RU" sz="4800" b="1" dirty="0">
              <a:solidFill>
                <a:srgbClr val="0A0A0A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639962" y="692696"/>
            <a:ext cx="6192688" cy="1224136"/>
          </a:xfrm>
          <a:prstGeom prst="wedgeRoundRectCallout">
            <a:avLst>
              <a:gd name="adj1" fmla="val 33702"/>
              <a:gd name="adj2" fmla="val 102465"/>
              <a:gd name="adj3" fmla="val 16667"/>
            </a:avLst>
          </a:prstGeom>
          <a:solidFill>
            <a:srgbClr val="FF66FF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A0A"/>
                </a:solidFill>
              </a:rPr>
              <a:t>Какое число уменьшили на 9, если получили 21?</a:t>
            </a:r>
            <a:endParaRPr lang="ru-RU" sz="3200" b="1" dirty="0">
              <a:solidFill>
                <a:srgbClr val="0A0A0A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94" y="4308408"/>
            <a:ext cx="1440160" cy="15227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64" y="3724887"/>
            <a:ext cx="1197744" cy="13190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716" y="2396872"/>
            <a:ext cx="1656184" cy="2304256"/>
          </a:xfrm>
          <a:prstGeom prst="rect">
            <a:avLst/>
          </a:prstGeom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2259954" y="3319146"/>
            <a:ext cx="2044030" cy="931540"/>
          </a:xfrm>
          <a:prstGeom prst="wedgeRoundRectCallout">
            <a:avLst>
              <a:gd name="adj1" fmla="val -48270"/>
              <a:gd name="adj2" fmla="val 82132"/>
              <a:gd name="adj3" fmla="val 16667"/>
            </a:avLst>
          </a:prstGeom>
          <a:solidFill>
            <a:schemeClr val="bg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A0A"/>
                </a:solidFill>
              </a:rPr>
              <a:t>Не спеши.</a:t>
            </a:r>
            <a:endParaRPr lang="ru-RU" sz="2800" b="1" dirty="0">
              <a:solidFill>
                <a:srgbClr val="0A0A0A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1217799" y="2421456"/>
            <a:ext cx="3206849" cy="1312344"/>
          </a:xfrm>
          <a:prstGeom prst="wedgeRoundRectCallout">
            <a:avLst>
              <a:gd name="adj1" fmla="val -39356"/>
              <a:gd name="adj2" fmla="val 71530"/>
              <a:gd name="adj3" fmla="val 16667"/>
            </a:avLst>
          </a:prstGeom>
          <a:solidFill>
            <a:schemeClr val="bg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A0A0A"/>
                </a:solidFill>
              </a:rPr>
              <a:t>Ты победитель!</a:t>
            </a:r>
            <a:endParaRPr lang="ru-RU" sz="2400" b="1" dirty="0">
              <a:solidFill>
                <a:srgbClr val="0A0A0A"/>
              </a:solidFill>
            </a:endParaRPr>
          </a:p>
        </p:txBody>
      </p:sp>
      <p:pic>
        <p:nvPicPr>
          <p:cNvPr id="14" name="MS900082187[1].mi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6076527"/>
            <a:ext cx="609600" cy="6096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526" y="3663858"/>
            <a:ext cx="952500" cy="1143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702" y="1181254"/>
            <a:ext cx="952500" cy="1143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976" y="1745130"/>
            <a:ext cx="952500" cy="11430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735412"/>
            <a:ext cx="952500" cy="11430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400" y="4613120"/>
            <a:ext cx="952500" cy="11430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846" y="4041620"/>
            <a:ext cx="952500" cy="11430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54" y="1253872"/>
            <a:ext cx="952500" cy="11430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714" y="1124744"/>
            <a:ext cx="952500" cy="11430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648" y="2561836"/>
            <a:ext cx="952500" cy="11430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5400000">
            <a:off x="4404653" y="-3962693"/>
            <a:ext cx="457200" cy="8352106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5400000">
            <a:off x="4443284" y="2443775"/>
            <a:ext cx="457200" cy="840868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8686800" y="0"/>
            <a:ext cx="457200" cy="685800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624714" y="5949281"/>
            <a:ext cx="1519286" cy="908720"/>
          </a:xfrm>
          <a:prstGeom prst="actionButtonForwardNext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xit" presetSubtype="4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xit" presetSubtype="4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rgbClr val="BFBFBF"/>
      </a:dk1>
      <a:lt1>
        <a:srgbClr val="00B050"/>
      </a:lt1>
      <a:dk2>
        <a:srgbClr val="0070C0"/>
      </a:dk2>
      <a:lt2>
        <a:srgbClr val="00B0F0"/>
      </a:lt2>
      <a:accent1>
        <a:srgbClr val="00B050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EBC4DA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1242</Words>
  <Application>WPS Presentation</Application>
  <PresentationFormat>Экран (4:3)</PresentationFormat>
  <Paragraphs>137</Paragraphs>
  <Slides>12</Slides>
  <Notes>1</Notes>
  <HiddenSlides>0</HiddenSlides>
  <MMClips>8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SimSun</vt:lpstr>
      <vt:lpstr>Wingdings</vt:lpstr>
      <vt:lpstr>Arial Black</vt:lpstr>
      <vt:lpstr>Calibri</vt:lpstr>
      <vt:lpstr>Microsoft YaHei</vt:lpstr>
      <vt:lpstr>Arial Unicode MS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Татьяна</cp:lastModifiedBy>
  <cp:revision>57</cp:revision>
  <dcterms:created xsi:type="dcterms:W3CDTF">2024-11-26T15:08:49Z</dcterms:created>
  <dcterms:modified xsi:type="dcterms:W3CDTF">2024-11-26T15:44:36Z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41EBB2792C0D4602B41705234117C650_12</vt:lpwstr>
  </property>
  <property fmtid="{D5CDD505-2E9C-101B-9397-08002B2CF9AE}" pid="3" name="KSOProductBuildVer">
    <vt:lpwstr>1049-12.2.0.18911</vt:lpwstr>
  </property>
</Properties>
</file>