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0"/>
  </p:notesMasterIdLst>
  <p:sldIdLst>
    <p:sldId id="256" r:id="rId2"/>
    <p:sldId id="261" r:id="rId3"/>
    <p:sldId id="257" r:id="rId4"/>
    <p:sldId id="267" r:id="rId5"/>
    <p:sldId id="268" r:id="rId6"/>
    <p:sldId id="263" r:id="rId7"/>
    <p:sldId id="270" r:id="rId8"/>
    <p:sldId id="264" r:id="rId9"/>
    <p:sldId id="265" r:id="rId10"/>
    <p:sldId id="271" r:id="rId11"/>
    <p:sldId id="269" r:id="rId12"/>
    <p:sldId id="272" r:id="rId13"/>
    <p:sldId id="262" r:id="rId14"/>
    <p:sldId id="273" r:id="rId15"/>
    <p:sldId id="274" r:id="rId16"/>
    <p:sldId id="266" r:id="rId17"/>
    <p:sldId id="275" r:id="rId18"/>
    <p:sldId id="27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81EE95BF-5F6E-4B9C-B7DC-ABF64FC33708}">
          <p14:sldIdLst>
            <p14:sldId id="256"/>
            <p14:sldId id="261"/>
            <p14:sldId id="257"/>
            <p14:sldId id="267"/>
            <p14:sldId id="268"/>
            <p14:sldId id="263"/>
            <p14:sldId id="270"/>
            <p14:sldId id="264"/>
            <p14:sldId id="265"/>
            <p14:sldId id="271"/>
            <p14:sldId id="269"/>
            <p14:sldId id="272"/>
            <p14:sldId id="262"/>
            <p14:sldId id="273"/>
            <p14:sldId id="274"/>
            <p14:sldId id="266"/>
            <p14:sldId id="275"/>
            <p14:sldId id="276"/>
          </p14:sldIdLst>
        </p14:section>
        <p14:section name="Раздел без заголовка" id="{F6BB696F-427D-42E1-A133-40B1F5A03226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3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1CA781-D316-45CC-99AA-1D4BBA27BCCF}" type="datetimeFigureOut">
              <a:rPr lang="ru-RU" smtClean="0"/>
              <a:pPr/>
              <a:t>05.12.2020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C51224-9D63-448D-A283-D28B2D5AB2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71150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C51224-9D63-448D-A283-D28B2D5AB2CD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AD1C6-B48A-472B-9B94-8B37E443A1B2}" type="datetimeFigureOut">
              <a:rPr lang="ru-RU" smtClean="0"/>
              <a:pPr/>
              <a:t>05.12.2020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81D9C-0D81-48F5-B7CB-CF07ACA751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AD1C6-B48A-472B-9B94-8B37E443A1B2}" type="datetimeFigureOut">
              <a:rPr lang="ru-RU" smtClean="0"/>
              <a:pPr/>
              <a:t>05.12.2020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81D9C-0D81-48F5-B7CB-CF07ACA751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AD1C6-B48A-472B-9B94-8B37E443A1B2}" type="datetimeFigureOut">
              <a:rPr lang="ru-RU" smtClean="0"/>
              <a:pPr/>
              <a:t>05.12.2020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81D9C-0D81-48F5-B7CB-CF07ACA751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AD1C6-B48A-472B-9B94-8B37E443A1B2}" type="datetimeFigureOut">
              <a:rPr lang="ru-RU" smtClean="0"/>
              <a:pPr/>
              <a:t>05.12.2020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81D9C-0D81-48F5-B7CB-CF07ACA751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AD1C6-B48A-472B-9B94-8B37E443A1B2}" type="datetimeFigureOut">
              <a:rPr lang="ru-RU" smtClean="0"/>
              <a:pPr/>
              <a:t>05.12.2020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81D9C-0D81-48F5-B7CB-CF07ACA751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AD1C6-B48A-472B-9B94-8B37E443A1B2}" type="datetimeFigureOut">
              <a:rPr lang="ru-RU" smtClean="0"/>
              <a:pPr/>
              <a:t>05.12.2020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81D9C-0D81-48F5-B7CB-CF07ACA751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AD1C6-B48A-472B-9B94-8B37E443A1B2}" type="datetimeFigureOut">
              <a:rPr lang="ru-RU" smtClean="0"/>
              <a:pPr/>
              <a:t>05.12.2020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81D9C-0D81-48F5-B7CB-CF07ACA7519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AD1C6-B48A-472B-9B94-8B37E443A1B2}" type="datetimeFigureOut">
              <a:rPr lang="ru-RU" smtClean="0"/>
              <a:pPr/>
              <a:t>05.12.2020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81D9C-0D81-48F5-B7CB-CF07ACA751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AD1C6-B48A-472B-9B94-8B37E443A1B2}" type="datetimeFigureOut">
              <a:rPr lang="ru-RU" smtClean="0"/>
              <a:pPr/>
              <a:t>05.12.2020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81D9C-0D81-48F5-B7CB-CF07ACA751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AD1C6-B48A-472B-9B94-8B37E443A1B2}" type="datetimeFigureOut">
              <a:rPr lang="ru-RU" smtClean="0"/>
              <a:pPr/>
              <a:t>05.12.2020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81D9C-0D81-48F5-B7CB-CF07ACA7519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AD1C6-B48A-472B-9B94-8B37E443A1B2}" type="datetimeFigureOut">
              <a:rPr lang="ru-RU" smtClean="0"/>
              <a:pPr/>
              <a:t>05.12.2020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81D9C-0D81-48F5-B7CB-CF07ACA751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98AAD1C6-B48A-472B-9B94-8B37E443A1B2}" type="datetimeFigureOut">
              <a:rPr lang="ru-RU" smtClean="0"/>
              <a:pPr/>
              <a:t>05.12.2020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C0481D9C-0D81-48F5-B7CB-CF07ACA751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wip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76;&#1084;&#1080;&#1085;&#1080;&#1089;&#1090;&#1088;&#1072;&#1090;&#1086;&#1088;\Desktop\&#1052;&#1091;&#1079;&#1077;&#1081;&#1085;&#1099;&#1081;%20&#1091;&#1088;&#1086;&#1082;\dep.mp3" TargetMode="External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gosarhro.ru/dates-events-people/the-letter/selection-of-pise/" TargetMode="External"/><Relationship Id="rId2" Type="http://schemas.openxmlformats.org/officeDocument/2006/relationships/hyperlink" Target="https://www.sites.google.com/site/tevrizaneru/home/pismo-neizvestnomu-soldatu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yandex.ru/q/question/society/treugolnoe_pismo_s_fronta_kak_slozhit_64fbefdc/?utm_source=yandex&amp;utm_medium=wizard&amp;answer_id" TargetMode="External"/><Relationship Id="rId5" Type="http://schemas.openxmlformats.org/officeDocument/2006/relationships/hyperlink" Target="https://infourok.ru/masterklass-frontovie-pisma-treugolniki-3802157.html" TargetMode="External"/><Relationship Id="rId4" Type="http://schemas.openxmlformats.org/officeDocument/2006/relationships/hyperlink" Target="https://trinixy.ru/129395-frontovye-pisma-kotorye-trogayut-do-glubiny-dushi-7-foto-tekst.html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76;&#1084;&#1080;&#1085;&#1080;&#1089;&#1090;&#1088;&#1072;&#1090;&#1086;&#1088;\Desktop\&#1052;&#1091;&#1079;&#1077;&#1081;&#1085;&#1099;&#1081;%20&#1091;&#1088;&#1086;&#1082;\svyashen.mp3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/>
              <a:t>Письма с фронта</a:t>
            </a:r>
            <a:endParaRPr lang="ru-RU" sz="6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3140968"/>
            <a:ext cx="7867960" cy="3357586"/>
          </a:xfrm>
        </p:spPr>
        <p:txBody>
          <a:bodyPr>
            <a:normAutofit/>
          </a:bodyPr>
          <a:lstStyle/>
          <a:p>
            <a:pPr algn="r"/>
            <a:r>
              <a:rPr lang="ru-RU" dirty="0" smtClean="0"/>
              <a:t>Музейный урок</a:t>
            </a:r>
          </a:p>
          <a:p>
            <a:pPr algn="r"/>
            <a:endParaRPr lang="ru-RU" sz="2000" dirty="0" smtClean="0"/>
          </a:p>
          <a:p>
            <a:pPr algn="r"/>
            <a:endParaRPr lang="ru-RU" sz="2000" dirty="0" smtClean="0"/>
          </a:p>
          <a:p>
            <a:pPr algn="r"/>
            <a:endParaRPr lang="ru-RU" sz="2000" dirty="0" smtClean="0"/>
          </a:p>
          <a:p>
            <a:pPr algn="r"/>
            <a:r>
              <a:rPr lang="ru-RU" sz="2000" dirty="0" smtClean="0"/>
              <a:t>Для учащихся 4-7 классов</a:t>
            </a:r>
          </a:p>
          <a:p>
            <a:endParaRPr lang="ru-RU" sz="2000" dirty="0" smtClean="0"/>
          </a:p>
          <a:p>
            <a:pPr algn="ctr"/>
            <a:r>
              <a:rPr lang="ru-RU" sz="2000" dirty="0" err="1" smtClean="0"/>
              <a:t>п.Радищев</a:t>
            </a:r>
            <a:r>
              <a:rPr lang="ru-RU" sz="2000" dirty="0" smtClean="0"/>
              <a:t>  2019-2020 </a:t>
            </a:r>
            <a:r>
              <a:rPr lang="ru-RU" sz="2000" smtClean="0"/>
              <a:t>учебный год.</a:t>
            </a:r>
            <a:endParaRPr lang="ru-RU" sz="2000" dirty="0"/>
          </a:p>
        </p:txBody>
      </p:sp>
      <p:pic>
        <p:nvPicPr>
          <p:cNvPr id="8" name="Рисунок 7" descr="55468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584" y="116632"/>
            <a:ext cx="1931106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390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Похоронка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940543"/>
            <a:ext cx="8229600" cy="45262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"Извещение. Ваш муж интендант 3-го ранга</a:t>
            </a:r>
          </a:p>
          <a:p>
            <a:pPr>
              <a:buNone/>
            </a:pPr>
            <a:r>
              <a:rPr lang="ru-RU" dirty="0" err="1" smtClean="0"/>
              <a:t>Метелкин</a:t>
            </a:r>
            <a:r>
              <a:rPr lang="ru-RU" dirty="0" smtClean="0"/>
              <a:t> Семен Матвеевич в бою за нашу социалистическую Родину, верный воинской присяге, проявив героизм и мужество, был убит 13 апреля 1942 года. Похоронен: </a:t>
            </a:r>
            <a:r>
              <a:rPr lang="ru-RU" dirty="0" err="1" smtClean="0"/>
              <a:t>с.Мантуровка</a:t>
            </a:r>
            <a:r>
              <a:rPr lang="ru-RU" dirty="0" smtClean="0"/>
              <a:t> Ленинградской обл. Настоящее извещение является основанием для возбуждения ходатайства о пенсии. Командир части. Военный комиссар. </a:t>
            </a:r>
            <a:r>
              <a:rPr lang="ru-RU" dirty="0" err="1" smtClean="0"/>
              <a:t>Начальникштаба</a:t>
            </a:r>
            <a:r>
              <a:rPr lang="ru-RU" dirty="0" smtClean="0"/>
              <a:t>".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3"/>
          <a:srcRect l="10807" t="29058" r="22190"/>
          <a:stretch>
            <a:fillRect/>
          </a:stretch>
        </p:blipFill>
        <p:spPr bwMode="auto">
          <a:xfrm>
            <a:off x="6858016" y="214290"/>
            <a:ext cx="1928826" cy="1431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2844" y="0"/>
            <a:ext cx="9144064" cy="75713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solidFill>
                <a:schemeClr val="accent6">
                  <a:lumMod val="90000"/>
                </a:schemeClr>
              </a:solidFill>
            </a:endParaRPr>
          </a:p>
          <a:p>
            <a:r>
              <a:rPr lang="ru-RU" b="1" dirty="0" smtClean="0">
                <a:solidFill>
                  <a:schemeClr val="accent6">
                    <a:lumMod val="90000"/>
                  </a:schemeClr>
                </a:solidFill>
              </a:rPr>
              <a:t>Из письма Федора Тимофеевича Артеева жителям Усинского района</a:t>
            </a:r>
          </a:p>
          <a:p>
            <a:r>
              <a:rPr lang="ru-RU" sz="1600" i="1" dirty="0" smtClean="0"/>
              <a:t>Здравствуйте, дорогие товарищи!</a:t>
            </a:r>
          </a:p>
          <a:p>
            <a:r>
              <a:rPr lang="ru-RU" sz="1600" i="1" dirty="0" smtClean="0"/>
              <a:t>Мне очень хочется рассказать вам, как советские воины, сыновья коми народа, сражаются с врагами, побеждают и истребляют кровожадных гитлеровцев. В 1944 г. стояли январские морозы. Под натиском частей Красной Армии отступал враг с территории Ленинградской </a:t>
            </a:r>
            <a:r>
              <a:rPr lang="ru-RU" sz="1600" i="1" dirty="0" err="1" smtClean="0"/>
              <a:t>области.Утром</a:t>
            </a:r>
            <a:r>
              <a:rPr lang="ru-RU" sz="1600" i="1" dirty="0" smtClean="0"/>
              <a:t> 16 января немцы вдруг стали атаковать нас танками и большими силами пехоты. Когда враг приблизился до 800 м, я начал вести огонь с пулемета по ним. Убил 38 фрицев. Мой друг, земляк С. Рочев из </a:t>
            </a:r>
            <a:r>
              <a:rPr lang="ru-RU" sz="1600" dirty="0" smtClean="0"/>
              <a:t>64 </a:t>
            </a:r>
            <a:r>
              <a:rPr lang="ru-RU" sz="1600" i="1" dirty="0" smtClean="0"/>
              <a:t>своего пулемета и гранатами уничтожил 13 фрицев. За эту операцию командование нас наградило медалью «За отвагу». Памятен в моей фронтовой жизни и эпизод, когда я поймал немецкого радиста с рацией и телефоном. Это было ночью. Пошли в разведку. Рочева ранила вражеская пуля. Но я его не оставил. Перевязал рану, отправил в санчасть. А сам пошел выполнять боевое задание. Уже возвращаясь в свое боевое подразделение, вдруг в кустах услышал шум. Прислушался. «Это работает немецкая радиостанция»,— догадался я и пополз к кустам, откуда доносился шум. Смотрю, немецкий радист как раз передает сведения. Их было трое. Подполз поближе и шарахнул автоматной очередью. Двоих сразу уложил, а третьего, который как раз и был радистом, поймал. Он сильно сопротивлялся, полез драться, но я его все-таки уломал. Заставил взять радиостанцию и шагать впереди меня. Привел его к своему командиру части. За это командование наградило меня орденом Красной Звезды. Дорогие земляки! Я много месяцев уже нахожусь на фронте. Со своими боевыми друзьями без пощады бью немецких оккупантов. Прошу Вас, дорогие товарищи, работать, не покладая рук и вместе с нами ковать победу над врагом. Хорошо подготовьтесь к весне. Помните, что хлеб — это такое же оружие, как и </a:t>
            </a:r>
            <a:r>
              <a:rPr lang="ru-RU" sz="1600" i="1" dirty="0" err="1" smtClean="0"/>
              <a:t>пулемѐт</a:t>
            </a:r>
            <a:r>
              <a:rPr lang="ru-RU" sz="1600" i="1" dirty="0" smtClean="0"/>
              <a:t>, пушка.</a:t>
            </a:r>
          </a:p>
          <a:p>
            <a:r>
              <a:rPr lang="ru-RU" sz="1600" i="1" dirty="0" smtClean="0"/>
              <a:t>С радостью жду письма от вас.</a:t>
            </a:r>
          </a:p>
          <a:p>
            <a:r>
              <a:rPr lang="ru-RU" sz="1600" i="1" dirty="0" smtClean="0"/>
              <a:t>С боевым приветом, ваш земляк Федор Тимофеевич Артеев. </a:t>
            </a:r>
          </a:p>
          <a:p>
            <a:r>
              <a:rPr lang="ru-RU" sz="1600" i="1" dirty="0" smtClean="0"/>
              <a:t>Полевая почта 095459 А.</a:t>
            </a:r>
          </a:p>
          <a:p>
            <a:r>
              <a:rPr lang="ru-RU" sz="1600" i="1" dirty="0" smtClean="0"/>
              <a:t>22 марта 1945 г. [6; С. 382 - 383]</a:t>
            </a:r>
          </a:p>
          <a:p>
            <a:endParaRPr lang="ru-RU" sz="1600" i="1" dirty="0" smtClean="0"/>
          </a:p>
          <a:p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764704"/>
            <a:ext cx="8229600" cy="1357314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/>
              <a:t>Письмо подпольщицы Нины Попцовой из гестаповского застенка Пятигорска.</a:t>
            </a:r>
            <a:br>
              <a:rPr lang="ru-RU" sz="2800" b="1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2132856"/>
            <a:ext cx="7543800" cy="388620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/>
              <a:t>Прощай, мамочка! Я погибаю... Не плачь обо мне. Я погибаю</a:t>
            </a:r>
          </a:p>
          <a:p>
            <a:pPr>
              <a:buNone/>
            </a:pPr>
            <a:r>
              <a:rPr lang="ru-RU" dirty="0" smtClean="0"/>
              <a:t>одна, но за меня погибнет много врагов.</a:t>
            </a:r>
          </a:p>
          <a:p>
            <a:pPr>
              <a:buNone/>
            </a:pPr>
            <a:r>
              <a:rPr lang="ru-RU" dirty="0" smtClean="0"/>
              <a:t>Мама! Придет </a:t>
            </a:r>
            <a:r>
              <a:rPr lang="ru-RU" i="1" dirty="0" smtClean="0"/>
              <a:t>наша родная Красная Армия, передай ей, что я</a:t>
            </a:r>
          </a:p>
          <a:p>
            <a:pPr>
              <a:buNone/>
            </a:pPr>
            <a:r>
              <a:rPr lang="ru-RU" dirty="0" smtClean="0"/>
              <a:t>погибла за Родину. Пусть отомстят за меня и за наши мучения.</a:t>
            </a:r>
          </a:p>
          <a:p>
            <a:pPr>
              <a:buNone/>
            </a:pPr>
            <a:r>
              <a:rPr lang="ru-RU" dirty="0" smtClean="0"/>
              <a:t>Мама, милая! Еще раз прощай... ведь больше мы с тобой не</a:t>
            </a:r>
          </a:p>
          <a:p>
            <a:pPr>
              <a:buNone/>
            </a:pPr>
            <a:r>
              <a:rPr lang="ru-RU" dirty="0" smtClean="0"/>
              <a:t>увидимся. Я погибаю...</a:t>
            </a:r>
          </a:p>
          <a:p>
            <a:pPr>
              <a:buNone/>
            </a:pPr>
            <a:r>
              <a:rPr lang="ru-RU" dirty="0" smtClean="0"/>
              <a:t>А как хочется жить! Ведь я молодая, мне всего 20 лет, а смерть глядит в глаза...</a:t>
            </a:r>
          </a:p>
          <a:p>
            <a:pPr>
              <a:buNone/>
            </a:pPr>
            <a:r>
              <a:rPr lang="ru-RU" dirty="0" smtClean="0"/>
              <a:t>Как мне хотелось работать, служить для Родины!..</a:t>
            </a:r>
          </a:p>
          <a:p>
            <a:pPr>
              <a:buNone/>
            </a:pPr>
            <a:r>
              <a:rPr lang="ru-RU" dirty="0" smtClean="0"/>
              <a:t>Но эти варвары, убийцы... Они отнимают у нас </a:t>
            </a:r>
            <a:r>
              <a:rPr lang="ru-RU" i="1" dirty="0" smtClean="0"/>
              <a:t>нашу молодую </a:t>
            </a:r>
            <a:r>
              <a:rPr lang="ru-RU" dirty="0" smtClean="0"/>
              <a:t>жизнь.</a:t>
            </a:r>
          </a:p>
          <a:p>
            <a:pPr>
              <a:buNone/>
            </a:pPr>
            <a:r>
              <a:rPr lang="ru-RU" dirty="0" smtClean="0"/>
              <a:t>Я сейчас нахожусь в смертной камере, жду с минуты на минуту</a:t>
            </a:r>
          </a:p>
          <a:p>
            <a:pPr>
              <a:buNone/>
            </a:pPr>
            <a:r>
              <a:rPr lang="ru-RU" dirty="0" smtClean="0"/>
              <a:t>смерти. Они кричат нам: «Выходите», идут к нашей камере, это...</a:t>
            </a:r>
            <a:r>
              <a:rPr lang="ru-RU" i="1" dirty="0" smtClean="0"/>
              <a:t>'</a:t>
            </a:r>
          </a:p>
          <a:p>
            <a:pPr>
              <a:buNone/>
            </a:pPr>
            <a:r>
              <a:rPr lang="ru-RU" dirty="0" smtClean="0"/>
              <a:t>Ой, мама! Прощай! Целую всю семью последний раз, с последним</a:t>
            </a:r>
          </a:p>
          <a:p>
            <a:pPr>
              <a:buNone/>
            </a:pPr>
            <a:r>
              <a:rPr lang="ru-RU" dirty="0" smtClean="0"/>
              <a:t>приветом и поцелуем...</a:t>
            </a:r>
          </a:p>
          <a:p>
            <a:pPr>
              <a:buNone/>
            </a:pPr>
            <a:r>
              <a:rPr lang="ru-RU" dirty="0" smtClean="0"/>
              <a:t>Нина Попцова.</a:t>
            </a:r>
          </a:p>
          <a:p>
            <a:pPr>
              <a:buNone/>
            </a:pPr>
            <a:r>
              <a:rPr lang="ru-RU" i="1" dirty="0" smtClean="0"/>
              <a:t>6 января 1943 г. [2; С. 146]</a:t>
            </a: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82505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Письмо с фронта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005" y="1124744"/>
            <a:ext cx="3786214" cy="5485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357686" y="1643050"/>
            <a:ext cx="407196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«Письмо с фронта» — жанровая картина советского живописца </a:t>
            </a:r>
          </a:p>
          <a:p>
            <a:r>
              <a:rPr lang="ru-RU" sz="2000" dirty="0" smtClean="0"/>
              <a:t>А. И. Лактионова, законченная художником в 1947 году и изображающая близких и соседей солдата-фронтовика за чтением его долгожданного письма с фронта. </a:t>
            </a:r>
            <a:endParaRPr lang="ru-RU" sz="20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Схема сложения письма треугольником.</a:t>
            </a:r>
            <a:endParaRPr lang="ru-RU" dirty="0"/>
          </a:p>
        </p:txBody>
      </p:sp>
      <p:pic>
        <p:nvPicPr>
          <p:cNvPr id="4" name="Объект 3" descr="https://fsd.multiurok.ru/html/2019/12/12/s_5df21a2e5ca28/1288233_3.jpe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2000" y="1263941"/>
            <a:ext cx="7543800" cy="272991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53039211"/>
      </p:ext>
    </p:extLst>
  </p:cSld>
  <p:clrMapOvr>
    <a:masterClrMapping/>
  </p:clrMapOvr>
  <p:transition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Украшение письма.</a:t>
            </a:r>
            <a:endParaRPr lang="ru-RU" dirty="0"/>
          </a:p>
        </p:txBody>
      </p:sp>
      <p:pic>
        <p:nvPicPr>
          <p:cNvPr id="1026" name="Picture 2" descr="Мастер-класс «Фронтовое письмо-треугольник»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474" t="-2666" r="62" b="23717"/>
          <a:stretch/>
        </p:blipFill>
        <p:spPr bwMode="auto">
          <a:xfrm>
            <a:off x="1835696" y="260648"/>
            <a:ext cx="5176905" cy="5075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84710"/>
      </p:ext>
    </p:extLst>
  </p:cSld>
  <p:clrMapOvr>
    <a:masterClrMapping/>
  </p:clrMapOvr>
  <p:transition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89649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9 мая 1945 года </a:t>
            </a:r>
            <a:endParaRPr lang="ru-RU" dirty="0"/>
          </a:p>
        </p:txBody>
      </p:sp>
      <p:pic>
        <p:nvPicPr>
          <p:cNvPr id="4" name="dep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286776" y="5929330"/>
            <a:ext cx="304800" cy="30480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lum contrast="30000"/>
          </a:blip>
          <a:srcRect l="6250" t="10085" r="6250" b="10085"/>
          <a:stretch>
            <a:fillRect/>
          </a:stretch>
        </p:blipFill>
        <p:spPr>
          <a:xfrm>
            <a:off x="142844" y="1357298"/>
            <a:ext cx="4714908" cy="5322607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572132" y="1571612"/>
            <a:ext cx="307183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Мы помним тех,</a:t>
            </a:r>
            <a:br>
              <a:rPr lang="ru-RU" sz="2800" b="1" dirty="0" smtClean="0"/>
            </a:br>
            <a:r>
              <a:rPr lang="ru-RU" sz="2800" b="1" dirty="0" smtClean="0"/>
              <a:t> </a:t>
            </a:r>
            <a:br>
              <a:rPr lang="ru-RU" sz="2800" b="1" dirty="0" smtClean="0"/>
            </a:br>
            <a:r>
              <a:rPr lang="ru-RU" sz="2800" b="1" dirty="0" smtClean="0"/>
              <a:t>кому обязаны</a:t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 за мирную и </a:t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счастливую</a:t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 жизнь на земле</a:t>
            </a:r>
            <a:endParaRPr lang="ru-RU" sz="2800" b="1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3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76672"/>
            <a:ext cx="6781800" cy="1600200"/>
          </a:xfrm>
        </p:spPr>
        <p:txBody>
          <a:bodyPr/>
          <a:lstStyle/>
          <a:p>
            <a:r>
              <a:rPr lang="ru-RU" dirty="0" smtClean="0"/>
              <a:t>автор: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Дорош Светлана Викторовна, учитель истории и обществознания , руководитель школьного историко-краеведческого кружка МОУ «Радищевская СОШ».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709586"/>
      </p:ext>
    </p:extLst>
  </p:cSld>
  <p:clrMapOvr>
    <a:masterClrMapping/>
  </p:clrMapOvr>
  <p:transition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Интернет ресурсы: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>
              <a:buClr>
                <a:srgbClr val="AD0101"/>
              </a:buClr>
            </a:pPr>
            <a:r>
              <a:rPr lang="en-US" sz="2200" dirty="0">
                <a:solidFill>
                  <a:srgbClr val="303030"/>
                </a:solidFill>
                <a:hlinkClick r:id="rId2"/>
              </a:rPr>
              <a:t>https://www.sites.google.com/site/tevrizaneru/home/pismo-neizvestnomu-soldatu</a:t>
            </a:r>
            <a:endParaRPr lang="ru-RU" sz="2200" dirty="0">
              <a:solidFill>
                <a:srgbClr val="303030"/>
              </a:solidFill>
            </a:endParaRPr>
          </a:p>
          <a:p>
            <a:pPr lvl="0">
              <a:buClr>
                <a:srgbClr val="AD0101"/>
              </a:buClr>
            </a:pPr>
            <a:r>
              <a:rPr lang="en-US" sz="2200" dirty="0">
                <a:solidFill>
                  <a:srgbClr val="303030"/>
                </a:solidFill>
                <a:hlinkClick r:id="rId3"/>
              </a:rPr>
              <a:t>http://gosarhro.ru/dates-events-people/the-letter/selection-of-pise/</a:t>
            </a:r>
            <a:endParaRPr lang="ru-RU" sz="2200" dirty="0">
              <a:solidFill>
                <a:srgbClr val="303030"/>
              </a:solidFill>
            </a:endParaRPr>
          </a:p>
          <a:p>
            <a:pPr lvl="0">
              <a:buClr>
                <a:srgbClr val="AD0101"/>
              </a:buClr>
            </a:pPr>
            <a:r>
              <a:rPr lang="en-US" sz="2200" dirty="0">
                <a:solidFill>
                  <a:srgbClr val="303030"/>
                </a:solidFill>
                <a:hlinkClick r:id="rId4"/>
              </a:rPr>
              <a:t>https://trinixy.ru/129395-frontovye-pisma-kotorye-trogayut-do-glubiny-dushi-7-foto-tekst.html</a:t>
            </a:r>
            <a:endParaRPr lang="ru-RU" sz="2200" dirty="0">
              <a:solidFill>
                <a:srgbClr val="303030"/>
              </a:solidFill>
            </a:endParaRPr>
          </a:p>
          <a:p>
            <a:pPr lvl="0">
              <a:buClr>
                <a:srgbClr val="AD0101"/>
              </a:buClr>
            </a:pPr>
            <a:r>
              <a:rPr lang="en-US" sz="2200" dirty="0">
                <a:solidFill>
                  <a:srgbClr val="303030"/>
                </a:solidFill>
                <a:hlinkClick r:id="rId5"/>
              </a:rPr>
              <a:t>https://infourok.ru/masterklass-frontovie-pisma-treugolniki-3802157.html</a:t>
            </a:r>
            <a:endParaRPr lang="ru-RU" sz="2200" dirty="0">
              <a:solidFill>
                <a:srgbClr val="303030"/>
              </a:solidFill>
            </a:endParaRPr>
          </a:p>
          <a:p>
            <a:pPr lvl="0">
              <a:buClr>
                <a:srgbClr val="AD0101"/>
              </a:buClr>
            </a:pPr>
            <a:r>
              <a:rPr lang="en-US" sz="2200" dirty="0">
                <a:solidFill>
                  <a:srgbClr val="303030"/>
                </a:solidFill>
                <a:hlinkClick r:id="rId6"/>
              </a:rPr>
              <a:t>https://yandex.ru/q/question/society/treugolnoe_pismo_s_fronta_kak_slozhit_64fbefdc/?utm_source=yandex&amp;utm_medium=wizard&amp;answer_id</a:t>
            </a:r>
            <a:r>
              <a:rPr lang="en-US" sz="2200" dirty="0">
                <a:solidFill>
                  <a:srgbClr val="303030"/>
                </a:solidFill>
              </a:rPr>
              <a:t>=</a:t>
            </a:r>
            <a:endParaRPr lang="ru-RU" sz="2200" dirty="0">
              <a:solidFill>
                <a:srgbClr val="303030"/>
              </a:solidFill>
            </a:endParaRPr>
          </a:p>
          <a:p>
            <a:pPr lvl="0">
              <a:buClr>
                <a:srgbClr val="AD0101"/>
              </a:buClr>
            </a:pPr>
            <a:endParaRPr lang="ru-RU" sz="2200" dirty="0">
              <a:solidFill>
                <a:srgbClr val="30303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9967292"/>
      </p:ext>
    </p:extLst>
  </p:cSld>
  <p:clrMapOvr>
    <a:masterClrMapping/>
  </p:clrMapOvr>
  <p:transition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Великая Отечественная война</a:t>
            </a:r>
            <a:br>
              <a:rPr lang="ru-RU" dirty="0" smtClean="0"/>
            </a:br>
            <a:r>
              <a:rPr lang="ru-RU" dirty="0" smtClean="0"/>
              <a:t>22 июня 1941 - 9мая 1945 </a:t>
            </a:r>
            <a:endParaRPr lang="ru-RU" dirty="0"/>
          </a:p>
        </p:txBody>
      </p:sp>
      <p:pic>
        <p:nvPicPr>
          <p:cNvPr id="5" name="svyashen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229100" y="2324100"/>
            <a:ext cx="609600" cy="6096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727069"/>
            <a:ext cx="5715000" cy="379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44534" y="1124744"/>
            <a:ext cx="4826000" cy="417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43240" y="1484784"/>
            <a:ext cx="3857652" cy="4812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051720" y="1714895"/>
            <a:ext cx="6500858" cy="435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57224" y="1671070"/>
            <a:ext cx="6315080" cy="439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F:\DCIM\101_PANA\P1010278.JPG"/>
          <p:cNvPicPr>
            <a:picLocks noChangeAspect="1" noChangeArrowheads="1"/>
          </p:cNvPicPr>
          <p:nvPr/>
        </p:nvPicPr>
        <p:blipFill>
          <a:blip r:embed="rId9"/>
          <a:srcRect l="-98" t="4297" r="781" b="6641"/>
          <a:stretch>
            <a:fillRect/>
          </a:stretch>
        </p:blipFill>
        <p:spPr bwMode="auto">
          <a:xfrm>
            <a:off x="1801703" y="1714895"/>
            <a:ext cx="7000892" cy="4667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0">
    <p:wipe/>
  </p:transition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68218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 ***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268760"/>
            <a:ext cx="8229600" cy="452628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4000" i="1" dirty="0" smtClean="0"/>
              <a:t>Эти письма эпохи войны,</a:t>
            </a:r>
          </a:p>
          <a:p>
            <a:pPr>
              <a:buNone/>
            </a:pPr>
            <a:r>
              <a:rPr lang="ru-RU" sz="4000" i="1" dirty="0" smtClean="0"/>
              <a:t>Что хранятся в семейных архивах, -</a:t>
            </a:r>
          </a:p>
          <a:p>
            <a:pPr>
              <a:buNone/>
            </a:pPr>
            <a:r>
              <a:rPr lang="ru-RU" sz="4000" i="1" dirty="0" smtClean="0"/>
              <a:t>На бумаге полет желтизны,</a:t>
            </a:r>
          </a:p>
          <a:p>
            <a:pPr>
              <a:buNone/>
            </a:pPr>
            <a:r>
              <a:rPr lang="ru-RU" sz="4000" i="1" dirty="0" smtClean="0"/>
              <a:t>И протерты до дыр на изгибах.</a:t>
            </a:r>
          </a:p>
          <a:p>
            <a:pPr>
              <a:buNone/>
            </a:pPr>
            <a:r>
              <a:rPr lang="ru-RU" sz="4000" i="1" dirty="0" smtClean="0"/>
              <a:t>Эти письма эпохи войны</a:t>
            </a:r>
          </a:p>
          <a:p>
            <a:pPr>
              <a:buNone/>
            </a:pPr>
            <a:r>
              <a:rPr lang="ru-RU" sz="4000" i="1" dirty="0" smtClean="0"/>
              <a:t>Необычного требуют чтенья:</a:t>
            </a:r>
          </a:p>
          <a:p>
            <a:pPr>
              <a:buNone/>
            </a:pPr>
            <a:r>
              <a:rPr lang="ru-RU" sz="4000" i="1" dirty="0" smtClean="0"/>
              <a:t>Тем их краткие строки сильны,</a:t>
            </a:r>
          </a:p>
          <a:p>
            <a:pPr>
              <a:buNone/>
            </a:pPr>
            <a:r>
              <a:rPr lang="ru-RU" sz="4000" i="1" dirty="0" smtClean="0"/>
              <a:t>Что мы сами – их продолженье!</a:t>
            </a:r>
          </a:p>
          <a:p>
            <a:pPr algn="r">
              <a:buNone/>
            </a:pPr>
            <a:r>
              <a:rPr lang="ru-RU" i="1" dirty="0" smtClean="0"/>
              <a:t>Игорь Фролов</a:t>
            </a: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1941 год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836712"/>
            <a:ext cx="8401080" cy="5000659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ru-RU" sz="5000" b="1" dirty="0" smtClean="0">
                <a:solidFill>
                  <a:schemeClr val="accent6">
                    <a:lumMod val="10000"/>
                  </a:schemeClr>
                </a:solidFill>
              </a:rPr>
              <a:t>Письмо Сергея Степановича Попова родителям:</a:t>
            </a:r>
          </a:p>
          <a:p>
            <a:pPr>
              <a:buNone/>
            </a:pPr>
            <a:r>
              <a:rPr lang="ru-RU" sz="5100" dirty="0" smtClean="0"/>
              <a:t>Мама и папа!</a:t>
            </a:r>
          </a:p>
          <a:p>
            <a:pPr>
              <a:buNone/>
            </a:pPr>
            <a:r>
              <a:rPr lang="ru-RU" sz="5100" dirty="0" smtClean="0"/>
              <a:t>	Свершилось ужасное — позавчера немцы начали наступление на</a:t>
            </a:r>
          </a:p>
          <a:p>
            <a:pPr>
              <a:buNone/>
            </a:pPr>
            <a:r>
              <a:rPr lang="ru-RU" sz="5100" dirty="0" smtClean="0"/>
              <a:t>СССР. Началась новая кровопролитная война. Верим, что победа</a:t>
            </a:r>
          </a:p>
          <a:p>
            <a:pPr>
              <a:buNone/>
            </a:pPr>
            <a:r>
              <a:rPr lang="ru-RU" sz="5100" dirty="0" smtClean="0"/>
              <a:t>будет на нашей стороне — мы многочисленны, сильны и имеем</a:t>
            </a:r>
          </a:p>
          <a:p>
            <a:pPr>
              <a:buNone/>
            </a:pPr>
            <a:r>
              <a:rPr lang="ru-RU" sz="5100" dirty="0" smtClean="0"/>
              <a:t>громадную территорию, захватить которую невозможно.</a:t>
            </a:r>
          </a:p>
          <a:p>
            <a:pPr>
              <a:buNone/>
            </a:pPr>
            <a:r>
              <a:rPr lang="ru-RU" sz="5100" dirty="0" err="1" smtClean="0"/>
              <a:t>Думаю,что</a:t>
            </a:r>
            <a:r>
              <a:rPr lang="ru-RU" sz="5100" dirty="0" smtClean="0"/>
              <a:t> на днях мне придется идти в армию. В этой сутолоке, которая  всегда бывает во время войны, надо держать связь между собой.</a:t>
            </a:r>
          </a:p>
          <a:p>
            <a:pPr>
              <a:buNone/>
            </a:pPr>
            <a:r>
              <a:rPr lang="ru-RU" sz="5100" dirty="0" smtClean="0"/>
              <a:t>Привет Вам от </a:t>
            </a:r>
            <a:r>
              <a:rPr lang="ru-RU" sz="5100" dirty="0" err="1" smtClean="0"/>
              <a:t>Маринуси</a:t>
            </a:r>
            <a:r>
              <a:rPr lang="ru-RU" sz="5100" dirty="0" smtClean="0"/>
              <a:t> — она сейчас бегает по вопросам,</a:t>
            </a:r>
          </a:p>
          <a:p>
            <a:pPr>
              <a:buNone/>
            </a:pPr>
            <a:r>
              <a:rPr lang="ru-RU" sz="5100" dirty="0" smtClean="0"/>
              <a:t>связанным с устройством бомбоубежища, доставанием масок и ходит на курсы медсестер. Жизнь в Москве течет нормально, но вся публика занята сейчас одним вопросом — как разгромить немца.</a:t>
            </a:r>
          </a:p>
          <a:p>
            <a:pPr>
              <a:buNone/>
            </a:pPr>
            <a:r>
              <a:rPr lang="ru-RU" sz="5100" dirty="0" smtClean="0"/>
              <a:t>Верим, что немец будет разгромлен, что СССР победит и выйдет еще</a:t>
            </a:r>
          </a:p>
          <a:p>
            <a:pPr>
              <a:buNone/>
            </a:pPr>
            <a:r>
              <a:rPr lang="ru-RU" sz="5100" dirty="0" smtClean="0"/>
              <a:t>более окрепшим из этой войны</a:t>
            </a:r>
          </a:p>
          <a:p>
            <a:pPr>
              <a:buNone/>
            </a:pPr>
            <a:endParaRPr lang="ru-RU" sz="5100" i="1" dirty="0" smtClean="0"/>
          </a:p>
          <a:p>
            <a:pPr>
              <a:buNone/>
            </a:pPr>
            <a:r>
              <a:rPr lang="ru-RU" sz="5100" i="1" dirty="0" smtClean="0"/>
              <a:t>24 июня 1941 г.</a:t>
            </a:r>
            <a:endParaRPr lang="ru-RU" sz="51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1941 год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7652" y="692696"/>
            <a:ext cx="8901146" cy="5286411"/>
          </a:xfrm>
        </p:spPr>
        <p:txBody>
          <a:bodyPr>
            <a:normAutofit fontScale="32500" lnSpcReduction="20000"/>
          </a:bodyPr>
          <a:lstStyle/>
          <a:p>
            <a:pPr>
              <a:buNone/>
            </a:pPr>
            <a:r>
              <a:rPr lang="ru-RU" sz="4500" b="1" dirty="0" smtClean="0">
                <a:solidFill>
                  <a:schemeClr val="accent6">
                    <a:lumMod val="25000"/>
                  </a:schemeClr>
                </a:solidFill>
              </a:rPr>
              <a:t>Из письма </a:t>
            </a:r>
            <a:r>
              <a:rPr lang="ru-RU" sz="4500" b="1" dirty="0" err="1" smtClean="0">
                <a:solidFill>
                  <a:schemeClr val="accent6">
                    <a:lumMod val="25000"/>
                  </a:schemeClr>
                </a:solidFill>
              </a:rPr>
              <a:t>Старцева</a:t>
            </a:r>
            <a:r>
              <a:rPr lang="ru-RU" sz="4500" b="1" dirty="0" smtClean="0">
                <a:solidFill>
                  <a:schemeClr val="accent6">
                    <a:lumMod val="25000"/>
                  </a:schemeClr>
                </a:solidFill>
              </a:rPr>
              <a:t> Алексея Александровича, уроженца дер. </a:t>
            </a:r>
            <a:r>
              <a:rPr lang="ru-RU" sz="4500" b="1" dirty="0" err="1" smtClean="0">
                <a:solidFill>
                  <a:schemeClr val="accent6">
                    <a:lumMod val="25000"/>
                  </a:schemeClr>
                </a:solidFill>
              </a:rPr>
              <a:t>Шорйыв</a:t>
            </a:r>
            <a:endParaRPr lang="ru-RU" sz="4500" b="1" dirty="0" smtClean="0">
              <a:solidFill>
                <a:schemeClr val="accent6">
                  <a:lumMod val="25000"/>
                </a:schemeClr>
              </a:solidFill>
            </a:endParaRPr>
          </a:p>
          <a:p>
            <a:pPr>
              <a:buNone/>
            </a:pPr>
            <a:r>
              <a:rPr lang="ru-RU" sz="4500" b="1" dirty="0" err="1" smtClean="0">
                <a:solidFill>
                  <a:schemeClr val="accent6">
                    <a:lumMod val="25000"/>
                  </a:schemeClr>
                </a:solidFill>
              </a:rPr>
              <a:t>Сысольского</a:t>
            </a:r>
            <a:r>
              <a:rPr lang="ru-RU" sz="4500" b="1" dirty="0" smtClean="0">
                <a:solidFill>
                  <a:schemeClr val="accent6">
                    <a:lumMod val="25000"/>
                  </a:schemeClr>
                </a:solidFill>
              </a:rPr>
              <a:t> района, жене Людмиле Петровне:</a:t>
            </a:r>
          </a:p>
          <a:p>
            <a:pPr>
              <a:buNone/>
            </a:pPr>
            <a:r>
              <a:rPr lang="ru-RU" sz="4000" dirty="0" smtClean="0"/>
              <a:t>Здравствуй, Люся!</a:t>
            </a:r>
          </a:p>
          <a:p>
            <a:pPr>
              <a:buNone/>
            </a:pPr>
            <a:r>
              <a:rPr lang="ru-RU" sz="4000" dirty="0" smtClean="0"/>
              <a:t>Сегодня 29 июня, 9 часов утра. Уже неделя, как началась война</a:t>
            </a:r>
          </a:p>
          <a:p>
            <a:pPr>
              <a:buNone/>
            </a:pPr>
            <a:r>
              <a:rPr lang="ru-RU" sz="4000" dirty="0" smtClean="0"/>
              <a:t>с Германией, война крупная, с большими жертвами, война, которая</a:t>
            </a:r>
          </a:p>
          <a:p>
            <a:pPr>
              <a:buNone/>
            </a:pPr>
            <a:r>
              <a:rPr lang="ru-RU" sz="4000" dirty="0" smtClean="0"/>
              <a:t>обязательно должна кончиться нашей победой. Я теперь уже</a:t>
            </a:r>
          </a:p>
          <a:p>
            <a:pPr>
              <a:buNone/>
            </a:pPr>
            <a:r>
              <a:rPr lang="ru-RU" sz="4000" dirty="0" smtClean="0"/>
              <a:t>четвертые сутки нахожусь на поле боя и выполняю долг по защите</a:t>
            </a:r>
          </a:p>
          <a:p>
            <a:pPr>
              <a:buNone/>
            </a:pPr>
            <a:r>
              <a:rPr lang="ru-RU" sz="4000" dirty="0" smtClean="0"/>
              <a:t>Родины. Могилев в ночь на 27 июня подвергался бомбардировке со</a:t>
            </a:r>
          </a:p>
          <a:p>
            <a:pPr>
              <a:buNone/>
            </a:pPr>
            <a:r>
              <a:rPr lang="ru-RU" sz="4000" dirty="0" smtClean="0"/>
              <a:t>стороны немцев. Прекрасная выучка, смелость и геройство</a:t>
            </a:r>
          </a:p>
          <a:p>
            <a:pPr>
              <a:buNone/>
            </a:pPr>
            <a:r>
              <a:rPr lang="ru-RU" sz="4000" dirty="0" smtClean="0"/>
              <a:t>советских летчиков вынуждает немецких насильников обратно</a:t>
            </a:r>
          </a:p>
          <a:p>
            <a:pPr>
              <a:buNone/>
            </a:pPr>
            <a:r>
              <a:rPr lang="ru-RU" sz="4000" dirty="0" smtClean="0"/>
              <a:t>удирать. Вообще, Красная Армия с честью справляется со своей</a:t>
            </a:r>
          </a:p>
          <a:p>
            <a:pPr>
              <a:buNone/>
            </a:pPr>
            <a:r>
              <a:rPr lang="ru-RU" sz="4000" dirty="0" smtClean="0"/>
              <a:t>задачей, она упорно сдерживает немецкие полчища вдоль</a:t>
            </a:r>
          </a:p>
          <a:p>
            <a:pPr>
              <a:buNone/>
            </a:pPr>
            <a:r>
              <a:rPr lang="ru-RU" sz="4000" dirty="0" smtClean="0"/>
              <a:t>государственной границы от Балтийского моря до Черного…</a:t>
            </a:r>
          </a:p>
          <a:p>
            <a:pPr>
              <a:buNone/>
            </a:pPr>
            <a:r>
              <a:rPr lang="ru-RU" sz="4000" dirty="0" smtClean="0"/>
              <a:t>Заодно против нас, т. е. вместе с Германией, выступают</a:t>
            </a:r>
          </a:p>
          <a:p>
            <a:pPr>
              <a:buNone/>
            </a:pPr>
            <a:r>
              <a:rPr lang="ru-RU" sz="4000" dirty="0" smtClean="0"/>
              <a:t>Румыния, Финляндия и Венгрия, причем последние две страны,</a:t>
            </a:r>
          </a:p>
          <a:p>
            <a:pPr>
              <a:buNone/>
            </a:pPr>
            <a:r>
              <a:rPr lang="ru-RU" sz="4000" dirty="0" smtClean="0"/>
              <a:t>кажется, свои войска на нашу территорию не послали, но готовятся</a:t>
            </a:r>
          </a:p>
          <a:p>
            <a:pPr>
              <a:buNone/>
            </a:pPr>
            <a:r>
              <a:rPr lang="ru-RU" sz="4000" dirty="0" smtClean="0"/>
              <a:t>к этому.</a:t>
            </a:r>
          </a:p>
          <a:p>
            <a:pPr>
              <a:buNone/>
            </a:pPr>
            <a:r>
              <a:rPr lang="ru-RU" sz="4000" dirty="0" smtClean="0"/>
              <a:t>Люсенька, нужно на вещи смотреть прямо, ничего не скрывать от</a:t>
            </a:r>
          </a:p>
          <a:p>
            <a:pPr>
              <a:buNone/>
            </a:pPr>
            <a:r>
              <a:rPr lang="ru-RU" sz="4000" dirty="0" smtClean="0"/>
              <a:t>себя. Это я пишу на поле боя, под бесконечным гулом моторов</a:t>
            </a:r>
          </a:p>
          <a:p>
            <a:pPr>
              <a:buNone/>
            </a:pPr>
            <a:r>
              <a:rPr lang="ru-RU" sz="4000" dirty="0" smtClean="0"/>
              <a:t>самолетов, которые сеют смерть.</a:t>
            </a:r>
          </a:p>
          <a:p>
            <a:pPr>
              <a:buNone/>
            </a:pPr>
            <a:r>
              <a:rPr lang="ru-RU" sz="4000" dirty="0" smtClean="0"/>
              <a:t>Пока все, крепко целую обеих. Адреса не могу дать. Нет его.</a:t>
            </a:r>
          </a:p>
          <a:p>
            <a:pPr>
              <a:buNone/>
            </a:pPr>
            <a:r>
              <a:rPr lang="ru-RU" sz="4000" dirty="0" smtClean="0"/>
              <a:t>Привет твоим родителям и братьям.</a:t>
            </a:r>
          </a:p>
          <a:p>
            <a:pPr>
              <a:buNone/>
            </a:pPr>
            <a:r>
              <a:rPr lang="ru-RU" sz="4000" dirty="0" smtClean="0"/>
              <a:t>Алексей.</a:t>
            </a:r>
          </a:p>
          <a:p>
            <a:pPr>
              <a:buNone/>
            </a:pPr>
            <a:r>
              <a:rPr lang="ru-RU" sz="4000" i="1" dirty="0" smtClean="0"/>
              <a:t>29 июня 1941 г. [6; С. 23 – 25]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75361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Военно-полевая почта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l="4286" r="3571"/>
          <a:stretch>
            <a:fillRect/>
          </a:stretch>
        </p:blipFill>
        <p:spPr bwMode="auto">
          <a:xfrm>
            <a:off x="428596" y="1357298"/>
            <a:ext cx="3071834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1571612"/>
            <a:ext cx="1948309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3643314"/>
            <a:ext cx="2286016" cy="1615451"/>
          </a:xfrm>
          <a:prstGeom prst="rect">
            <a:avLst/>
          </a:prstGeom>
          <a:noFill/>
        </p:spPr>
      </p:pic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0" y="1009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29454" y="4429132"/>
            <a:ext cx="1438279" cy="2054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358082" y="1142984"/>
            <a:ext cx="142875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7"/>
          <a:srcRect l="-11526" t="-9898" r="-7589" b="-14051"/>
          <a:stretch>
            <a:fillRect/>
          </a:stretch>
        </p:blipFill>
        <p:spPr bwMode="auto">
          <a:xfrm>
            <a:off x="6072198" y="2214554"/>
            <a:ext cx="3071802" cy="223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8"/>
          <a:srcRect l="74639" t="28614" r="3691" b="41265"/>
          <a:stretch>
            <a:fillRect/>
          </a:stretch>
        </p:blipFill>
        <p:spPr bwMode="auto">
          <a:xfrm>
            <a:off x="3500430" y="3429000"/>
            <a:ext cx="2657494" cy="295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Письмо исправленное цензурой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500174"/>
            <a:ext cx="4310092" cy="5172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500174"/>
            <a:ext cx="4160828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9715" y="332656"/>
            <a:ext cx="8786874" cy="1396536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Письмо солдата Кукина Константина Алексеевича </a:t>
            </a:r>
            <a:r>
              <a:rPr lang="ru-RU" sz="2000" b="1" dirty="0" smtClean="0"/>
              <a:t>из госпиталя. Г. Иваново. 1942 г.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571612"/>
            <a:ext cx="4105399" cy="5100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571612"/>
            <a:ext cx="3866692" cy="5029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844824"/>
            <a:ext cx="7543800" cy="388620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Сестре он писал: «Я вот скоро совсем поправлюсь и опять пойду на фронт. Теперь еще злее буду сражаться с фашистами. Ты знаешь, Надя, где мы находимся; так что смерть получить – ничего удивительного нет, у кого какое счастье. Со мной воевал товарищ из Череповецкого района, славный боец; мы с ним суп получали в одном котелке. В бою он погиб, а я получил легкое ранение… Крепи, Надя, тыл, вы большую роль можете сыграть. Воспитывай школьников любить своих товарищей и свою Родину, возненавидеть врагов народа как, например, Гитлера. Пусть они многих из нас побьют, но все равно Победа будет за нами. У них не хватит столько духу и силы, чтобы истребить весь народ».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42910" y="642918"/>
            <a:ext cx="77867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 </a:t>
            </a:r>
            <a:r>
              <a:rPr lang="ru-RU" sz="2400" b="1" dirty="0" smtClean="0"/>
              <a:t>В 1942 году после ранения он находился в госпитале №224 г. Иваново.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307</TotalTime>
  <Words>1021</Words>
  <Application>Microsoft Office PowerPoint</Application>
  <PresentationFormat>Экран (4:3)</PresentationFormat>
  <Paragraphs>108</Paragraphs>
  <Slides>18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NewsPrint</vt:lpstr>
      <vt:lpstr>Письма с фронта</vt:lpstr>
      <vt:lpstr>Великая Отечественная война 22 июня 1941 - 9мая 1945 </vt:lpstr>
      <vt:lpstr>  ***</vt:lpstr>
      <vt:lpstr>1941 год</vt:lpstr>
      <vt:lpstr>1941 год</vt:lpstr>
      <vt:lpstr>Военно-полевая почта</vt:lpstr>
      <vt:lpstr>Письмо исправленное цензурой</vt:lpstr>
      <vt:lpstr>      Письмо солдата Кукина Константина Алексеевича из госпиталя. Г. Иваново. 1942 г. </vt:lpstr>
      <vt:lpstr>Презентация PowerPoint</vt:lpstr>
      <vt:lpstr>Похоронка</vt:lpstr>
      <vt:lpstr>Презентация PowerPoint</vt:lpstr>
      <vt:lpstr>Письмо подпольщицы Нины Попцовой из гестаповского застенка Пятигорска. </vt:lpstr>
      <vt:lpstr>Письмо с фронта</vt:lpstr>
      <vt:lpstr>Схема сложения письма треугольником.</vt:lpstr>
      <vt:lpstr>Украшение письма.</vt:lpstr>
      <vt:lpstr>9 мая 1945 года </vt:lpstr>
      <vt:lpstr>автор:</vt:lpstr>
      <vt:lpstr>Интернет ресурсы:</vt:lpstr>
    </vt:vector>
  </TitlesOfParts>
  <Company>DNA Project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Письмо солдата</dc:title>
  <dc:creator>DNA7 X86</dc:creator>
  <cp:lastModifiedBy>Sveta</cp:lastModifiedBy>
  <cp:revision>35</cp:revision>
  <dcterms:created xsi:type="dcterms:W3CDTF">2004-12-12T23:50:03Z</dcterms:created>
  <dcterms:modified xsi:type="dcterms:W3CDTF">2020-12-05T07:49:40Z</dcterms:modified>
</cp:coreProperties>
</file>