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2" r:id="rId4"/>
    <p:sldId id="265" r:id="rId5"/>
    <p:sldId id="260" r:id="rId6"/>
    <p:sldId id="266" r:id="rId7"/>
    <p:sldId id="269" r:id="rId8"/>
    <p:sldId id="271" r:id="rId9"/>
    <p:sldId id="25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48" d="100"/>
          <a:sy n="48" d="100"/>
        </p:scale>
        <p:origin x="843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4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51910-B7C2-4ED9-A1C5-3EFA309C642D}" type="datetimeFigureOut">
              <a:rPr lang="ru-RU" smtClean="0"/>
              <a:t>16.03.2024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8ECDCF-A065-4313-B816-61CA1EACC5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7423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ECDCF-A065-4313-B816-61CA1EACC5D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582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3/16/2024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3/16/2024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3/16/2024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3/16/2024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3/16/2024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3/16/2024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3/16/2024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3.fotokto.ru/photo/full/591/5917281.jpg" TargetMode="External"/><Relationship Id="rId2" Type="http://schemas.openxmlformats.org/officeDocument/2006/relationships/hyperlink" Target="https://4x4photo.ru/wp-content/uploads/2023/04/a954b7cc-c316-4d5b-8ccc-cd005a6bb0f9-2048x2026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avatars.mds.yandex.net/i?id=01fe756ebaeb9086dbd2a8044036562885cf7d28-9042801-images-thumbs&amp;n=1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6949440" cy="1463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+mn-lt"/>
              </a:rPr>
              <a:t>Презентация к уроку</a:t>
            </a:r>
            <a:br>
              <a:rPr lang="ru-RU" sz="2800" b="1" dirty="0" smtClean="0">
                <a:solidFill>
                  <a:schemeClr val="tx1"/>
                </a:solidFill>
                <a:latin typeface="+mn-lt"/>
              </a:rPr>
            </a:br>
            <a:r>
              <a:rPr lang="ru-RU" sz="2800" b="1" dirty="0" smtClean="0">
                <a:solidFill>
                  <a:schemeClr val="tx1"/>
                </a:solidFill>
                <a:latin typeface="+mn-lt"/>
              </a:rPr>
              <a:t> русского языка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</a:rPr>
              <a:t>:</a:t>
            </a:r>
            <a:r>
              <a:rPr lang="ru-RU" sz="2800" spc="-10" dirty="0">
                <a:latin typeface="+mn-lt"/>
                <a:ea typeface="Calibri" panose="020F0502020204030204" pitchFamily="34" charset="0"/>
              </a:rPr>
              <a:t> </a:t>
            </a:r>
            <a:r>
              <a:rPr lang="ru-RU" sz="2800" b="1" spc="-10" dirty="0">
                <a:solidFill>
                  <a:schemeClr val="accent6">
                    <a:lumMod val="75000"/>
                  </a:schemeClr>
                </a:solidFill>
                <a:latin typeface="+mn-lt"/>
                <a:ea typeface="Calibri" panose="020F0502020204030204" pitchFamily="34" charset="0"/>
              </a:rPr>
              <a:t>«Правописание слов </a:t>
            </a:r>
            <a:r>
              <a:rPr lang="ru-RU" sz="2800" b="1" spc="-1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Calibri" panose="020F0502020204030204" pitchFamily="34" charset="0"/>
              </a:rPr>
              <a:t/>
            </a:r>
            <a:br>
              <a:rPr lang="ru-RU" sz="2800" b="1" spc="-1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Calibri" panose="020F0502020204030204" pitchFamily="34" charset="0"/>
              </a:rPr>
            </a:br>
            <a:r>
              <a:rPr lang="ru-RU" sz="2800" b="1" spc="-1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Calibri" panose="020F0502020204030204" pitchFamily="34" charset="0"/>
              </a:rPr>
              <a:t>с </a:t>
            </a:r>
            <a:r>
              <a:rPr lang="ru-RU" sz="2800" b="1" spc="-10" dirty="0">
                <a:solidFill>
                  <a:schemeClr val="accent6">
                    <a:lumMod val="75000"/>
                  </a:schemeClr>
                </a:solidFill>
                <a:latin typeface="+mn-lt"/>
                <a:ea typeface="Calibri" panose="020F0502020204030204" pitchFamily="34" charset="0"/>
              </a:rPr>
              <a:t>двумя безударными гласными </a:t>
            </a:r>
            <a:r>
              <a:rPr lang="ru-RU" sz="2800" b="1" spc="-1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Calibri" panose="020F0502020204030204" pitchFamily="34" charset="0"/>
              </a:rPr>
              <a:t/>
            </a:r>
            <a:br>
              <a:rPr lang="ru-RU" sz="2800" b="1" spc="-1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Calibri" panose="020F0502020204030204" pitchFamily="34" charset="0"/>
              </a:rPr>
            </a:br>
            <a:r>
              <a:rPr lang="ru-RU" sz="2800" b="1" spc="-10" dirty="0" smtClean="0">
                <a:solidFill>
                  <a:schemeClr val="accent6">
                    <a:lumMod val="75000"/>
                  </a:schemeClr>
                </a:solidFill>
                <a:latin typeface="+mn-lt"/>
                <a:ea typeface="Calibri" panose="020F0502020204030204" pitchFamily="34" charset="0"/>
              </a:rPr>
              <a:t>в </a:t>
            </a:r>
            <a:r>
              <a:rPr lang="ru-RU" sz="2800" b="1" spc="-10" dirty="0">
                <a:solidFill>
                  <a:schemeClr val="accent6">
                    <a:lumMod val="75000"/>
                  </a:schemeClr>
                </a:solidFill>
                <a:latin typeface="+mn-lt"/>
                <a:ea typeface="Calibri" panose="020F0502020204030204" pitchFamily="34" charset="0"/>
              </a:rPr>
              <a:t>корне слова»</a:t>
            </a:r>
            <a:endParaRPr lang="ru-RU" sz="28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83830" y="4960137"/>
            <a:ext cx="4027170" cy="1463040"/>
          </a:xfrm>
        </p:spPr>
        <p:txBody>
          <a:bodyPr>
            <a:normAutofit fontScale="77500" lnSpcReduction="20000"/>
          </a:bodyPr>
          <a:lstStyle/>
          <a:p>
            <a:r>
              <a:rPr lang="ru-RU" sz="2800" dirty="0" err="1" smtClean="0">
                <a:solidFill>
                  <a:schemeClr val="tx1"/>
                </a:solidFill>
              </a:rPr>
              <a:t>Саламатова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Н</a:t>
            </a:r>
            <a:r>
              <a:rPr lang="ru-RU" sz="2800" dirty="0" smtClean="0">
                <a:solidFill>
                  <a:schemeClr val="tx1"/>
                </a:solidFill>
              </a:rPr>
              <a:t>аталья Николаевна учитель первой квалификационной категории МАОУ «Гимназия №8» г. Перми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18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490" y="123765"/>
            <a:ext cx="11887200" cy="6469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68630" y="1669680"/>
            <a:ext cx="2823210" cy="9233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[</a:t>
            </a:r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]</a:t>
            </a:r>
            <a:r>
              <a:rPr lang="ru-RU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е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895231" y="1669680"/>
            <a:ext cx="2757486" cy="9233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[</a:t>
            </a:r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]</a:t>
            </a:r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и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29286" y="1669680"/>
            <a:ext cx="2711000" cy="92333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[</a:t>
            </a:r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</a:t>
            </a:r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]</a:t>
            </a:r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я 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1891665" y="2007215"/>
            <a:ext cx="582930" cy="308610"/>
          </a:xfrm>
          <a:prstGeom prst="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4100" y="2007215"/>
            <a:ext cx="609653" cy="3596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3974" y="1981672"/>
            <a:ext cx="609653" cy="35969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027654" y="243251"/>
            <a:ext cx="8314264" cy="120032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Распредели слова на группы. Запиши их. </a:t>
            </a:r>
          </a:p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Выдели орфограмму.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83130" y="2989495"/>
            <a:ext cx="8090844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ч…нить, …довитый,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св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…сток, </a:t>
            </a:r>
            <a:endParaRPr lang="ru-RU" sz="4000" b="1" dirty="0" smtClean="0">
              <a:solidFill>
                <a:schemeClr val="accent2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см…</a:t>
            </a:r>
            <a:r>
              <a:rPr lang="ru-RU" sz="4000" b="1" dirty="0" err="1" smtClean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льчак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, з…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млянка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,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по…вился, 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пл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…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сунья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, </a:t>
            </a:r>
            <a:endParaRPr lang="ru-RU" sz="4000" b="1" dirty="0" smtClean="0">
              <a:solidFill>
                <a:schemeClr val="accent2">
                  <a:lumMod val="50000"/>
                </a:schemeClr>
              </a:solidFill>
              <a:ea typeface="Calibri" panose="020F0502020204030204" pitchFamily="34" charset="0"/>
            </a:endParaRP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в…</a:t>
            </a:r>
            <a:r>
              <a:rPr lang="ru-RU" sz="4000" b="1" dirty="0" err="1" smtClean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шнёвый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, т…</a:t>
            </a:r>
            <a:r>
              <a:rPr lang="ru-RU" sz="4000" b="1" dirty="0" err="1">
                <a:solidFill>
                  <a:schemeClr val="accent2">
                    <a:lumMod val="50000"/>
                  </a:schemeClr>
                </a:solidFill>
                <a:ea typeface="Calibri" panose="020F0502020204030204" pitchFamily="34" charset="0"/>
              </a:rPr>
              <a:t>нистый</a:t>
            </a:r>
            <a:endParaRPr lang="ru-RU" sz="4000" b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8630" y="2989495"/>
            <a:ext cx="11184087" cy="31255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5257" y="3425786"/>
            <a:ext cx="2328779" cy="1938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40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см</a:t>
            </a:r>
            <a:r>
              <a:rPr lang="ru-RU" sz="4000" b="1" u="sng" dirty="0">
                <a:solidFill>
                  <a:srgbClr val="C00000"/>
                </a:solidFill>
                <a:ea typeface="Calibri" panose="020F0502020204030204" pitchFamily="34" charset="0"/>
              </a:rPr>
              <a:t>е</a:t>
            </a:r>
            <a:r>
              <a:rPr lang="ru-RU" sz="40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льчак</a:t>
            </a:r>
          </a:p>
          <a:p>
            <a:pPr lvl="0" algn="ctr"/>
            <a:r>
              <a:rPr lang="ru-RU" sz="4000" b="1" dirty="0">
                <a:ln w="0"/>
                <a:solidFill>
                  <a:srgbClr val="63A537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з</a:t>
            </a:r>
            <a:r>
              <a:rPr lang="ru-RU" sz="4000" b="1" u="sng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е</a:t>
            </a:r>
            <a:r>
              <a:rPr lang="ru-RU" sz="4000" b="1" dirty="0">
                <a:ln w="0"/>
                <a:solidFill>
                  <a:srgbClr val="63A537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млянка</a:t>
            </a:r>
          </a:p>
          <a:p>
            <a:pPr lvl="0" algn="ctr"/>
            <a:r>
              <a:rPr lang="ru-RU" sz="4000" b="1" dirty="0">
                <a:ln w="0"/>
                <a:solidFill>
                  <a:srgbClr val="63A537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т</a:t>
            </a:r>
            <a:r>
              <a:rPr lang="ru-RU" sz="4000" b="1" u="sng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е</a:t>
            </a:r>
            <a:r>
              <a:rPr lang="ru-RU" sz="4000" b="1" dirty="0">
                <a:ln w="0"/>
                <a:solidFill>
                  <a:srgbClr val="63A537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нистый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985675" y="3425786"/>
            <a:ext cx="2398221" cy="1938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4000" b="1" u="sng" dirty="0">
                <a:solidFill>
                  <a:srgbClr val="C00000"/>
                </a:solidFill>
                <a:ea typeface="Calibri" panose="020F0502020204030204" pitchFamily="34" charset="0"/>
              </a:rPr>
              <a:t>я</a:t>
            </a:r>
            <a:r>
              <a:rPr lang="ru-RU" sz="40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довитый</a:t>
            </a:r>
          </a:p>
          <a:p>
            <a:pPr lvl="0" algn="ctr"/>
            <a:r>
              <a:rPr lang="ru-RU" sz="4000" b="1" dirty="0">
                <a:ln w="0"/>
                <a:solidFill>
                  <a:srgbClr val="63A537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по</a:t>
            </a:r>
            <a:r>
              <a:rPr lang="ru-RU" sz="4000" b="1" u="sng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я</a:t>
            </a:r>
            <a:r>
              <a:rPr lang="ru-RU" sz="4000" b="1" dirty="0">
                <a:ln w="0"/>
                <a:solidFill>
                  <a:srgbClr val="63A537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вился</a:t>
            </a:r>
          </a:p>
          <a:p>
            <a:pPr lvl="0" algn="ctr"/>
            <a:r>
              <a:rPr lang="ru-RU" sz="4000" b="1" dirty="0">
                <a:ln w="0"/>
                <a:solidFill>
                  <a:srgbClr val="63A537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пл</a:t>
            </a:r>
            <a:r>
              <a:rPr lang="ru-RU" sz="4000" b="1" u="sng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я</a:t>
            </a:r>
            <a:r>
              <a:rPr lang="ru-RU" sz="4000" b="1" dirty="0">
                <a:ln w="0"/>
                <a:solidFill>
                  <a:srgbClr val="63A537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сунья </a:t>
            </a:r>
            <a:endParaRPr lang="ru-RU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895231" y="3492067"/>
            <a:ext cx="2557110" cy="1938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40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ч</a:t>
            </a:r>
            <a:r>
              <a:rPr lang="ru-RU" sz="4000" b="1" u="sng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и</a:t>
            </a:r>
            <a:r>
              <a:rPr lang="ru-RU" sz="40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нить</a:t>
            </a:r>
          </a:p>
          <a:p>
            <a:pPr lvl="0" algn="ctr"/>
            <a:r>
              <a:rPr lang="ru-RU" sz="40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св</a:t>
            </a:r>
            <a:r>
              <a:rPr lang="ru-RU" sz="4000" b="1" u="sng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и</a:t>
            </a:r>
            <a:r>
              <a:rPr lang="ru-RU" sz="40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сток</a:t>
            </a:r>
          </a:p>
          <a:p>
            <a:pPr lvl="0" algn="ctr"/>
            <a:r>
              <a:rPr lang="ru-RU" sz="40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в</a:t>
            </a:r>
            <a:r>
              <a:rPr lang="ru-RU" sz="4000" b="1" u="sng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и</a:t>
            </a:r>
            <a:r>
              <a:rPr lang="ru-RU" sz="40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шнёвый</a:t>
            </a:r>
          </a:p>
        </p:txBody>
      </p:sp>
    </p:spTree>
    <p:extLst>
      <p:ext uri="{BB962C8B-B14F-4D97-AF65-F5344CB8AC3E}">
        <p14:creationId xmlns:p14="http://schemas.microsoft.com/office/powerpoint/2010/main" val="404529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60" y="135195"/>
            <a:ext cx="11887200" cy="6469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b="1" dirty="0" smtClean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 </a:t>
            </a:r>
            <a:endParaRPr lang="ru-RU" sz="4000" b="1" dirty="0">
              <a:ln w="0"/>
              <a:solidFill>
                <a:srgbClr val="63A537">
                  <a:lumMod val="5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0745" y="426929"/>
            <a:ext cx="11309817" cy="58859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139" y="797373"/>
            <a:ext cx="6187039" cy="452877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407133" y="5342649"/>
            <a:ext cx="931703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4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землянка</a:t>
            </a:r>
            <a:r>
              <a:rPr lang="ru-RU" sz="4000" dirty="0">
                <a:ln w="0"/>
                <a:solidFill>
                  <a:srgbClr val="63A537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– углублённое в землю жилище</a:t>
            </a:r>
          </a:p>
        </p:txBody>
      </p:sp>
    </p:spTree>
    <p:extLst>
      <p:ext uri="{BB962C8B-B14F-4D97-AF65-F5344CB8AC3E}">
        <p14:creationId xmlns:p14="http://schemas.microsoft.com/office/powerpoint/2010/main" val="107171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740" y="143175"/>
            <a:ext cx="11887200" cy="6469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57576" y="546557"/>
            <a:ext cx="7234994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Игра </a:t>
            </a:r>
            <a:r>
              <a:rPr lang="ru-RU" sz="40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</a:t>
            </a:r>
            <a:r>
              <a:rPr lang="ru-RU" sz="4000" b="1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Четвёрты</a:t>
            </a:r>
            <a:r>
              <a:rPr lang="ru-RU" sz="40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й лишний»    </a:t>
            </a:r>
            <a:endParaRPr lang="ru-RU" sz="40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2784" y="1453832"/>
            <a:ext cx="11133112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4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а) тенистый,     ленивый,     берёзовый,    лесной</a:t>
            </a:r>
            <a:endParaRPr lang="ru-RU" sz="40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858000" y="2354580"/>
            <a:ext cx="2557076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60022" y="2916200"/>
            <a:ext cx="1115587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40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б) кленовый,       белый,      степной,     медовый  </a:t>
            </a:r>
            <a:endParaRPr lang="ru-RU" sz="40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4469179" y="3676389"/>
            <a:ext cx="1668780" cy="1143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60022" y="4378568"/>
            <a:ext cx="11018666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в</a:t>
            </a:r>
            <a:r>
              <a:rPr lang="ru-RU" sz="40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)  пятёрка,        </a:t>
            </a:r>
            <a:r>
              <a:rPr lang="ru-RU" sz="4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лис</a:t>
            </a:r>
            <a:r>
              <a:rPr lang="ru-RU" sz="40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</a:rPr>
              <a:t>ток,       травинка,       колосок      </a:t>
            </a:r>
            <a:endParaRPr lang="ru-RU" sz="4000" b="1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9624011" y="5208897"/>
            <a:ext cx="1817370" cy="1143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1371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19" y="194310"/>
            <a:ext cx="11887200" cy="6469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15630" y="843677"/>
            <a:ext cx="7775979" cy="1938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Цель урока:</a:t>
            </a:r>
          </a:p>
          <a:p>
            <a:pPr algn="ctr"/>
            <a:r>
              <a:rPr lang="ru-RU" sz="4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</a:t>
            </a:r>
            <a:r>
              <a:rPr lang="ru-RU" sz="4000" b="1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аучиться находить …</a:t>
            </a:r>
          </a:p>
          <a:p>
            <a:pPr algn="ctr"/>
            <a:r>
              <a:rPr lang="ru-RU" sz="4000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</a:t>
            </a:r>
            <a:r>
              <a:rPr lang="ru-RU" sz="4000" b="1" cap="none" spc="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подбирать к ним …. </a:t>
            </a:r>
            <a:endParaRPr lang="ru-RU" sz="4000" b="1" cap="none" spc="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94710" y="3295590"/>
            <a:ext cx="5760720" cy="25545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План:</a:t>
            </a:r>
          </a:p>
          <a:p>
            <a:pPr algn="ctr"/>
            <a:r>
              <a:rPr lang="ru-RU" sz="4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Вспомним …</a:t>
            </a:r>
          </a:p>
          <a:p>
            <a:pPr algn="ctr"/>
            <a:r>
              <a:rPr lang="ru-RU" sz="4000" b="1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Узнаем…</a:t>
            </a:r>
          </a:p>
          <a:p>
            <a:pPr algn="ctr"/>
            <a:r>
              <a:rPr lang="ru-RU" sz="40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Научимся…</a:t>
            </a:r>
            <a:r>
              <a:rPr lang="ru-RU" sz="4000" b="0" cap="none" spc="0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40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281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19" y="194311"/>
            <a:ext cx="11887200" cy="6469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19" y="-1142"/>
            <a:ext cx="6301805" cy="223852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60043" y="2432831"/>
            <a:ext cx="11487151" cy="37856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marL="67945" marR="12700">
              <a:lnSpc>
                <a:spcPct val="150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1) Прочитай и запиши слова столбиками, раздели на слоги. </a:t>
            </a:r>
            <a:endParaRPr lang="ru-RU" sz="3200" b="1" dirty="0" smtClean="0">
              <a:solidFill>
                <a:srgbClr val="002060"/>
              </a:solidFill>
              <a:ea typeface="Calibri" panose="020F0502020204030204" pitchFamily="34" charset="0"/>
            </a:endParaRPr>
          </a:p>
          <a:p>
            <a:pPr marL="67945" marR="12700">
              <a:lnSpc>
                <a:spcPct val="150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2) Сколько слогов в каждом слове? Почему? </a:t>
            </a:r>
            <a:endParaRPr lang="ru-RU" sz="3200" b="1" dirty="0" smtClean="0">
              <a:solidFill>
                <a:srgbClr val="002060"/>
              </a:solidFill>
              <a:ea typeface="Calibri" panose="020F0502020204030204" pitchFamily="34" charset="0"/>
            </a:endParaRPr>
          </a:p>
          <a:p>
            <a:pPr marL="67945" marR="12700">
              <a:lnSpc>
                <a:spcPct val="150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Поставь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ударение. 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Выдели корень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67945" marR="12700">
              <a:lnSpc>
                <a:spcPct val="150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4) Подчеркни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безударные гласные. </a:t>
            </a:r>
            <a:endParaRPr lang="ru-RU" sz="3200" b="1" dirty="0">
              <a:solidFill>
                <a:srgbClr val="002060"/>
              </a:solidFill>
              <a:ea typeface="Calibri" panose="020F0502020204030204" pitchFamily="34" charset="0"/>
            </a:endParaRPr>
          </a:p>
          <a:p>
            <a:pPr marL="67945" marR="12700">
              <a:lnSpc>
                <a:spcPct val="150000"/>
              </a:lnSpc>
              <a:spcBef>
                <a:spcPts val="5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) Сколько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безударных гласных в корне слова</a:t>
            </a:r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ru-RU" sz="5400" b="0" cap="none" spc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58347" y="1279737"/>
            <a:ext cx="4696286" cy="7078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План исследования:</a:t>
            </a:r>
            <a:endParaRPr lang="ru-RU" sz="40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833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614" y="205740"/>
            <a:ext cx="11887200" cy="6469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7945" marR="12700">
              <a:spcBef>
                <a:spcPts val="5"/>
              </a:spcBef>
              <a:spcAft>
                <a:spcPts val="0"/>
              </a:spcAft>
            </a:pPr>
            <a:endParaRPr lang="ru-RU" sz="4000" b="1" dirty="0">
              <a:solidFill>
                <a:schemeClr val="accent2">
                  <a:lumMod val="50000"/>
                </a:schemeClr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0086" y="329007"/>
            <a:ext cx="4533869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Алгоритм действий</a:t>
            </a:r>
            <a:endParaRPr lang="ru-RU" sz="40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43772" y="5074808"/>
            <a:ext cx="8951489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marL="67945" marR="12700" lvl="0">
              <a:spcBef>
                <a:spcPts val="5"/>
              </a:spcBef>
            </a:pPr>
            <a:r>
              <a:rPr lang="ru-RU" sz="3600" b="1" dirty="0" smtClean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Записываю </a:t>
            </a: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слово. Обозначаю </a:t>
            </a:r>
            <a:r>
              <a:rPr lang="ru-RU" sz="3600" b="1" dirty="0" smtClean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орфограмму</a:t>
            </a:r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60538" y="1993046"/>
            <a:ext cx="3760965" cy="64633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Произношу слово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43772" y="5905741"/>
            <a:ext cx="3673120" cy="64633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Ставлю ударение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60538" y="4241702"/>
            <a:ext cx="3694986" cy="64633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marL="67945" marR="12700" lvl="0">
              <a:spcBef>
                <a:spcPts val="5"/>
              </a:spcBef>
            </a:pP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Выделяю корень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43772" y="1174377"/>
            <a:ext cx="8951489" cy="646331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marL="67945" marR="12700" lvl="0">
              <a:spcBef>
                <a:spcPts val="5"/>
              </a:spcBef>
            </a:pP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Подчеркиваю безударные гласные в корне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43770" y="2823429"/>
            <a:ext cx="10746499" cy="1200329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Подбираю проверочные слова. </a:t>
            </a:r>
            <a:r>
              <a:rPr lang="ru-RU" sz="3600" b="1" dirty="0" smtClean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Сколько безударных </a:t>
            </a: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гласных в </a:t>
            </a:r>
            <a:r>
              <a:rPr lang="ru-RU" sz="3600" b="1" dirty="0" smtClean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корне, столько </a:t>
            </a: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и </a:t>
            </a:r>
            <a:r>
              <a:rPr lang="ru-RU" sz="3600" b="1" dirty="0" smtClean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проверочных </a:t>
            </a: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слов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4939" y="1174377"/>
            <a:ext cx="10975330" cy="53776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7945" marR="12700" lvl="0">
              <a:spcBef>
                <a:spcPts val="5"/>
              </a:spcBef>
            </a:pP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1. Произношу слово</a:t>
            </a:r>
          </a:p>
          <a:p>
            <a:pPr marL="67945" marR="12700" lvl="0">
              <a:spcBef>
                <a:spcPts val="5"/>
              </a:spcBef>
            </a:pP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2. Ставлю ударение</a:t>
            </a:r>
          </a:p>
          <a:p>
            <a:pPr marL="67945" marR="12700" lvl="0">
              <a:spcBef>
                <a:spcPts val="5"/>
              </a:spcBef>
            </a:pP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3. Выделяю корень</a:t>
            </a:r>
          </a:p>
          <a:p>
            <a:pPr marL="67945" marR="12700" lvl="0">
              <a:spcBef>
                <a:spcPts val="5"/>
              </a:spcBef>
            </a:pP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4. Подчеркиваю безударные гласные в корне</a:t>
            </a:r>
          </a:p>
          <a:p>
            <a:pPr marL="67945" marR="12700" lvl="0">
              <a:spcBef>
                <a:spcPts val="5"/>
              </a:spcBef>
            </a:pP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5. Подбираю проверочные слова. Сколько безударных гласных в корне, столько и проверочных слов</a:t>
            </a:r>
          </a:p>
          <a:p>
            <a:pPr marL="67945" marR="12700" lvl="0">
              <a:spcBef>
                <a:spcPts val="5"/>
              </a:spcBef>
            </a:pP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 6. Записываю слово. Обозначаю орфограмму</a:t>
            </a:r>
            <a:r>
              <a:rPr lang="ru-RU" sz="3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8115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728" y="280569"/>
            <a:ext cx="11736541" cy="63128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cmpd="db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7945" marR="12700" lvl="0">
              <a:spcBef>
                <a:spcPts val="5"/>
              </a:spcBef>
            </a:pPr>
            <a:r>
              <a:rPr lang="ru-RU" sz="3600" b="1" dirty="0">
                <a:solidFill>
                  <a:srgbClr val="63A537">
                    <a:lumMod val="50000"/>
                  </a:srgbClr>
                </a:solidFill>
                <a:ea typeface="Calibri" panose="020F0502020204030204" pitchFamily="34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endParaRPr lang="ru-RU" sz="4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582" y="1385926"/>
            <a:ext cx="539844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marL="67945" marR="12700" lvl="0">
              <a:spcBef>
                <a:spcPts val="5"/>
              </a:spcBef>
            </a:pPr>
            <a:r>
              <a:rPr lang="en-US" sz="4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[</a:t>
            </a:r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 а л а с а т ы й</a:t>
            </a:r>
            <a:r>
              <a:rPr lang="en-US" sz="4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]</a:t>
            </a:r>
            <a:endParaRPr lang="ru-RU" sz="40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559" y="2975311"/>
            <a:ext cx="4659930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marL="67945" marR="12700" lvl="0">
              <a:spcBef>
                <a:spcPts val="5"/>
              </a:spcBef>
            </a:pPr>
            <a:r>
              <a:rPr lang="en-US" sz="4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[</a:t>
            </a:r>
            <a:r>
              <a:rPr lang="ru-RU" sz="4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д и р и ф ц о</a:t>
            </a:r>
            <a:r>
              <a:rPr lang="en-US" sz="40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]</a:t>
            </a:r>
            <a:endParaRPr lang="ru-RU" sz="40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19754" y="924261"/>
            <a:ext cx="514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67384" y="2541720"/>
            <a:ext cx="3625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  <a:endParaRPr lang="ru-RU" sz="5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61946" y="1015366"/>
            <a:ext cx="38343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endParaRPr lang="ru-RU" sz="36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83617" y="2588819"/>
            <a:ext cx="38343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endParaRPr lang="ru-RU" sz="36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12035" y="1080481"/>
            <a:ext cx="5487721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</a:t>
            </a:r>
            <a:r>
              <a:rPr lang="ru-RU" sz="32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</a:t>
            </a:r>
            <a:r>
              <a:rPr lang="ru-RU" sz="32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сатый – п</a:t>
            </a:r>
            <a:r>
              <a:rPr lang="ru-RU" sz="32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лосы, пол</a:t>
            </a:r>
            <a:r>
              <a:rPr lang="ru-RU" sz="32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ска.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l="12317" t="18044" r="76447" b="40587"/>
          <a:stretch/>
        </p:blipFill>
        <p:spPr>
          <a:xfrm>
            <a:off x="6177071" y="1211957"/>
            <a:ext cx="1120140" cy="4114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4606" y="1268472"/>
            <a:ext cx="1038645" cy="37820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4201" y="1245901"/>
            <a:ext cx="1042506" cy="37798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973892" y="2641822"/>
            <a:ext cx="4994894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</a:t>
            </a:r>
            <a:r>
              <a:rPr lang="ru-RU" sz="32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</a:t>
            </a:r>
            <a:r>
              <a:rPr lang="ru-RU" sz="32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вцо –д</a:t>
            </a:r>
            <a:r>
              <a:rPr lang="ru-RU" sz="32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рево, дер</a:t>
            </a:r>
            <a:r>
              <a:rPr lang="ru-RU" sz="3200" b="0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е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вья.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35915" y="2513646"/>
            <a:ext cx="5196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5400" b="1" cap="none" spc="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269" y="2794761"/>
            <a:ext cx="958051" cy="34885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6028" y="2826832"/>
            <a:ext cx="957155" cy="35359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1008" y="2845164"/>
            <a:ext cx="957155" cy="353599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7229608" y="1124316"/>
            <a:ext cx="32412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625864" y="1080481"/>
            <a:ext cx="3625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555380" y="1092741"/>
            <a:ext cx="36259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endParaRPr lang="ru-RU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377492" y="2646022"/>
            <a:ext cx="34336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104465" y="2676800"/>
            <a:ext cx="34336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969855" y="2676800"/>
            <a:ext cx="34336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/</a:t>
            </a:r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7727" y="820369"/>
            <a:ext cx="11736541" cy="50177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371246" y="1058056"/>
            <a:ext cx="2991525" cy="7694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44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Пословицы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995391" y="2213413"/>
            <a:ext cx="8033288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44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Про доброе дело говори смело.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570847" y="3263346"/>
            <a:ext cx="9050299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44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Старых почитай, молодых – поучай.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2036989" y="4251936"/>
            <a:ext cx="7865294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ru-RU" sz="4400" b="1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Родная сторона сердцу дорога</a:t>
            </a:r>
            <a:r>
              <a:rPr lang="ru-RU" sz="44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8029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 animBg="1"/>
      <p:bldP spid="21" grpId="0"/>
      <p:bldP spid="22" grpId="0"/>
      <p:bldP spid="23" grpId="0"/>
      <p:bldP spid="24" grpId="0"/>
      <p:bldP spid="25" grpId="0"/>
      <p:bldP spid="26" grpId="0"/>
      <p:bldP spid="8" grpId="0" animBg="1"/>
      <p:bldP spid="10" grpId="0" animBg="1"/>
      <p:bldP spid="11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020" y="194310"/>
            <a:ext cx="11887200" cy="64693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solidFill>
                  <a:schemeClr val="tx1"/>
                </a:solidFill>
                <a:ea typeface="+mj-ea"/>
                <a:cs typeface="+mj-cs"/>
              </a:rPr>
              <a:t>Солнышко – </a:t>
            </a:r>
            <a:r>
              <a:rPr lang="en-US" b="1" cap="all" dirty="0">
                <a:solidFill>
                  <a:schemeClr val="tx1"/>
                </a:solidFill>
                <a:ea typeface="+mj-ea"/>
                <a:cs typeface="+mj-cs"/>
                <a:hlinkClick r:id="rId2"/>
              </a:rPr>
              <a:t>https://</a:t>
            </a:r>
            <a:r>
              <a:rPr lang="en-US" b="1" cap="all" dirty="0" smtClean="0">
                <a:solidFill>
                  <a:schemeClr val="tx1"/>
                </a:solidFill>
                <a:ea typeface="+mj-ea"/>
                <a:cs typeface="+mj-cs"/>
                <a:hlinkClick r:id="rId2"/>
              </a:rPr>
              <a:t>4x4photo.ru/wp-content/uploads/2023/04/a954b7cc-c316-4d5b-8ccc-cd005a6bb0f9-2048x2026.jpg</a:t>
            </a:r>
            <a:endParaRPr lang="ru-RU" b="1" cap="all" dirty="0">
              <a:solidFill>
                <a:schemeClr val="tx1"/>
              </a:solidFill>
              <a:ea typeface="+mj-ea"/>
              <a:cs typeface="+mj-cs"/>
            </a:endParaRPr>
          </a:p>
          <a:p>
            <a:r>
              <a:rPr lang="ru-RU" b="1" cap="all" dirty="0" smtClean="0">
                <a:solidFill>
                  <a:schemeClr val="tx1"/>
                </a:solidFill>
                <a:ea typeface="+mj-ea"/>
                <a:cs typeface="+mj-cs"/>
              </a:rPr>
              <a:t> землянка </a:t>
            </a:r>
            <a:r>
              <a:rPr lang="ru-RU" b="1" cap="all" dirty="0">
                <a:solidFill>
                  <a:schemeClr val="tx1"/>
                </a:solidFill>
                <a:ea typeface="+mj-ea"/>
                <a:cs typeface="+mj-cs"/>
              </a:rPr>
              <a:t>- </a:t>
            </a:r>
            <a:r>
              <a:rPr lang="en-US" b="1" cap="all" dirty="0">
                <a:solidFill>
                  <a:schemeClr val="tx1"/>
                </a:solidFill>
                <a:ea typeface="+mj-ea"/>
                <a:cs typeface="+mj-cs"/>
                <a:hlinkClick r:id="rId3"/>
              </a:rPr>
              <a:t>http://</a:t>
            </a:r>
            <a:r>
              <a:rPr lang="en-US" b="1" cap="all" dirty="0" smtClean="0">
                <a:solidFill>
                  <a:schemeClr val="tx1"/>
                </a:solidFill>
                <a:ea typeface="+mj-ea"/>
                <a:cs typeface="+mj-cs"/>
                <a:hlinkClick r:id="rId3"/>
              </a:rPr>
              <a:t>s3.fotokto.ru/photo/full/591/5917281.jpg</a:t>
            </a:r>
            <a:endParaRPr lang="ru-RU" b="1" cap="all" dirty="0" smtClean="0">
              <a:solidFill>
                <a:schemeClr val="tx1"/>
              </a:solidFill>
              <a:ea typeface="+mj-ea"/>
              <a:cs typeface="+mj-cs"/>
            </a:endParaRPr>
          </a:p>
          <a:p>
            <a:r>
              <a:rPr lang="ru-RU" b="1" cap="all" dirty="0" smtClean="0">
                <a:solidFill>
                  <a:schemeClr val="tx1"/>
                </a:solidFill>
                <a:ea typeface="+mj-ea"/>
                <a:cs typeface="+mj-cs"/>
              </a:rPr>
              <a:t>  Я- исследователь - </a:t>
            </a:r>
            <a:r>
              <a:rPr lang="en-US" b="1" cap="all" dirty="0">
                <a:solidFill>
                  <a:schemeClr val="tx1"/>
                </a:solidFill>
                <a:ea typeface="+mj-ea"/>
                <a:cs typeface="+mj-cs"/>
                <a:hlinkClick r:id="rId4"/>
              </a:rPr>
              <a:t>https://</a:t>
            </a:r>
            <a:r>
              <a:rPr lang="en-US" b="1" cap="all" dirty="0" smtClean="0">
                <a:solidFill>
                  <a:schemeClr val="tx1"/>
                </a:solidFill>
                <a:ea typeface="+mj-ea"/>
                <a:cs typeface="+mj-cs"/>
                <a:hlinkClick r:id="rId4"/>
              </a:rPr>
              <a:t>avatars.mds.yandex.net/i?id=01fe756ebaeb9086dbd2a8044036562885cf7d28-9042801-images-thumbs&amp;n=13</a:t>
            </a:r>
            <a:endParaRPr lang="ru-RU" b="1" cap="all" dirty="0" smtClean="0">
              <a:solidFill>
                <a:schemeClr val="tx1"/>
              </a:solidFill>
              <a:ea typeface="+mj-ea"/>
              <a:cs typeface="+mj-cs"/>
            </a:endParaRPr>
          </a:p>
          <a:p>
            <a:endParaRPr lang="ru-RU" b="1" cap="all" dirty="0" smtClean="0">
              <a:solidFill>
                <a:schemeClr val="tx1"/>
              </a:solidFill>
              <a:ea typeface="+mj-ea"/>
              <a:cs typeface="+mj-cs"/>
            </a:endParaRPr>
          </a:p>
          <a:p>
            <a:r>
              <a:rPr lang="ru-RU" sz="3200" b="1" cap="all" dirty="0">
                <a:solidFill>
                  <a:schemeClr val="tx1"/>
                </a:solidFill>
                <a:ea typeface="+mj-ea"/>
                <a:cs typeface="+mj-cs"/>
              </a:rPr>
              <a:t/>
            </a:r>
            <a:br>
              <a:rPr lang="ru-RU" sz="3200" b="1" cap="all" dirty="0">
                <a:solidFill>
                  <a:schemeClr val="tx1"/>
                </a:solidFill>
                <a:ea typeface="+mj-ea"/>
                <a:cs typeface="+mj-cs"/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57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Integra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29F68FFC-748B-4FC3-BF39-7F84A6D5840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511</TotalTime>
  <Words>341</Words>
  <Application>Microsoft Office PowerPoint</Application>
  <PresentationFormat>Широкоэкранный</PresentationFormat>
  <Paragraphs>78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 Black</vt:lpstr>
      <vt:lpstr>Calibri</vt:lpstr>
      <vt:lpstr>Times New Roman</vt:lpstr>
      <vt:lpstr>Tw Cen MT</vt:lpstr>
      <vt:lpstr>Tw Cen MT Condensed</vt:lpstr>
      <vt:lpstr>Wingdings 3</vt:lpstr>
      <vt:lpstr>Интеграл</vt:lpstr>
      <vt:lpstr>Презентация к уроку  русского языка: «Правописание слов  с двумя безударными гласными  в корне слова»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Устный счет. Урок 13</dc:title>
  <dc:creator>Пользователь Windows</dc:creator>
  <cp:lastModifiedBy>Пользователь Windows</cp:lastModifiedBy>
  <cp:revision>46</cp:revision>
  <dcterms:created xsi:type="dcterms:W3CDTF">2018-09-23T15:55:37Z</dcterms:created>
  <dcterms:modified xsi:type="dcterms:W3CDTF">2024-03-16T12:27:38Z</dcterms:modified>
</cp:coreProperties>
</file>