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1106741"/>
            <a:ext cx="6336704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Инновационный </a:t>
            </a:r>
            <a:r>
              <a:rPr lang="ru-RU" sz="2000" b="1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программа </a:t>
            </a: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по </a:t>
            </a:r>
            <a:r>
              <a:rPr lang="ru-RU" sz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укреплению духовно-нравственного </a:t>
            </a:r>
            <a:endParaRPr lang="ru-RU" sz="12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и </a:t>
            </a:r>
            <a:r>
              <a:rPr lang="ru-RU" sz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патриотического воспитания </a:t>
            </a:r>
            <a:endParaRPr lang="ru-RU" sz="12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1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подрастающего </a:t>
            </a:r>
            <a:r>
              <a:rPr lang="ru-RU" sz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поколения </a:t>
            </a:r>
          </a:p>
        </p:txBody>
      </p:sp>
      <p:sp>
        <p:nvSpPr>
          <p:cNvPr id="5" name="Поле 6"/>
          <p:cNvSpPr txBox="1"/>
          <p:nvPr/>
        </p:nvSpPr>
        <p:spPr>
          <a:xfrm>
            <a:off x="467544" y="2075182"/>
            <a:ext cx="8424936" cy="7294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cap="all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«Духовно-нравственное, патриотическое наследие  прошлого - потенциал благополучия в будущем»</a:t>
            </a:r>
            <a:endParaRPr lang="ru-RU" sz="1050" b="1" i="1" cap="all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5823518"/>
            <a:ext cx="3860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Авторы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программы:</a:t>
            </a: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1400" i="1" dirty="0">
                <a:solidFill>
                  <a:schemeClr val="bg2">
                    <a:lumMod val="25000"/>
                  </a:schemeClr>
                </a:solidFill>
              </a:rPr>
              <a:t>Смирнова Светлана Вячеславовна </a:t>
            </a:r>
          </a:p>
          <a:p>
            <a:r>
              <a:rPr lang="ru-RU" sz="1400" i="1" dirty="0" err="1">
                <a:solidFill>
                  <a:schemeClr val="bg2">
                    <a:lumMod val="25000"/>
                  </a:schemeClr>
                </a:solidFill>
              </a:rPr>
              <a:t>Клокова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</a:rPr>
              <a:t> Тамара Викторовна </a:t>
            </a:r>
          </a:p>
          <a:p>
            <a:r>
              <a:rPr lang="ru-RU" sz="1400" i="1" dirty="0" err="1">
                <a:solidFill>
                  <a:schemeClr val="bg2">
                    <a:lumMod val="25000"/>
                  </a:schemeClr>
                </a:solidFill>
              </a:rPr>
              <a:t>Ляпина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</a:rPr>
              <a:t> Елена Андреевна 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788" y="2804611"/>
            <a:ext cx="4032448" cy="3000651"/>
          </a:xfrm>
          <a:prstGeom prst="rect">
            <a:avLst/>
          </a:prstGeom>
        </p:spPr>
      </p:pic>
      <p:pic>
        <p:nvPicPr>
          <p:cNvPr id="8" name="Рисунок 7" descr="F:\Логотип.jpg"/>
          <p:cNvPicPr/>
          <p:nvPr/>
        </p:nvPicPr>
        <p:blipFill rotWithShape="1"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1" r="47606" b="28108"/>
          <a:stretch/>
        </p:blipFill>
        <p:spPr bwMode="auto">
          <a:xfrm>
            <a:off x="179512" y="0"/>
            <a:ext cx="2638544" cy="1152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766390" y="175194"/>
            <a:ext cx="337761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1F497D"/>
                </a:solidFill>
                <a:effectLst/>
                <a:latin typeface="Arial"/>
                <a:ea typeface="Times New Roman"/>
                <a:cs typeface="Times New Roman"/>
              </a:rPr>
              <a:t>Служба сопровождения опекунов            </a:t>
            </a:r>
            <a:endParaRPr lang="ru-RU" sz="20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1F497D"/>
                </a:solidFill>
                <a:effectLst/>
                <a:latin typeface="Arial"/>
                <a:ea typeface="Times New Roman"/>
                <a:cs typeface="Times New Roman"/>
              </a:rPr>
              <a:t>     (попечителей) </a:t>
            </a:r>
            <a:endParaRPr lang="ru-RU" sz="20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1F497D"/>
                </a:solidFill>
                <a:effectLst/>
                <a:latin typeface="Arial"/>
                <a:ea typeface="Times New Roman"/>
                <a:cs typeface="Times New Roman"/>
              </a:rPr>
              <a:t>несовершеннолетних лиц</a:t>
            </a:r>
            <a:endParaRPr lang="ru-RU" sz="20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56117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60648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Велопрогулка с детьми и родителями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663079"/>
            <a:ext cx="3288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«Родные просторы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dirty="0"/>
          </a:p>
        </p:txBody>
      </p:sp>
      <p:pic>
        <p:nvPicPr>
          <p:cNvPr id="6" name="Рисунок 5" descr="C:\Users\Stimul-i3\Documents\ТОМА\ПРОЕКТ Богатство прошлого  2022\X7x5HlbqKV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3" y="2515356"/>
            <a:ext cx="2265566" cy="2848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Stimul-i3\Documents\ТОМА\ПРОЕКТ Богатство прошлого  2022\Снимок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384" y="3975379"/>
            <a:ext cx="2112156" cy="2677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Stimul-i3\Documents\ТОМА\ПРОЕКТ Богатство прошлого  2022\Снимок 1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029" y="4022077"/>
            <a:ext cx="2255308" cy="2695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Stimul-i3\Documents\ТОМА\ПРОЕКТ Богатство прошлого  2022\Снимок 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230" y="2594643"/>
            <a:ext cx="2088232" cy="2689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4483" y="1421295"/>
            <a:ext cx="861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Цель: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00574" y="1117315"/>
            <a:ext cx="77879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B4DCFA">
                    <a:lumMod val="25000"/>
                  </a:srgbClr>
                </a:solidFill>
              </a:rPr>
              <a:t>Укрепление детско-родительских отношения при помощи проведения совместного с родителями мероприятия направленного на  ознакомление с культовым достопримечательностям Родины, приобщение к истинно русской культуре. Ориентирование детей и родителей на совместную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176494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332656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Проведение онлайн-</a:t>
            </a:r>
            <a:r>
              <a:rPr lang="ru-RU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челленджа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790166"/>
            <a:ext cx="74031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«Путешествия по родному краю»</a:t>
            </a:r>
          </a:p>
        </p:txBody>
      </p:sp>
      <p:pic>
        <p:nvPicPr>
          <p:cNvPr id="1026" name="Picture 2" descr="C:\Users\Stimul-i3\Downloads\Башкирия гора Шихан Торатау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2743853" cy="2057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imul-i3\Downloads\Красноусольск Башкир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0" y="4509119"/>
            <a:ext cx="2784308" cy="208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timul-i3\Downloads\Тутае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072" y="2244844"/>
            <a:ext cx="2690364" cy="2017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timul-i3\Downloads\Тутаев левый берег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81561"/>
            <a:ext cx="2700722" cy="3600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timul-i3\Documents\ТОМА\ПРОЕКТ Богатство прошлого  2022\Снимок 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850" y="4382042"/>
            <a:ext cx="2814808" cy="2215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54483" y="1281534"/>
            <a:ext cx="8565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Цель:</a:t>
            </a:r>
            <a:r>
              <a:rPr lang="ru-RU" spc="-20" dirty="0">
                <a:latin typeface="Times New Roman"/>
                <a:ea typeface="Calibri"/>
              </a:rPr>
              <a:t> </a:t>
            </a:r>
            <a:r>
              <a:rPr lang="ru-RU" dirty="0">
                <a:solidFill>
                  <a:srgbClr val="B4DCFA">
                    <a:lumMod val="25000"/>
                  </a:srgbClr>
                </a:solidFill>
              </a:rPr>
              <a:t>Активизация интереса детей и родителей к прошлому и </a:t>
            </a:r>
            <a:r>
              <a:rPr lang="ru-RU" dirty="0" smtClean="0">
                <a:solidFill>
                  <a:srgbClr val="B4DCFA">
                    <a:lumMod val="25000"/>
                  </a:srgbClr>
                </a:solidFill>
              </a:rPr>
              <a:t>настоящему своей семьи, </a:t>
            </a:r>
            <a:r>
              <a:rPr lang="ru-RU" dirty="0">
                <a:solidFill>
                  <a:srgbClr val="B4DCFA">
                    <a:lumMod val="25000"/>
                  </a:srgbClr>
                </a:solidFill>
              </a:rPr>
              <a:t>к истории развития и становления своего </a:t>
            </a:r>
            <a:r>
              <a:rPr lang="ru-RU" dirty="0" smtClean="0">
                <a:solidFill>
                  <a:srgbClr val="B4DCFA">
                    <a:lumMod val="25000"/>
                  </a:srgbClr>
                </a:solidFill>
              </a:rPr>
              <a:t>города и страны. </a:t>
            </a:r>
            <a:endParaRPr lang="ru-RU" dirty="0">
              <a:solidFill>
                <a:srgbClr val="B4DCFA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945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8062" y="2060848"/>
            <a:ext cx="3260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Цель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программы: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2560" y="2996952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Психолого-педагогическое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сопровождение семьи; гармоничное развитие личности ребёнка и привитие основополагающих принципов нравственности на основе православных, духовных, культурно-исторических традиций Родины. </a:t>
            </a:r>
          </a:p>
        </p:txBody>
      </p:sp>
      <p:pic>
        <p:nvPicPr>
          <p:cNvPr id="6" name="Рисунок 5" descr="F:\Логотип.jpg"/>
          <p:cNvPicPr/>
          <p:nvPr/>
        </p:nvPicPr>
        <p:blipFill rotWithShape="1"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1" r="47606" b="28108"/>
          <a:stretch/>
        </p:blipFill>
        <p:spPr bwMode="auto">
          <a:xfrm>
            <a:off x="500403" y="188640"/>
            <a:ext cx="1757930" cy="836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22102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046447"/>
            <a:ext cx="3498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Задачи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программы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гармонизация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детско-родительских отношений и психологическая поддержка родителей посредством повышения уровня психолого-педагогической составляющей родительской компетентности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pPr marL="342900" indent="-342900" algn="just">
              <a:buFontTx/>
              <a:buChar char="-"/>
            </a:pP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создание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системной работы по нравственно-патриотическому воспитанию подрастающего поколения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pPr marL="342900" indent="-342900" algn="just">
              <a:buFontTx/>
              <a:buChar char="-"/>
            </a:pP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- формирование нравственно-патриотических чувств посредством ознакомления детей с историческим наследием родного края, с подвигами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земляков.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 descr="F:\Логотип.jpg"/>
          <p:cNvPicPr/>
          <p:nvPr/>
        </p:nvPicPr>
        <p:blipFill rotWithShape="1"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1" r="47606" b="28108"/>
          <a:stretch/>
        </p:blipFill>
        <p:spPr bwMode="auto">
          <a:xfrm>
            <a:off x="500403" y="188640"/>
            <a:ext cx="1757930" cy="836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42510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5728" y="836712"/>
            <a:ext cx="3946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Содержание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программы: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4249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Семейная беседка 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для родителей «Духовное наследие прошлого – залог успешного будущего.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Семинар-практикум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 для родителей «Наследие прошлого - потенциал благополучия в будущем».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Праздничное мероприятие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«Весенняя капель» для семей, замещающих семей: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квест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- программа «Путешествие по Родному краю. Богатство прошлого и настоящего».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Праздничное мероприятие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ко Дню защиты детей «Близкий сердцу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Тутаевский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край»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Проведение экскурсий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для детей «Путешествие по музеям нашего города» (знакомство с историей родного города, информирование о подвигах наших земляков в ВОВ и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т.д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Велопрогулка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с детьми и родителями  «Родные просторы».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Проведение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онлайн-</a:t>
            </a:r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</a:rPr>
              <a:t>челленджа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«Путешествия по родному краю».</a:t>
            </a:r>
          </a:p>
        </p:txBody>
      </p:sp>
      <p:pic>
        <p:nvPicPr>
          <p:cNvPr id="6" name="Рисунок 5" descr="F:\Логотип.jpg"/>
          <p:cNvPicPr/>
          <p:nvPr/>
        </p:nvPicPr>
        <p:blipFill rotWithShape="1"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1" r="47606" b="28108"/>
          <a:stretch/>
        </p:blipFill>
        <p:spPr bwMode="auto">
          <a:xfrm>
            <a:off x="500403" y="116632"/>
            <a:ext cx="1757930" cy="836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64215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476672"/>
            <a:ext cx="4596130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Семейная беседка  для родителей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98072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«Духовное наследие прошлого – залог успешного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будущего»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ttps://stimul-tmr.edu.yar.ru/02_12_2021/snimok_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3888432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timul-tmr.edu.yar.ru/02_12_2021/20220310_1715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130" y="3429000"/>
            <a:ext cx="4015341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888923" y="2132856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Цель –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35695" y="2044005"/>
            <a:ext cx="6984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духовное развитие личности и привитие основополагающих принципов нравственности на основе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православных традиций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923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508030"/>
            <a:ext cx="4769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Семинар-практикум для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родителей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0785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«Наследие прошлого-потенциал благополучия в будущем»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2587" y="1838853"/>
            <a:ext cx="960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Цель –  </a:t>
            </a:r>
          </a:p>
        </p:txBody>
      </p:sp>
      <p:pic>
        <p:nvPicPr>
          <p:cNvPr id="7" name="Рисунок 6" descr="https://stimul-tmr.edu.yar.ru/2022_may/20220428_15573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5"/>
          <a:stretch/>
        </p:blipFill>
        <p:spPr bwMode="auto">
          <a:xfrm rot="5400000">
            <a:off x="3174942" y="2925811"/>
            <a:ext cx="2866123" cy="267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stimul-tmr.edu.yar.ru/2022_may/20220428_1502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02188"/>
            <a:ext cx="2826196" cy="2053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s://stimul-tmr.edu.yar.ru/2022_may/20220428_15205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286" y="2549508"/>
            <a:ext cx="2808312" cy="2024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s://stimul-tmr.edu.yar.ru/2022_may/20220428_14441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18" y="4670686"/>
            <a:ext cx="2799096" cy="2045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ttps://stimul-tmr.edu.yar.ru/2022_may/20220428_14514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66" y="4816751"/>
            <a:ext cx="2863594" cy="1948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600114" y="1838853"/>
            <a:ext cx="71483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Формирование потенциала семьи направленного нравственно – патриотическое воспитание подрастающего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поколения</a:t>
            </a:r>
          </a:p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559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1903" y="219998"/>
            <a:ext cx="4684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Семинар-практикум для родителей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89330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«Богатство прошлого и настоящего - залог построения будущего. Путешествие по Родному краю»</a:t>
            </a:r>
          </a:p>
        </p:txBody>
      </p:sp>
      <p:pic>
        <p:nvPicPr>
          <p:cNvPr id="6" name="Рисунок 5" descr="https://stimul-tmr.edu.yar.ru/18_03_2022_proekt/20220331_1735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2206870"/>
            <a:ext cx="3096344" cy="2155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s://stimul-tmr.edu.yar.ru/18_03_2022_proekt/20220331_1506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55" y="2167596"/>
            <a:ext cx="3186236" cy="2155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stimul-tmr.edu.yar.ru/18_03_2022_proekt/20220331_17195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187" y="4509120"/>
            <a:ext cx="31599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s://stimul-tmr.edu.yar.ru/18_03_2022_proekt/20220331_17462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4528898"/>
            <a:ext cx="3113148" cy="214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9532" y="1434119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Цель –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66292" y="1409810"/>
            <a:ext cx="7432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Расширение представлений об истории и достопримечательностях  родного города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332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7974" y="332656"/>
            <a:ext cx="74824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Праздничное мероприятие: День защиты детей 2022 </a:t>
            </a:r>
            <a:r>
              <a:rPr lang="ru-RU" sz="11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11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1929" y="735087"/>
            <a:ext cx="5772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«Близкий сердцу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Тутаевский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край…»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9511" y="1240105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Цель –  </a:t>
            </a:r>
          </a:p>
        </p:txBody>
      </p:sp>
      <p:pic>
        <p:nvPicPr>
          <p:cNvPr id="7" name="Рисунок 6" descr="https://stimul-tmr.edu.yar.ru/2022_may/img_20220531_1816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76" y="1783846"/>
            <a:ext cx="3801820" cy="2484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stimul-tmr.edu.yar.ru/2022_may/img_20220531_1851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59572"/>
            <a:ext cx="3514711" cy="2508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s://stimul-tmr.edu.yar.ru/2022_may/img_20220531_1903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24" y="4358420"/>
            <a:ext cx="3335323" cy="229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s://stimul-tmr.edu.yar.ru/2022_may/img_20220531_1749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387562"/>
            <a:ext cx="3391520" cy="229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471194" y="1228387"/>
            <a:ext cx="7353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Воспитание у ребенка привязанности к своей семье, дому,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городу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715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4799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Проведение экскурсий для детей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33413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«Путешествие по музеям нашего города» </a:t>
            </a:r>
          </a:p>
        </p:txBody>
      </p:sp>
      <p:pic>
        <p:nvPicPr>
          <p:cNvPr id="6" name="Рисунок 5" descr="https://stimul-tmr.edu.yar.ru/2022_may/img-12b7eab10e925036e7c4427765ce77a4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2034109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s://stimul-tmr.edu.yar.ru/2022_aprel/20220415_1229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97748"/>
            <a:ext cx="2880320" cy="2167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s://stimul-tmr.edu.yar.ru/18_03_2022_proekt/20220318_12351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22866"/>
            <a:ext cx="2808312" cy="2142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s://stimul-tmr.edu.yar.ru/2022_may/img-4790544bf2f273c04d52ed4e3854eaa8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09120"/>
            <a:ext cx="2880320" cy="213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Stimul-i3\Documents\ТОМА\ПРОЕКТ Богатство прошлого  2022\Музей\20220428_14204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130" y="4509120"/>
            <a:ext cx="2731834" cy="2096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11560" y="1283752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Цель –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52671" y="1283752"/>
            <a:ext cx="6768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B4DCFA">
                    <a:lumMod val="25000"/>
                  </a:srgbClr>
                </a:solidFill>
              </a:rPr>
              <a:t>знакомство с историей родного города, информирование о подвигах наших земляков в ВОВ</a:t>
            </a:r>
          </a:p>
        </p:txBody>
      </p:sp>
    </p:spTree>
    <p:extLst>
      <p:ext uri="{BB962C8B-B14F-4D97-AF65-F5344CB8AC3E}">
        <p14:creationId xmlns:p14="http://schemas.microsoft.com/office/powerpoint/2010/main" val="316591136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910</TotalTime>
  <Words>430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Stimul-i3</dc:creator>
  <cp:lastModifiedBy>Stimul-i3</cp:lastModifiedBy>
  <cp:revision>32</cp:revision>
  <dcterms:created xsi:type="dcterms:W3CDTF">2022-11-17T05:25:50Z</dcterms:created>
  <dcterms:modified xsi:type="dcterms:W3CDTF">2022-11-28T05:22:40Z</dcterms:modified>
</cp:coreProperties>
</file>