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1" r:id="rId4"/>
    <p:sldId id="258" r:id="rId5"/>
    <p:sldId id="266" r:id="rId6"/>
    <p:sldId id="272" r:id="rId7"/>
    <p:sldId id="273" r:id="rId8"/>
    <p:sldId id="261" r:id="rId9"/>
    <p:sldId id="277" r:id="rId10"/>
    <p:sldId id="275" r:id="rId11"/>
    <p:sldId id="276" r:id="rId12"/>
    <p:sldId id="278" r:id="rId13"/>
    <p:sldId id="263" r:id="rId14"/>
    <p:sldId id="264" r:id="rId15"/>
    <p:sldId id="279" r:id="rId16"/>
    <p:sldId id="269" r:id="rId17"/>
    <p:sldId id="270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6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3" d="100"/>
          <a:sy n="23" d="100"/>
        </p:scale>
        <p:origin x="-142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 sz="2000"/>
            </a:pPr>
            <a:r>
              <a:rPr lang="ru-RU" sz="2000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Нужны ли математические знания в медицине для поддержания Вашего здоровья в хорошем состоянии?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Нужны ли математические знания в медицине для поддержания Вашего здоровья в хороше состоянии?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1">
                    <a:latin typeface="Cambria" pitchFamily="18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B5-42F2-AB0B-E843292BF585}"/>
            </c:ext>
          </c:extLst>
        </c:ser>
        <c:firstSliceAng val="0"/>
      </c:pieChart>
    </c:plotArea>
    <c:legend>
      <c:legendPos val="r"/>
      <c:layout/>
      <c:txPr>
        <a:bodyPr/>
        <a:lstStyle/>
        <a:p>
          <a:pPr>
            <a:defRPr sz="1400" b="1" i="1">
              <a:latin typeface="Cambria" pitchFamily="18" charset="0"/>
            </a:defRPr>
          </a:pPr>
          <a:endParaRPr lang="ru-RU"/>
        </a:p>
      </c:txPr>
    </c:legend>
    <c:plotVisOnly val="1"/>
    <c:dispBlanksAs val="zero"/>
  </c:chart>
  <c:spPr>
    <a:noFill/>
    <a:ln cmpd="tri">
      <a:noFill/>
      <a:prstDash val="sysDash"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Как Вы думаете: в каких областях медицины математика используется обширнее всего?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Педиатрия</c:v>
                </c:pt>
                <c:pt idx="1">
                  <c:v>Кардиология</c:v>
                </c:pt>
                <c:pt idx="2">
                  <c:v>Сестринское дело</c:v>
                </c:pt>
                <c:pt idx="3">
                  <c:v>Реанимация</c:v>
                </c:pt>
                <c:pt idx="4">
                  <c:v>Стоматология</c:v>
                </c:pt>
                <c:pt idx="5">
                  <c:v>Хирургия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 i="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Важно ли врачу хорошо знать математику?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Важно ли врачу хорошо знать математику?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 i="1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2"/>
            <c:explosion val="14"/>
          </c:dPt>
          <c:cat>
            <c:strRef>
              <c:f>Лист1!$A$2:$A$4</c:f>
              <c:strCache>
                <c:ptCount val="3"/>
                <c:pt idx="0">
                  <c:v>идеальный вес</c:v>
                </c:pt>
                <c:pt idx="1">
                  <c:v>меньше нормы</c:v>
                </c:pt>
                <c:pt idx="2">
                  <c:v>больше нормы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10-459C-9063-27605170DEC9}"/>
            </c:ext>
          </c:extLst>
        </c:ser>
        <c:firstSliceAng val="0"/>
      </c:pieChart>
    </c:plotArea>
    <c:legend>
      <c:legendPos val="r"/>
      <c:layout/>
      <c:txPr>
        <a:bodyPr/>
        <a:lstStyle/>
        <a:p>
          <a:pPr>
            <a:defRPr i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 i="1">
                <a:latin typeface="+mj-lt"/>
              </a:defRPr>
            </a:pPr>
            <a:r>
              <a:rPr lang="ru-RU" sz="2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Сколько часов в день Вы спите?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7191801920998687"/>
          <c:y val="0.197340920453283"/>
          <c:w val="0.3580825615335671"/>
          <c:h val="0.703376460155220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часов в день Вы спите?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1">
                    <a:latin typeface="Cambria" pitchFamily="18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4-5 ч</c:v>
                </c:pt>
                <c:pt idx="1">
                  <c:v>5-7 ч</c:v>
                </c:pt>
                <c:pt idx="2">
                  <c:v>7-10 ч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9E7-4CB0-8005-A782A0041FF2}"/>
            </c:ext>
          </c:extLst>
        </c:ser>
        <c:firstSliceAng val="0"/>
      </c:pieChart>
    </c:plotArea>
    <c:legend>
      <c:legendPos val="r"/>
      <c:layout>
        <c:manualLayout>
          <c:xMode val="edge"/>
          <c:yMode val="edge"/>
          <c:x val="0.81818005070143718"/>
          <c:y val="0.44785500023806885"/>
          <c:w val="0.14654609083839235"/>
          <c:h val="0.21179665553033841"/>
        </c:manualLayout>
      </c:layout>
      <c:txPr>
        <a:bodyPr/>
        <a:lstStyle/>
        <a:p>
          <a:pPr>
            <a:defRPr sz="1800" b="0" i="1">
              <a:latin typeface="+mj-lt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Сколько стаканов воды в день Вы выпиваете?</a:t>
            </a:r>
          </a:p>
        </c:rich>
      </c:tx>
      <c:layout>
        <c:manualLayout>
          <c:xMode val="edge"/>
          <c:yMode val="edge"/>
          <c:x val="0.17820576979541958"/>
          <c:y val="0.10056600853873383"/>
        </c:manualLayout>
      </c:layout>
    </c:title>
    <c:plotArea>
      <c:layout>
        <c:manualLayout>
          <c:layoutTarget val="inner"/>
          <c:xMode val="edge"/>
          <c:yMode val="edge"/>
          <c:x val="9.2879505599648665E-2"/>
          <c:y val="0.33760210803689122"/>
          <c:w val="0.9071204944003517"/>
          <c:h val="0.566491342732355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стаканов воды в день Вы выпиваете?</c:v>
                </c:pt>
              </c:strCache>
            </c:strRef>
          </c:tx>
          <c:explosion val="11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 1 до 3</c:v>
                </c:pt>
                <c:pt idx="1">
                  <c:v>От 4 до 6</c:v>
                </c:pt>
                <c:pt idx="2">
                  <c:v>От 7 до 10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F6-4F45-8AF4-F711B780C3AC}"/>
            </c:ext>
          </c:extLst>
        </c:ser>
        <c:firstSliceAng val="0"/>
      </c:pieChart>
    </c:plotArea>
    <c:plotVisOnly val="1"/>
    <c:dispBlanksAs val="zero"/>
  </c:chart>
  <c:txPr>
    <a:bodyPr/>
    <a:lstStyle/>
    <a:p>
      <a:pPr>
        <a:defRPr sz="1800" i="1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4D9A1-4B5A-498F-A907-4E8C58330D18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08A1E-5576-4AD6-AF95-7843E986C2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F935-8F15-4A16-BF7C-92167589D735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E5FC9-AF78-4038-965B-6B54E00BB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music_to_focus__meditate_-_a_clear_healthy_mind_(zf.fm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25181019_13-phonoteka-org-p-logika-oboi-oboi-krasivo-18.jpg"/>
          <p:cNvPicPr>
            <a:picLocks noChangeAspect="1"/>
          </p:cNvPicPr>
          <p:nvPr/>
        </p:nvPicPr>
        <p:blipFill>
          <a:blip r:embed="rId4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6516216" cy="1470025"/>
          </a:xfrm>
        </p:spPr>
        <p:txBody>
          <a:bodyPr>
            <a:noAutofit/>
          </a:bodyPr>
          <a:lstStyle/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Проект «Математика и </a:t>
            </a:r>
            <a:b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здоровье»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704856" cy="3643314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Проект выполнила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ученица 7 «П» класса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МБОУ «СОШ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им.  Г. В. Кравченко»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№2 г. Вуктыл 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Редько Татьяна</a:t>
            </a:r>
          </a:p>
          <a:p>
            <a:pPr algn="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Руководитель:  Бунина А. А.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060848"/>
            <a:ext cx="4464496" cy="2880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music_to_focus__meditate_-_a_clear_healthy_mind_(zf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0000" numSld="1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15" descr="C:\Documents and Settings\Informatika\Рабочий стол\яблоко в сантиметре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809" t="7941" r="17145" b="9206"/>
          <a:stretch>
            <a:fillRect/>
          </a:stretch>
        </p:blipFill>
        <p:spPr bwMode="auto">
          <a:xfrm>
            <a:off x="329376" y="394353"/>
            <a:ext cx="1680187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09563" y="394353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952625" algn="l"/>
              </a:tabLst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/>
              </a:rPr>
              <a:t>ПОДСЧЁТ ИДЕАЛЬНОГО ВЕСА ЧЕЛОВЕКА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91683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</a:rPr>
              <a:t>Формула расчета идеального веса (формула Купера)</a:t>
            </a:r>
            <a:endParaRPr lang="ru-RU" sz="2400" b="1" i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9795" y="2440052"/>
            <a:ext cx="7408049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C0000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Идеальный вес женщины </a:t>
            </a:r>
            <a:r>
              <a:rPr lang="ru-RU" sz="3200" b="1" i="1" dirty="0">
                <a:solidFill>
                  <a:srgbClr val="00206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=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Cambria" pitchFamily="18" charset="0"/>
                <a:ea typeface="Times New Roman"/>
                <a:cs typeface="Times New Roman" pitchFamily="18" charset="0"/>
              </a:rPr>
              <a:t>(3,5 · Рост в см / 2,54 – 108) · 0,453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Cambria" pitchFamily="18" charset="0"/>
                <a:ea typeface="Times New Roman"/>
                <a:cs typeface="Times New Roman" pitchFamily="18" charset="0"/>
              </a:rPr>
              <a:t>              Идеальный вес мужчины =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Cambria" pitchFamily="18" charset="0"/>
                <a:ea typeface="Times New Roman"/>
                <a:cs typeface="Times New Roman" pitchFamily="18" charset="0"/>
              </a:rPr>
              <a:t>    (4 · Рост в см / 2,54 – 128) · 0,453</a:t>
            </a:r>
            <a:endParaRPr lang="ru-RU" sz="3200" b="1" i="1" dirty="0">
              <a:effectLst/>
              <a:latin typeface="Cambria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8769" y="4797620"/>
            <a:ext cx="8685231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952625" algn="l"/>
              </a:tabLst>
            </a:pPr>
            <a:r>
              <a:rPr lang="ru-RU" sz="2800" b="1" i="1" dirty="0">
                <a:solidFill>
                  <a:srgbClr val="C00000"/>
                </a:solidFill>
                <a:latin typeface="Times New Roman"/>
                <a:ea typeface="Times New Roman"/>
              </a:rPr>
              <a:t>      </a:t>
            </a:r>
            <a:r>
              <a:rPr lang="ru-RU" sz="2800" b="1" i="1" dirty="0">
                <a:solidFill>
                  <a:srgbClr val="C00000"/>
                </a:solidFill>
                <a:latin typeface="Cambria" pitchFamily="18" charset="0"/>
                <a:ea typeface="Times New Roman"/>
              </a:rPr>
              <a:t>Пример: </a:t>
            </a:r>
            <a:r>
              <a:rPr lang="ru-RU" sz="2800" b="1" i="1" dirty="0">
                <a:latin typeface="Cambria" pitchFamily="18" charset="0"/>
                <a:ea typeface="Times New Roman"/>
              </a:rPr>
              <a:t>мой рост   162 см,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952625" algn="l"/>
              </a:tabLst>
            </a:pPr>
            <a:r>
              <a:rPr lang="ru-RU" sz="2800" b="1" i="1" dirty="0">
                <a:latin typeface="Cambria" pitchFamily="18" charset="0"/>
                <a:ea typeface="Times New Roman"/>
              </a:rPr>
              <a:t>          (3,5  ·  162 /2,54 –108)·0,453 = (примерно) 52,1 кг</a:t>
            </a:r>
            <a:r>
              <a:rPr lang="ru-RU" sz="2800" b="1" i="1" dirty="0">
                <a:solidFill>
                  <a:srgbClr val="0070C0"/>
                </a:solidFill>
                <a:latin typeface="Cambria" pitchFamily="18" charset="0"/>
                <a:ea typeface="Times New Roman"/>
              </a:rPr>
              <a:t>.</a:t>
            </a:r>
            <a:endParaRPr lang="ru-RU" sz="2800" b="1" i="1" dirty="0">
              <a:solidFill>
                <a:srgbClr val="0070C0"/>
              </a:solidFill>
              <a:effectLst/>
              <a:latin typeface="Cambria" pitchFamily="18" charset="0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9563" y="394353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952625" algn="l"/>
              </a:tabLst>
            </a:pP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76672"/>
            <a:ext cx="8136904" cy="390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1952625" algn="l"/>
              </a:tabLst>
            </a:pPr>
            <a:r>
              <a:rPr lang="ru-RU" sz="3200" b="1" i="1" dirty="0">
                <a:solidFill>
                  <a:srgbClr val="C0000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Измерь свое запястье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952625" algn="l"/>
              </a:tabLst>
            </a:pPr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- если оно больше 16,5см, то прибавь к своему идеальному весу 10%.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952625" algn="l"/>
              </a:tabLst>
            </a:pPr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- если меньше 16,5см, то отними 10%. </a:t>
            </a:r>
          </a:p>
          <a:p>
            <a:pPr algn="just">
              <a:spcAft>
                <a:spcPts val="0"/>
              </a:spcAft>
              <a:tabLst>
                <a:tab pos="1952625" algn="l"/>
              </a:tabLst>
            </a:pPr>
            <a:r>
              <a:rPr lang="ru-RU" sz="2400" b="1" i="1" dirty="0">
                <a:solidFill>
                  <a:srgbClr val="C0000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Например, </a:t>
            </a:r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мое запястье = 15см, т.е. 15 см меньше 16,5. </a:t>
            </a:r>
          </a:p>
          <a:p>
            <a:pPr algn="just">
              <a:spcAft>
                <a:spcPts val="0"/>
              </a:spcAft>
              <a:tabLst>
                <a:tab pos="1952625" algn="l"/>
              </a:tabLst>
            </a:pPr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10% от 52,1 = 5,21 кг. </a:t>
            </a:r>
          </a:p>
          <a:p>
            <a:pPr algn="just">
              <a:spcAft>
                <a:spcPts val="0"/>
              </a:spcAft>
              <a:tabLst>
                <a:tab pos="1952625" algn="l"/>
              </a:tabLst>
            </a:pPr>
            <a:r>
              <a:rPr lang="ru-RU" sz="2400" b="1" i="1" dirty="0">
                <a:solidFill>
                  <a:srgbClr val="C0000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Значит, </a:t>
            </a:r>
            <a:r>
              <a:rPr lang="ru-RU" sz="2400" b="1" i="1" dirty="0">
                <a:solidFill>
                  <a:srgbClr val="0070C0"/>
                </a:solidFill>
                <a:latin typeface="Cambria" pitchFamily="18" charset="0"/>
                <a:ea typeface="Times New Roman"/>
                <a:cs typeface="Times New Roman" pitchFamily="18" charset="0"/>
              </a:rPr>
              <a:t>мой идеальный вес равен 46,89 кг. </a:t>
            </a:r>
          </a:p>
          <a:p>
            <a:pPr algn="just">
              <a:spcAft>
                <a:spcPts val="0"/>
              </a:spcAft>
              <a:tabLst>
                <a:tab pos="1952625" algn="l"/>
              </a:tabLst>
            </a:pP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11" name="Рисунок 10" descr="Описание: Индекс массы тела, степени ожирения, похуд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41168"/>
            <a:ext cx="3266301" cy="1507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asus\Desktop\scale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797" y="4581127"/>
            <a:ext cx="3246659" cy="19585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9563" y="394353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1952625" algn="l"/>
              </a:tabLst>
            </a:pP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76672"/>
            <a:ext cx="81369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/>
              </a:rPr>
              <a:t>Соотношение веса и роста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/>
              </a:rPr>
              <a:t> обучающихся  6 -  8 классов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                                         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2243993766"/>
              </p:ext>
            </p:extLst>
          </p:nvPr>
        </p:nvGraphicFramePr>
        <p:xfrm>
          <a:off x="4139952" y="1628800"/>
          <a:ext cx="4608512" cy="2775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2132856"/>
            <a:ext cx="6318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spcAft>
                <a:spcPts val="0"/>
              </a:spcAft>
              <a:tabLst>
                <a:tab pos="1952625" algn="l"/>
              </a:tabLst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Идеальный вес – 0</a:t>
            </a:r>
          </a:p>
          <a:p>
            <a:pPr marL="457200" algn="just">
              <a:spcAft>
                <a:spcPts val="0"/>
              </a:spcAft>
              <a:tabLst>
                <a:tab pos="1952625" algn="l"/>
              </a:tabLst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Меньше нормы – 2</a:t>
            </a:r>
          </a:p>
          <a:p>
            <a:pPr marL="457200" algn="just">
              <a:spcAft>
                <a:spcPts val="0"/>
              </a:spcAft>
              <a:tabLst>
                <a:tab pos="1952625" algn="l"/>
              </a:tabLst>
            </a:pP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Больше нормы – 9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08520" y="4581128"/>
            <a:ext cx="90376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Cambria" pitchFamily="18" charset="0"/>
                <a:ea typeface="Times New Roman"/>
              </a:rPr>
              <a:t>Вывод: </a:t>
            </a:r>
            <a:r>
              <a:rPr lang="ru-RU" sz="2400" b="1" i="1" dirty="0">
                <a:latin typeface="Cambria" pitchFamily="18" charset="0"/>
                <a:ea typeface="Times New Roman"/>
              </a:rPr>
              <a:t>При сравнении данных представленных в таблице и на диаграмме с таблицей стандартов выяснилось, что по некоторым параметрам у обучающихся   </a:t>
            </a:r>
            <a:r>
              <a:rPr lang="ru-RU" sz="2400" b="1" i="1" dirty="0" smtClean="0">
                <a:latin typeface="Cambria" pitchFamily="18" charset="0"/>
                <a:ea typeface="Times New Roman"/>
              </a:rPr>
              <a:t>5</a:t>
            </a:r>
            <a:r>
              <a:rPr lang="ru-RU" sz="2400" b="1" i="1" dirty="0" smtClean="0">
                <a:latin typeface="Cambria" pitchFamily="18" charset="0"/>
                <a:ea typeface="Times New Roman"/>
              </a:rPr>
              <a:t>– </a:t>
            </a:r>
            <a:r>
              <a:rPr lang="ru-RU" sz="2400" b="1" i="1" dirty="0" smtClean="0">
                <a:latin typeface="Cambria" pitchFamily="18" charset="0"/>
                <a:ea typeface="Times New Roman"/>
              </a:rPr>
              <a:t>11</a:t>
            </a:r>
            <a:r>
              <a:rPr lang="ru-RU" sz="2400" b="1" i="1" dirty="0" smtClean="0">
                <a:latin typeface="Cambria" pitchFamily="18" charset="0"/>
                <a:ea typeface="Times New Roman"/>
              </a:rPr>
              <a:t> </a:t>
            </a:r>
            <a:r>
              <a:rPr lang="ru-RU" sz="2400" b="1" i="1" dirty="0">
                <a:latin typeface="Cambria" pitchFamily="18" charset="0"/>
                <a:ea typeface="Times New Roman"/>
              </a:rPr>
              <a:t>классов  имеются  отклонения от нормы. Поэтому  им необходимо обратить внимание на свое здоровье.</a:t>
            </a:r>
            <a:endParaRPr lang="ru-RU" sz="2400" b="1" dirty="0">
              <a:effectLst/>
              <a:latin typeface="Cambria" pitchFamily="18" charset="0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/>
        </p:nvGraphicFramePr>
        <p:xfrm>
          <a:off x="611560" y="1268760"/>
          <a:ext cx="792088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Диаграмма 6"/>
          <p:cNvGraphicFramePr/>
          <p:nvPr/>
        </p:nvGraphicFramePr>
        <p:xfrm>
          <a:off x="395536" y="764704"/>
          <a:ext cx="80648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биология-0\Desktop\Downloads\4be8c517-bc66-4910-a0fe-3ccbe3726d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4016"/>
            <a:ext cx="6597352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675" y="476672"/>
            <a:ext cx="696663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Cambria" pitchFamily="18" charset="0"/>
                <a:ea typeface="Times New Roman"/>
              </a:rPr>
              <a:t>Вывод: </a:t>
            </a:r>
          </a:p>
          <a:p>
            <a:r>
              <a:rPr lang="ru-RU" sz="4000" b="1" i="1" dirty="0">
                <a:solidFill>
                  <a:srgbClr val="002060"/>
                </a:solidFill>
                <a:latin typeface="Cambria" pitchFamily="18" charset="0"/>
                <a:ea typeface="Times New Roman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Times New Roman"/>
              </a:rPr>
              <a:t>правильное питание – 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это важнейшее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и непременное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 условие нашего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здоровья, 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работоспособности,</a:t>
            </a:r>
          </a:p>
          <a:p>
            <a:r>
              <a:rPr lang="ru-RU" sz="3200" b="1" i="1" dirty="0">
                <a:solidFill>
                  <a:srgbClr val="0070C0"/>
                </a:solidFill>
                <a:latin typeface="Cambria" pitchFamily="18" charset="0"/>
                <a:ea typeface="+mj-ea"/>
              </a:rPr>
              <a:t>долголетия.</a:t>
            </a:r>
            <a:r>
              <a:rPr lang="ru-RU" sz="4000" dirty="0">
                <a:solidFill>
                  <a:srgbClr val="0070C0"/>
                </a:solidFill>
                <a:latin typeface="Times New Roman"/>
                <a:ea typeface="+mj-ea"/>
              </a:rPr>
              <a:t/>
            </a:r>
            <a:br>
              <a:rPr lang="ru-RU" sz="4000" dirty="0">
                <a:solidFill>
                  <a:srgbClr val="0070C0"/>
                </a:solidFill>
                <a:latin typeface="Times New Roman"/>
                <a:ea typeface="+mj-ea"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9" name="Picture 9" descr="C:\Documents and Settings\Мошка\Рабочий стол\pitanie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417646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Заключение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836712"/>
            <a:ext cx="8424936" cy="4752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        </a:t>
            </a: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r>
              <a:rPr lang="ru-RU" sz="3600" b="1" i="1" dirty="0">
                <a:latin typeface="Cambria" pitchFamily="18" charset="0"/>
                <a:cs typeface="Times New Roman" pitchFamily="18" charset="0"/>
              </a:rPr>
              <a:t>Математические методы и формулы широко используются в медицине, </a:t>
            </a:r>
            <a:r>
              <a:rPr lang="ru-RU" sz="3600" b="1" i="1" dirty="0">
                <a:latin typeface="Cambria" pitchFamily="18" charset="0"/>
                <a:ea typeface="Calibri"/>
              </a:rPr>
              <a:t>для</a:t>
            </a:r>
            <a:r>
              <a:rPr lang="ru-RU" sz="3600" b="1" i="1" dirty="0">
                <a:latin typeface="Cambria" pitchFamily="18" charset="0"/>
                <a:ea typeface="Times New Roman"/>
              </a:rPr>
              <a:t> подсчёта идеального веса и роста, </a:t>
            </a:r>
            <a:r>
              <a:rPr lang="ru-RU" sz="3600" b="1" i="1" dirty="0">
                <a:latin typeface="Cambria" pitchFamily="18" charset="0"/>
                <a:ea typeface="Calibri"/>
              </a:rPr>
              <a:t>сохранении здоровья  человека.</a:t>
            </a:r>
            <a:endParaRPr lang="ru-RU" sz="3600" b="1" i="1" dirty="0">
              <a:latin typeface="Cambria" pitchFamily="18" charset="0"/>
              <a:ea typeface="Times New Roman"/>
            </a:endParaRPr>
          </a:p>
          <a:p>
            <a:pPr algn="just">
              <a:buNone/>
            </a:pP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/>
              <a:t> 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3409955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717032"/>
            <a:ext cx="307367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836712"/>
            <a:ext cx="8424936" cy="4752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        </a:t>
            </a: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endParaRPr lang="ru-RU" sz="3600" b="1" i="1" dirty="0">
              <a:latin typeface="Cambria" pitchFamily="18" charset="0"/>
              <a:ea typeface="Times New Roman"/>
            </a:endParaRPr>
          </a:p>
          <a:p>
            <a:pPr algn="just">
              <a:buNone/>
            </a:pP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/>
              <a:t> 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818658"/>
          </a:xfrm>
        </p:spPr>
        <p:txBody>
          <a:bodyPr>
            <a:normAutofit/>
          </a:bodyPr>
          <a:lstStyle/>
          <a:p>
            <a:r>
              <a:rPr lang="ru-RU" sz="2000" b="1" i="1" u="sng" dirty="0" smtClean="0"/>
              <a:t>Список </a:t>
            </a:r>
            <a:r>
              <a:rPr lang="ru-RU" sz="2000" b="1" i="1" u="sng" dirty="0" smtClean="0"/>
              <a:t>использованной литературы: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 </a:t>
            </a:r>
            <a:br>
              <a:rPr lang="ru-RU" sz="2000" i="1" dirty="0" smtClean="0"/>
            </a:br>
            <a:r>
              <a:rPr lang="ru-RU" sz="2000" i="1" dirty="0" err="1" smtClean="0"/>
              <a:t>Элга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Боровская</a:t>
            </a:r>
            <a:r>
              <a:rPr lang="ru-RU" sz="2000" i="1" dirty="0" smtClean="0"/>
              <a:t>: «Здоровое питание школьника» Издательство: </a:t>
            </a:r>
            <a:r>
              <a:rPr lang="ru-RU" sz="2000" i="1" dirty="0" err="1" smtClean="0"/>
              <a:t>Эксмо</a:t>
            </a:r>
            <a:r>
              <a:rPr lang="ru-RU" sz="2000" i="1" dirty="0" smtClean="0"/>
              <a:t>, Москва, 2010 г.</a:t>
            </a:r>
            <a:br>
              <a:rPr lang="ru-RU" sz="2000" i="1" dirty="0" smtClean="0"/>
            </a:br>
            <a:r>
              <a:rPr lang="ru-RU" sz="2000" i="1" dirty="0" smtClean="0"/>
              <a:t>Запорожченко В.Г. «Образ жизни и вредные привычки». – Москва, Издательство: Медицина, 1984.</a:t>
            </a:r>
            <a:br>
              <a:rPr lang="ru-RU" sz="2000" i="1" dirty="0" smtClean="0"/>
            </a:br>
            <a:r>
              <a:rPr lang="ru-RU" sz="2000" i="1" dirty="0" smtClean="0"/>
              <a:t>Антропова М.В. «Режим дня, работоспособность и состояние здоровья школьников». – М., 1974.</a:t>
            </a:r>
            <a:br>
              <a:rPr lang="ru-RU" sz="2000" i="1" dirty="0" smtClean="0"/>
            </a:br>
            <a:r>
              <a:rPr lang="ru-RU" sz="2000" i="1" dirty="0" smtClean="0"/>
              <a:t>Байер К., </a:t>
            </a:r>
            <a:r>
              <a:rPr lang="ru-RU" sz="2000" i="1" dirty="0" err="1" smtClean="0"/>
              <a:t>Шейнберг</a:t>
            </a:r>
            <a:r>
              <a:rPr lang="ru-RU" sz="2000" i="1" dirty="0" smtClean="0"/>
              <a:t> Л. «Здоровый образ жизни» М., 1997.</a:t>
            </a:r>
            <a:br>
              <a:rPr lang="ru-RU" sz="2000" i="1" dirty="0" smtClean="0"/>
            </a:br>
            <a:r>
              <a:rPr lang="ru-RU" sz="2000" i="1" dirty="0" smtClean="0"/>
              <a:t>Электронная книга С.В. Баранова «Стань свободным от вредных привычек»</a:t>
            </a:r>
            <a:br>
              <a:rPr lang="ru-RU" sz="2000" i="1" dirty="0" smtClean="0"/>
            </a:br>
            <a:r>
              <a:rPr lang="ru-RU" sz="2000" i="1" dirty="0" smtClean="0"/>
              <a:t>Кучма В.Р. « Гигиена и подростков» Издательство «</a:t>
            </a:r>
            <a:r>
              <a:rPr lang="ru-RU" sz="2000" i="1" dirty="0" err="1" smtClean="0"/>
              <a:t>ГЭОТАР-Медиа</a:t>
            </a:r>
            <a:r>
              <a:rPr lang="ru-RU" sz="2000" i="1" dirty="0" smtClean="0"/>
              <a:t>», Москва, 2008г.</a:t>
            </a:r>
            <a:br>
              <a:rPr lang="ru-RU" sz="2000" i="1" dirty="0" smtClean="0"/>
            </a:br>
            <a:r>
              <a:rPr lang="ru-RU" sz="2000" i="1" dirty="0" smtClean="0"/>
              <a:t>7) </a:t>
            </a:r>
            <a:r>
              <a:rPr lang="ru-RU" sz="2000" i="1" dirty="0" err="1" smtClean="0"/>
              <a:t>Деларю</a:t>
            </a:r>
            <a:r>
              <a:rPr lang="ru-RU" sz="2000" i="1" dirty="0" smtClean="0"/>
              <a:t> В.В. «Губительная сигарета» Издательство «Медицина», </a:t>
            </a:r>
            <a:r>
              <a:rPr lang="ru-RU" sz="2000" i="1" dirty="0" smtClean="0"/>
              <a:t>Москва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836712"/>
            <a:ext cx="8424936" cy="4752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        </a:t>
            </a: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</a:t>
            </a:r>
            <a:endParaRPr lang="ru-RU" sz="3600" b="1" i="1" dirty="0">
              <a:latin typeface="Cambria" pitchFamily="18" charset="0"/>
              <a:ea typeface="Times New Roman"/>
            </a:endParaRPr>
          </a:p>
          <a:p>
            <a:pPr algn="just">
              <a:buNone/>
            </a:pPr>
            <a:r>
              <a:rPr lang="ru-RU" sz="3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/>
              <a:t> 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147248" cy="2952328"/>
          </a:xfrm>
        </p:spPr>
        <p:txBody>
          <a:bodyPr/>
          <a:lstStyle/>
          <a:p>
            <a:r>
              <a:rPr lang="ru-RU" i="1" dirty="0" smtClean="0"/>
              <a:t>Спасибо за внимание!!!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5181019_13-phonoteka-org-p-logika-oboi-oboi-krasivo-18.jpg"/>
          <p:cNvPicPr>
            <a:picLocks noChangeAspect="1"/>
          </p:cNvPicPr>
          <p:nvPr/>
        </p:nvPicPr>
        <p:blipFill>
          <a:blip r:embed="rId3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1008112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Здоровье – не всё, но всё без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здоровья ничто.</a:t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Сократ)</a:t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Рисунок 3" descr="030022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700808"/>
            <a:ext cx="3571900" cy="47954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AutoShape 2" descr="https://im0-tub-ru.yandex.net/i?id=b97ad27cea2556a488944ff250f3830a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im0-tub-ru.yandex.net/i?id=b97ad27cea2556a488944ff250f3830a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catherineasquithgallery.com/uploads/posts/2021-02/1613567367_213-p-fon-dlya-prezentatsii-po-fizike-2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" y="620688"/>
            <a:ext cx="9083352" cy="648072"/>
          </a:xfrm>
        </p:spPr>
        <p:txBody>
          <a:bodyPr>
            <a:noAutofit/>
          </a:bodyPr>
          <a:lstStyle/>
          <a:p>
            <a:pPr lvl="0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Актуальность темы.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638059"/>
            <a:ext cx="55081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149080"/>
            <a:ext cx="237626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149080"/>
            <a:ext cx="381642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1538" y="1000108"/>
            <a:ext cx="67866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В наш век, когда каждый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пятый школьник имеет хроническое заболевание, необходимо привлечь внимание к проблеме «Здоровье Нации» любыми средствами, в том числе и с помощью математики.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sp>
        <p:nvSpPr>
          <p:cNvPr id="15362" name="AutoShape 2" descr="https://catherineasquithgallery.com/uploads/posts/2021-02/1613567367_213-p-fon-dlya-prezentatsii-po-fizike-2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catherineasquithgallery.com/uploads/posts/2021-02/1613567367_213-p-fon-dlya-prezentatsii-po-fizike-25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catherineasquithgallery.com/uploads/posts/2021-02/1613706184_6-p-geometricheskii-fon-dlya-prezentatsii-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kartinkin.net/uploads/posts/2020-11/1606686912_51-p-fon-dlya-prezentatsii-po-matematike-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8964488" cy="472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Цель  моей работы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показать значимость математики для жизни и здоровья человека. 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kumimoji="0" lang="ru-RU" sz="2800" b="1" i="1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Задачи   работы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80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 pitchFamily="18" charset="0"/>
              </a:rPr>
              <a:t>Собрать  и систематизировать материал по теме.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 pitchFamily="18" charset="0"/>
              </a:rPr>
              <a:t>2.Определить связь математики и медицины.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 pitchFamily="18" charset="0"/>
              </a:rPr>
              <a:t>3.Изучить формулы для расчета идеального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 pitchFamily="18" charset="0"/>
              </a:rPr>
              <a:t>веса.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/>
                <a:cs typeface="Times New Roman" pitchFamily="18" charset="0"/>
              </a:rPr>
              <a:t>4. Определить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правильный режим питания человека.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Times New Roman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Гипотеза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Я предполагаю, что</a:t>
            </a: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 математические расчёты и методы могут способствовать сохранению здоровья.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1294609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5157192"/>
            <a:ext cx="5508104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0"/>
            <a:ext cx="9253536" cy="38610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 Медицина  долгое время развивалась "параллельно" с математикой, оставаясь практически неформализованной наукой, тем самым подтверждая, что "медицина - это искусство".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ad_scientist_thinkin_a_h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524250"/>
            <a:ext cx="3162300" cy="3333750"/>
          </a:xfrm>
          <a:prstGeom prst="rect">
            <a:avLst/>
          </a:prstGeom>
        </p:spPr>
      </p:pic>
      <p:pic>
        <p:nvPicPr>
          <p:cNvPr id="5" name="Рисунок 4" descr="sova_chitaet_knizhku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00" y="3356992"/>
            <a:ext cx="2857500" cy="36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Диаграмма 3"/>
          <p:cNvGraphicFramePr/>
          <p:nvPr/>
        </p:nvGraphicFramePr>
        <p:xfrm>
          <a:off x="755576" y="1124744"/>
          <a:ext cx="7704856" cy="3888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4016" y="5387346"/>
            <a:ext cx="8892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43608" y="404664"/>
          <a:ext cx="72008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625181019_13-phonoteka-org-p-logika-oboi-oboi-krasivo-18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5373216"/>
            <a:ext cx="9972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Cambria" pitchFamily="18" charset="0"/>
              </a:rPr>
              <a:t/>
            </a:r>
            <a:br>
              <a:rPr lang="ru-RU" sz="3600" dirty="0">
                <a:latin typeface="Cambria" pitchFamily="18" charset="0"/>
              </a:rPr>
            </a:br>
            <a:endParaRPr lang="ru-RU" sz="3600" dirty="0">
              <a:latin typeface="Cambria" pitchFamily="18" charset="0"/>
            </a:endParaRPr>
          </a:p>
        </p:txBody>
      </p:sp>
      <p:pic>
        <p:nvPicPr>
          <p:cNvPr id="3" name="Рисунок 2" descr="circular_pie_chart_data_up_down_500_clr_655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500042"/>
            <a:ext cx="3860530" cy="2702371"/>
          </a:xfrm>
          <a:prstGeom prst="rect">
            <a:avLst/>
          </a:prstGeom>
        </p:spPr>
      </p:pic>
      <p:pic>
        <p:nvPicPr>
          <p:cNvPr id="4" name="Рисунок 3" descr="CoolClips_peop07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692696"/>
            <a:ext cx="2520280" cy="4158208"/>
          </a:xfrm>
          <a:prstGeom prst="rect">
            <a:avLst/>
          </a:prstGeom>
        </p:spPr>
      </p:pic>
      <p:pic>
        <p:nvPicPr>
          <p:cNvPr id="5" name="Рисунок 4" descr="CoolClips_vc0040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46335" y="2571744"/>
            <a:ext cx="3097665" cy="2800806"/>
          </a:xfrm>
          <a:prstGeom prst="rect">
            <a:avLst/>
          </a:prstGeom>
        </p:spPr>
      </p:pic>
      <p:pic>
        <p:nvPicPr>
          <p:cNvPr id="7" name="Рисунок 6" descr="MCj02380360000[1]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74668" y="0"/>
            <a:ext cx="3069332" cy="2112794"/>
          </a:xfrm>
          <a:prstGeom prst="rect">
            <a:avLst/>
          </a:prstGeom>
        </p:spPr>
      </p:pic>
      <p:pic>
        <p:nvPicPr>
          <p:cNvPr id="8" name="Рисунок 7" descr="19790579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5000636"/>
            <a:ext cx="3098279" cy="777982"/>
          </a:xfrm>
          <a:prstGeom prst="rect">
            <a:avLst/>
          </a:prstGeom>
        </p:spPr>
      </p:pic>
      <p:pic>
        <p:nvPicPr>
          <p:cNvPr id="9" name="Рисунок 8" descr="f8ccb149cda7211bcda19df9e1d8dfd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488" y="2714620"/>
            <a:ext cx="2209800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447</Words>
  <Application>Microsoft Office PowerPoint</Application>
  <PresentationFormat>Экран (4:3)</PresentationFormat>
  <Paragraphs>65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Проект «Математика и  здоровье»</vt:lpstr>
      <vt:lpstr> Здоровье – не всё, но всё без здоровья ничто. (Сократ) </vt:lpstr>
      <vt:lpstr>Актуальность темы.  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 </vt:lpstr>
      <vt:lpstr>Заключение</vt:lpstr>
      <vt:lpstr>Список использованной литературы:   Элга Боровская: «Здоровое питание школьника» Издательство: Эксмо, Москва, 2010 г. Запорожченко В.Г. «Образ жизни и вредные привычки». – Москва, Издательство: Медицина, 1984. Антропова М.В. «Режим дня, работоспособность и состояние здоровья школьников». – М., 1974. Байер К., Шейнберг Л. «Здоровый образ жизни» М., 1997. Электронная книга С.В. Баранова «Стань свободным от вредных привычек» Кучма В.Р. « Гигиена и подростков» Издательство «ГЭОТАР-Медиа», Москва, 2008г. 7) Деларю В.В. «Губительная сигарета» Издательство «Медицина», Москва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Дуальный итоговый проект «Математика и  здоровье»</dc:title>
  <dc:creator>user</dc:creator>
  <cp:lastModifiedBy>биология-0</cp:lastModifiedBy>
  <cp:revision>58</cp:revision>
  <dcterms:created xsi:type="dcterms:W3CDTF">2017-04-25T09:48:10Z</dcterms:created>
  <dcterms:modified xsi:type="dcterms:W3CDTF">2022-03-14T12:20:49Z</dcterms:modified>
</cp:coreProperties>
</file>