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65" r:id="rId6"/>
    <p:sldId id="259" r:id="rId7"/>
    <p:sldId id="260" r:id="rId8"/>
    <p:sldId id="261" r:id="rId9"/>
    <p:sldId id="262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27" autoAdjust="0"/>
    <p:restoredTop sz="94660"/>
  </p:normalViewPr>
  <p:slideViewPr>
    <p:cSldViewPr snapToGrid="0">
      <p:cViewPr varScale="1">
        <p:scale>
          <a:sx n="69" d="100"/>
          <a:sy n="69" d="100"/>
        </p:scale>
        <p:origin x="6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01.07.2022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2455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01.07.2022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757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01.07.2022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81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01.07.2022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322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01.07.2022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5991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01.07.2022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915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01.07.2022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175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01.07.2022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963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01.07.2022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535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01.07.2022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101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01.07.2022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156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5B86A-59C6-4C79-87D2-559A92E7E14D}" type="datetimeFigureOut">
              <a:rPr lang="ru-RU" smtClean="0"/>
              <a:t>01.07.2022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011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7000">
              <a:schemeClr val="accent1">
                <a:lumMod val="40000"/>
                <a:lumOff val="60000"/>
              </a:schemeClr>
            </a:gs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3390900" cy="2387600"/>
          </a:xfrm>
        </p:spPr>
        <p:txBody>
          <a:bodyPr>
            <a:normAutofit/>
          </a:bodyPr>
          <a:lstStyle/>
          <a:p>
            <a:r>
              <a:rPr lang="ru-RU" sz="15000" i="1" dirty="0">
                <a:latin typeface="+mn-lt"/>
              </a:rPr>
              <a:t>Е</a:t>
            </a:r>
            <a:r>
              <a:rPr lang="ru-RU" sz="15000" i="1" dirty="0" smtClean="0">
                <a:latin typeface="+mn-lt"/>
              </a:rPr>
              <a:t> </a:t>
            </a:r>
            <a:r>
              <a:rPr lang="ru-RU" sz="15000" i="1" dirty="0" err="1" smtClean="0">
                <a:latin typeface="+mn-lt"/>
              </a:rPr>
              <a:t>е</a:t>
            </a:r>
            <a:r>
              <a:rPr lang="ru-RU" sz="15000" i="1" dirty="0" smtClean="0">
                <a:latin typeface="+mn-lt"/>
              </a:rPr>
              <a:t> </a:t>
            </a:r>
            <a:endParaRPr lang="ru-RU" sz="15000" i="1" dirty="0"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17101" y="3886200"/>
            <a:ext cx="2404697" cy="92333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innerShdw blurRad="114300">
              <a:srgbClr val="00B050"/>
            </a:inn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/>
              <a:t>гласная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316980" y="1122363"/>
            <a:ext cx="33909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9600" dirty="0" smtClean="0">
                <a:solidFill>
                  <a:srgbClr val="FF0000"/>
                </a:solidFill>
              </a:rPr>
              <a:t>Звук </a:t>
            </a:r>
            <a:r>
              <a:rPr lang="en-US" sz="15000" i="1" dirty="0" smtClean="0">
                <a:solidFill>
                  <a:srgbClr val="FF0000"/>
                </a:solidFill>
                <a:latin typeface="+mn-lt"/>
              </a:rPr>
              <a:t>[</a:t>
            </a:r>
            <a:r>
              <a:rPr lang="ru-RU" sz="15000" i="1" dirty="0" smtClean="0">
                <a:solidFill>
                  <a:srgbClr val="FF0000"/>
                </a:solidFill>
                <a:latin typeface="+mn-lt"/>
              </a:rPr>
              <a:t>й</a:t>
            </a:r>
            <a:r>
              <a:rPr lang="en-US" sz="15000" i="1" dirty="0" smtClean="0">
                <a:solidFill>
                  <a:srgbClr val="FF0000"/>
                </a:solidFill>
                <a:latin typeface="+mn-lt"/>
              </a:rPr>
              <a:t>‘</a:t>
            </a:r>
            <a:r>
              <a:rPr lang="ru-RU" sz="15000" i="1" dirty="0" smtClean="0">
                <a:solidFill>
                  <a:srgbClr val="FF0000"/>
                </a:solidFill>
                <a:latin typeface="+mn-lt"/>
              </a:rPr>
              <a:t>э</a:t>
            </a:r>
            <a:r>
              <a:rPr lang="en-US" sz="15000" i="1" dirty="0" smtClean="0">
                <a:solidFill>
                  <a:srgbClr val="FF0000"/>
                </a:solidFill>
                <a:latin typeface="+mn-lt"/>
              </a:rPr>
              <a:t>]</a:t>
            </a:r>
            <a:endParaRPr lang="ru-RU" sz="15000" i="1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98364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7000">
              <a:schemeClr val="accent1">
                <a:lumMod val="40000"/>
                <a:lumOff val="60000"/>
              </a:schemeClr>
            </a:gs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3390900" cy="2387600"/>
          </a:xfrm>
        </p:spPr>
        <p:txBody>
          <a:bodyPr>
            <a:normAutofit/>
          </a:bodyPr>
          <a:lstStyle/>
          <a:p>
            <a:r>
              <a:rPr lang="ru-RU" sz="15000" i="1" dirty="0" smtClean="0">
                <a:latin typeface="+mn-lt"/>
              </a:rPr>
              <a:t>Ё</a:t>
            </a:r>
            <a:r>
              <a:rPr lang="ru-RU" sz="15000" i="1" dirty="0">
                <a:latin typeface="+mn-lt"/>
              </a:rPr>
              <a:t> </a:t>
            </a:r>
            <a:r>
              <a:rPr lang="ru-RU" sz="15000" i="1" dirty="0" err="1" smtClean="0">
                <a:latin typeface="+mn-lt"/>
              </a:rPr>
              <a:t>ё</a:t>
            </a:r>
            <a:r>
              <a:rPr lang="ru-RU" sz="15000" i="1" dirty="0" smtClean="0">
                <a:latin typeface="+mn-lt"/>
              </a:rPr>
              <a:t> </a:t>
            </a:r>
            <a:endParaRPr lang="ru-RU" sz="15000" i="1" dirty="0"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17101" y="3886200"/>
            <a:ext cx="2404697" cy="92333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innerShdw blurRad="114300">
              <a:srgbClr val="00B050"/>
            </a:inn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/>
              <a:t>гласная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316980" y="1122363"/>
            <a:ext cx="33909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9600" dirty="0">
                <a:solidFill>
                  <a:srgbClr val="FF0000"/>
                </a:solidFill>
              </a:rPr>
              <a:t>Звук </a:t>
            </a:r>
            <a:r>
              <a:rPr lang="en-US" sz="15000" i="1" dirty="0">
                <a:solidFill>
                  <a:srgbClr val="FF0000"/>
                </a:solidFill>
              </a:rPr>
              <a:t>[</a:t>
            </a:r>
            <a:r>
              <a:rPr lang="ru-RU" sz="15000" i="1" dirty="0">
                <a:solidFill>
                  <a:srgbClr val="FF0000"/>
                </a:solidFill>
              </a:rPr>
              <a:t>й</a:t>
            </a:r>
            <a:r>
              <a:rPr lang="en-US" sz="15000" i="1" dirty="0" smtClean="0">
                <a:solidFill>
                  <a:srgbClr val="FF0000"/>
                </a:solidFill>
              </a:rPr>
              <a:t>‘</a:t>
            </a:r>
            <a:r>
              <a:rPr lang="ru-RU" sz="15000" i="1" dirty="0">
                <a:solidFill>
                  <a:srgbClr val="FF0000"/>
                </a:solidFill>
              </a:rPr>
              <a:t>о</a:t>
            </a:r>
            <a:r>
              <a:rPr lang="en-US" sz="15000" i="1" dirty="0" smtClean="0">
                <a:solidFill>
                  <a:srgbClr val="FF0000"/>
                </a:solidFill>
              </a:rPr>
              <a:t>]</a:t>
            </a:r>
            <a:endParaRPr lang="ru-RU" sz="15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027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3733800" cy="1325563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Звук </a:t>
            </a:r>
            <a:r>
              <a:rPr lang="en-US" dirty="0" smtClean="0">
                <a:solidFill>
                  <a:srgbClr val="0070C0"/>
                </a:solidFill>
              </a:rPr>
              <a:t>[</a:t>
            </a:r>
            <a:r>
              <a:rPr lang="ru-RU" dirty="0" smtClean="0">
                <a:solidFill>
                  <a:srgbClr val="0070C0"/>
                </a:solidFill>
              </a:rPr>
              <a:t>й</a:t>
            </a:r>
            <a:r>
              <a:rPr lang="en-US" dirty="0" smtClean="0">
                <a:solidFill>
                  <a:srgbClr val="0070C0"/>
                </a:solidFill>
              </a:rPr>
              <a:t>`</a:t>
            </a:r>
            <a:r>
              <a:rPr lang="ru-RU" dirty="0" smtClean="0">
                <a:solidFill>
                  <a:srgbClr val="0070C0"/>
                </a:solidFill>
              </a:rPr>
              <a:t>э</a:t>
            </a:r>
            <a:r>
              <a:rPr lang="en-US" dirty="0" smtClean="0">
                <a:solidFill>
                  <a:srgbClr val="0070C0"/>
                </a:solidFill>
              </a:rPr>
              <a:t>]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1" y="1825625"/>
            <a:ext cx="2224314" cy="670832"/>
          </a:xfrm>
        </p:spPr>
        <p:txBody>
          <a:bodyPr/>
          <a:lstStyle/>
          <a:p>
            <a:pPr marL="0" indent="0">
              <a:buNone/>
            </a:pPr>
            <a:r>
              <a:rPr lang="ru-RU" i="1" dirty="0" smtClean="0">
                <a:solidFill>
                  <a:srgbClr val="FF0000"/>
                </a:solidFill>
              </a:rPr>
              <a:t>гласный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3062515" y="1825625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i="1" dirty="0">
              <a:solidFill>
                <a:srgbClr val="0070C0"/>
              </a:solidFill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714829" y="2496457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ель</a:t>
            </a:r>
            <a:endParaRPr lang="ru-RU" dirty="0"/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714829" y="3167289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ежата</a:t>
            </a:r>
            <a:endParaRPr lang="ru-RU" dirty="0"/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714829" y="3838121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берег</a:t>
            </a:r>
            <a:endParaRPr lang="ru-RU" dirty="0"/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603613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>
                <a:solidFill>
                  <a:srgbClr val="0070C0"/>
                </a:solidFill>
              </a:rPr>
              <a:t>Звук </a:t>
            </a:r>
            <a:r>
              <a:rPr lang="en-US" dirty="0">
                <a:solidFill>
                  <a:srgbClr val="0070C0"/>
                </a:solidFill>
              </a:rPr>
              <a:t>[</a:t>
            </a:r>
            <a:r>
              <a:rPr lang="ru-RU" dirty="0">
                <a:solidFill>
                  <a:srgbClr val="0070C0"/>
                </a:solidFill>
              </a:rPr>
              <a:t>й</a:t>
            </a:r>
            <a:r>
              <a:rPr lang="en-US" dirty="0" smtClean="0">
                <a:solidFill>
                  <a:srgbClr val="0070C0"/>
                </a:solidFill>
              </a:rPr>
              <a:t>`</a:t>
            </a:r>
            <a:r>
              <a:rPr lang="ru-RU" dirty="0" smtClean="0">
                <a:solidFill>
                  <a:srgbClr val="0070C0"/>
                </a:solidFill>
              </a:rPr>
              <a:t>о</a:t>
            </a:r>
            <a:r>
              <a:rPr lang="en-US" dirty="0" smtClean="0">
                <a:solidFill>
                  <a:srgbClr val="0070C0"/>
                </a:solidFill>
              </a:rPr>
              <a:t>]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6" name="Объект 2"/>
          <p:cNvSpPr txBox="1">
            <a:spLocks/>
          </p:cNvSpPr>
          <p:nvPr/>
        </p:nvSpPr>
        <p:spPr>
          <a:xfrm>
            <a:off x="6036131" y="1825625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i="1" dirty="0" smtClean="0">
                <a:solidFill>
                  <a:srgbClr val="FF0000"/>
                </a:solidFill>
              </a:rPr>
              <a:t>гласный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17" name="Объект 2"/>
          <p:cNvSpPr txBox="1">
            <a:spLocks/>
          </p:cNvSpPr>
          <p:nvPr/>
        </p:nvSpPr>
        <p:spPr>
          <a:xfrm>
            <a:off x="8260445" y="1825625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i="1" dirty="0">
              <a:solidFill>
                <a:schemeClr val="accent6"/>
              </a:solidFill>
            </a:endParaRPr>
          </a:p>
        </p:txBody>
      </p:sp>
      <p:sp>
        <p:nvSpPr>
          <p:cNvPr id="18" name="Объект 2"/>
          <p:cNvSpPr txBox="1">
            <a:spLocks/>
          </p:cNvSpPr>
          <p:nvPr/>
        </p:nvSpPr>
        <p:spPr>
          <a:xfrm>
            <a:off x="5912759" y="2496457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ёж</a:t>
            </a:r>
            <a:endParaRPr lang="ru-RU" dirty="0"/>
          </a:p>
        </p:txBody>
      </p:sp>
      <p:sp>
        <p:nvSpPr>
          <p:cNvPr id="19" name="Объект 2"/>
          <p:cNvSpPr txBox="1">
            <a:spLocks/>
          </p:cNvSpPr>
          <p:nvPr/>
        </p:nvSpPr>
        <p:spPr>
          <a:xfrm>
            <a:off x="5912759" y="3167289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ёлка</a:t>
            </a:r>
            <a:endParaRPr lang="ru-RU" dirty="0"/>
          </a:p>
        </p:txBody>
      </p:sp>
      <p:sp>
        <p:nvSpPr>
          <p:cNvPr id="20" name="Объект 2"/>
          <p:cNvSpPr txBox="1">
            <a:spLocks/>
          </p:cNvSpPr>
          <p:nvPr/>
        </p:nvSpPr>
        <p:spPr>
          <a:xfrm>
            <a:off x="5912759" y="3838121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ёрш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6500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/>
      <p:bldP spid="7" grpId="0"/>
      <p:bldP spid="8" grpId="0"/>
      <p:bldP spid="9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33161"/>
          </a:xfrm>
        </p:spPr>
        <p:txBody>
          <a:bodyPr>
            <a:normAutofit fontScale="90000"/>
          </a:bodyPr>
          <a:lstStyle/>
          <a:p>
            <a:r>
              <a:rPr lang="ru-RU" sz="3000" i="1" dirty="0" smtClean="0"/>
              <a:t>Запиши под диктовку предложение и проверь его</a:t>
            </a:r>
            <a:r>
              <a:rPr lang="ru-RU" sz="3000" i="1" dirty="0" smtClean="0"/>
              <a:t>. Докажи на письме, что это предложение.</a:t>
            </a:r>
            <a:endParaRPr lang="ru-RU" sz="30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23688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Ёрш – пресноводная рыба.</a:t>
            </a:r>
            <a:endParaRPr lang="ru-RU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696686" y="2438400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6241143" y="2394858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1868715" y="2356758"/>
            <a:ext cx="391885" cy="14514"/>
          </a:xfrm>
          <a:prstGeom prst="line">
            <a:avLst/>
          </a:prstGeom>
          <a:ln w="3492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1773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22847" t="21496" r="23593" b="2367"/>
          <a:stretch/>
        </p:blipFill>
        <p:spPr>
          <a:xfrm>
            <a:off x="651165" y="263236"/>
            <a:ext cx="11097490" cy="6373091"/>
          </a:xfrm>
          <a:prstGeom prst="rect">
            <a:avLst/>
          </a:prstGeom>
        </p:spPr>
      </p:pic>
      <p:cxnSp>
        <p:nvCxnSpPr>
          <p:cNvPr id="6" name="Прямая со стрелкой 5"/>
          <p:cNvCxnSpPr/>
          <p:nvPr/>
        </p:nvCxnSpPr>
        <p:spPr>
          <a:xfrm>
            <a:off x="6525491" y="1731818"/>
            <a:ext cx="1842654" cy="1177637"/>
          </a:xfrm>
          <a:prstGeom prst="straightConnector1">
            <a:avLst/>
          </a:prstGeom>
          <a:ln w="22225">
            <a:solidFill>
              <a:srgbClr val="FF0000"/>
            </a:solidFill>
            <a:headEnd type="stealth" w="lg" len="lg"/>
            <a:tailEnd type="triangle" w="lg" len="lg"/>
          </a:ln>
          <a:effectLst>
            <a:glow rad="50800">
              <a:srgbClr val="FF0000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6677891" y="1884218"/>
            <a:ext cx="2306781" cy="4242954"/>
          </a:xfrm>
          <a:prstGeom prst="straightConnector1">
            <a:avLst/>
          </a:prstGeom>
          <a:ln w="22225">
            <a:solidFill>
              <a:srgbClr val="FF0000"/>
            </a:solidFill>
            <a:headEnd type="stealth" w="lg" len="lg"/>
            <a:tailEnd type="triangle" w="lg" len="lg"/>
          </a:ln>
          <a:effectLst>
            <a:glow rad="50800">
              <a:srgbClr val="FF0000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6601691" y="5105399"/>
            <a:ext cx="1842654" cy="1177637"/>
          </a:xfrm>
          <a:prstGeom prst="straightConnector1">
            <a:avLst/>
          </a:prstGeom>
          <a:ln w="22225">
            <a:solidFill>
              <a:srgbClr val="FF0000"/>
            </a:solidFill>
            <a:headEnd type="stealth" w="lg" len="lg"/>
            <a:tailEnd type="triangle" w="lg" len="lg"/>
          </a:ln>
          <a:effectLst>
            <a:glow rad="50800">
              <a:srgbClr val="FF0000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525491" y="4246418"/>
            <a:ext cx="2147454" cy="284019"/>
          </a:xfrm>
          <a:prstGeom prst="straightConnector1">
            <a:avLst/>
          </a:prstGeom>
          <a:ln w="22225">
            <a:solidFill>
              <a:srgbClr val="FF0000"/>
            </a:solidFill>
            <a:headEnd type="stealth" w="lg" len="lg"/>
            <a:tailEnd type="triangle" w="lg" len="lg"/>
          </a:ln>
          <a:effectLst>
            <a:glow rad="50800">
              <a:srgbClr val="FF0000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6677891" y="3463636"/>
            <a:ext cx="3006436" cy="277091"/>
          </a:xfrm>
          <a:prstGeom prst="straightConnector1">
            <a:avLst/>
          </a:prstGeom>
          <a:ln w="22225">
            <a:solidFill>
              <a:srgbClr val="FF0000"/>
            </a:solidFill>
            <a:headEnd type="stealth" w="lg" len="lg"/>
            <a:tailEnd type="triangle" w="lg" len="lg"/>
          </a:ln>
          <a:effectLst>
            <a:glow rad="50800">
              <a:srgbClr val="FF0000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601691" y="2701637"/>
            <a:ext cx="3969327" cy="2590800"/>
          </a:xfrm>
          <a:prstGeom prst="straightConnector1">
            <a:avLst/>
          </a:prstGeom>
          <a:ln w="22225">
            <a:solidFill>
              <a:srgbClr val="FF0000"/>
            </a:solidFill>
            <a:headEnd type="stealth" w="lg" len="lg"/>
            <a:tailEnd type="triangle" w="lg" len="lg"/>
          </a:ln>
          <a:effectLst>
            <a:glow rad="50800">
              <a:srgbClr val="FF0000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3761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33161"/>
          </a:xfrm>
        </p:spPr>
        <p:txBody>
          <a:bodyPr>
            <a:normAutofit fontScale="90000"/>
          </a:bodyPr>
          <a:lstStyle/>
          <a:p>
            <a:r>
              <a:rPr lang="ru-RU" sz="3000" i="1" dirty="0" smtClean="0"/>
              <a:t>Найди спрятавшиеся слова на букву </a:t>
            </a:r>
            <a:r>
              <a:rPr lang="ru-RU" sz="3000" b="1" i="1" dirty="0" smtClean="0">
                <a:solidFill>
                  <a:srgbClr val="FF0000"/>
                </a:solidFill>
              </a:rPr>
              <a:t>Е</a:t>
            </a:r>
            <a:r>
              <a:rPr lang="ru-RU" sz="3000" i="1" dirty="0" smtClean="0"/>
              <a:t> и </a:t>
            </a:r>
            <a:r>
              <a:rPr lang="ru-RU" sz="3000" b="1" i="1" dirty="0" smtClean="0">
                <a:solidFill>
                  <a:srgbClr val="FF0000"/>
                </a:solidFill>
              </a:rPr>
              <a:t>Ё</a:t>
            </a:r>
            <a:r>
              <a:rPr lang="ru-RU" sz="3000" i="1" dirty="0" smtClean="0"/>
              <a:t> </a:t>
            </a:r>
            <a:r>
              <a:rPr lang="ru-RU" sz="3000" i="1" dirty="0" smtClean="0"/>
              <a:t>запиши их.</a:t>
            </a:r>
            <a:endParaRPr lang="ru-RU" sz="30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9341" y="1823701"/>
            <a:ext cx="2293259" cy="68534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акварель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654954" y="3858197"/>
            <a:ext cx="2064657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чёлка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729341" y="2477415"/>
            <a:ext cx="2064657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чертёж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654956" y="3183622"/>
            <a:ext cx="2064657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V="1">
            <a:off x="1972128" y="2429398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977899" y="4422818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1369784" y="3703445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1687283" y="3035095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Объект 2"/>
          <p:cNvSpPr txBox="1">
            <a:spLocks/>
          </p:cNvSpPr>
          <p:nvPr/>
        </p:nvSpPr>
        <p:spPr>
          <a:xfrm>
            <a:off x="3603166" y="1849897"/>
            <a:ext cx="2064657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ель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Объект 2"/>
          <p:cNvSpPr txBox="1">
            <a:spLocks/>
          </p:cNvSpPr>
          <p:nvPr/>
        </p:nvSpPr>
        <p:spPr>
          <a:xfrm>
            <a:off x="3555998" y="3819081"/>
            <a:ext cx="2064657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ёлка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Объект 2"/>
          <p:cNvSpPr txBox="1">
            <a:spLocks/>
          </p:cNvSpPr>
          <p:nvPr/>
        </p:nvSpPr>
        <p:spPr>
          <a:xfrm>
            <a:off x="3603165" y="2498276"/>
            <a:ext cx="2064657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ёж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Объект 2"/>
          <p:cNvSpPr txBox="1">
            <a:spLocks/>
          </p:cNvSpPr>
          <p:nvPr/>
        </p:nvSpPr>
        <p:spPr>
          <a:xfrm>
            <a:off x="3603164" y="3158679"/>
            <a:ext cx="2064657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4681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65125"/>
            <a:ext cx="10744200" cy="850900"/>
          </a:xfrm>
        </p:spPr>
        <p:txBody>
          <a:bodyPr>
            <a:normAutofit fontScale="90000"/>
          </a:bodyPr>
          <a:lstStyle/>
          <a:p>
            <a:r>
              <a:rPr lang="ru-RU" sz="3000" i="1" dirty="0" smtClean="0"/>
              <a:t>Поставь слова во множественное число, запиши, выдели букву </a:t>
            </a:r>
            <a:r>
              <a:rPr lang="ru-RU" sz="3000" i="1" dirty="0" smtClean="0">
                <a:solidFill>
                  <a:srgbClr val="FF0000"/>
                </a:solidFill>
              </a:rPr>
              <a:t>е </a:t>
            </a:r>
            <a:r>
              <a:rPr lang="ru-RU" sz="3000" i="1" dirty="0" smtClean="0"/>
              <a:t>или</a:t>
            </a:r>
            <a:r>
              <a:rPr lang="ru-RU" sz="3000" i="1" dirty="0" smtClean="0">
                <a:solidFill>
                  <a:srgbClr val="FF0000"/>
                </a:solidFill>
              </a:rPr>
              <a:t> ё</a:t>
            </a:r>
            <a:r>
              <a:rPr lang="ru-RU" sz="3000" i="1" dirty="0" smtClean="0"/>
              <a:t>.</a:t>
            </a:r>
            <a:endParaRPr lang="ru-RU" sz="30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43101"/>
            <a:ext cx="1565564" cy="647700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пчела</a:t>
            </a:r>
            <a:endParaRPr lang="ru-RU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Объект 2"/>
          <p:cNvSpPr txBox="1">
            <a:spLocks/>
          </p:cNvSpPr>
          <p:nvPr/>
        </p:nvSpPr>
        <p:spPr>
          <a:xfrm>
            <a:off x="2922732" y="1976889"/>
            <a:ext cx="2051050" cy="6477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чёлы</a:t>
            </a:r>
            <a:endParaRPr lang="ru-RU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Объект 2"/>
          <p:cNvSpPr txBox="1">
            <a:spLocks/>
          </p:cNvSpPr>
          <p:nvPr/>
        </p:nvSpPr>
        <p:spPr>
          <a:xfrm>
            <a:off x="457200" y="1229448"/>
            <a:ext cx="2190750" cy="6477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гнездо</a:t>
            </a:r>
            <a:endParaRPr lang="ru-RU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Объект 2"/>
          <p:cNvSpPr txBox="1">
            <a:spLocks/>
          </p:cNvSpPr>
          <p:nvPr/>
        </p:nvSpPr>
        <p:spPr>
          <a:xfrm>
            <a:off x="304799" y="3397302"/>
            <a:ext cx="2119745" cy="6477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ледяной</a:t>
            </a:r>
            <a:endParaRPr lang="ru-RU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Объект 2"/>
          <p:cNvSpPr txBox="1">
            <a:spLocks/>
          </p:cNvSpPr>
          <p:nvPr/>
        </p:nvSpPr>
        <p:spPr>
          <a:xfrm>
            <a:off x="2828059" y="2735275"/>
            <a:ext cx="3368099" cy="6477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брёвна</a:t>
            </a:r>
            <a:endParaRPr lang="ru-RU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Объект 2"/>
          <p:cNvSpPr txBox="1">
            <a:spLocks/>
          </p:cNvSpPr>
          <p:nvPr/>
        </p:nvSpPr>
        <p:spPr>
          <a:xfrm>
            <a:off x="363103" y="2732151"/>
            <a:ext cx="1798205" cy="6477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бревно</a:t>
            </a:r>
            <a:endParaRPr lang="ru-RU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Объект 2"/>
          <p:cNvSpPr txBox="1">
            <a:spLocks/>
          </p:cNvSpPr>
          <p:nvPr/>
        </p:nvSpPr>
        <p:spPr>
          <a:xfrm>
            <a:off x="2922732" y="1267863"/>
            <a:ext cx="2051050" cy="6477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гнёзда</a:t>
            </a:r>
            <a:endParaRPr lang="ru-RU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Объект 2"/>
          <p:cNvSpPr txBox="1">
            <a:spLocks/>
          </p:cNvSpPr>
          <p:nvPr/>
        </p:nvSpPr>
        <p:spPr>
          <a:xfrm>
            <a:off x="2865724" y="3448043"/>
            <a:ext cx="1333500" cy="6477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лёд</a:t>
            </a:r>
            <a:endParaRPr lang="ru-RU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986559" y="1645231"/>
            <a:ext cx="260350" cy="421694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3480665" y="1670398"/>
            <a:ext cx="260350" cy="421694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927388" y="3149688"/>
            <a:ext cx="260350" cy="421694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1029854" y="2379954"/>
            <a:ext cx="260350" cy="421694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533773" y="2356021"/>
            <a:ext cx="260350" cy="421694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3206460" y="3884896"/>
            <a:ext cx="260350" cy="421694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3403598" y="3124193"/>
            <a:ext cx="260350" cy="421694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609600" y="3849620"/>
            <a:ext cx="260350" cy="421694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2260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5" grpId="0"/>
      <p:bldP spid="16" grpId="0"/>
      <p:bldP spid="17" grpId="0"/>
      <p:bldP spid="18" grpId="0"/>
      <p:bldP spid="19" grpId="0"/>
      <p:bldP spid="20" grpId="0"/>
      <p:bldP spid="21" grpId="0"/>
      <p:bldP spid="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25046"/>
          </a:xfrm>
        </p:spPr>
        <p:txBody>
          <a:bodyPr>
            <a:normAutofit/>
          </a:bodyPr>
          <a:lstStyle/>
          <a:p>
            <a:r>
              <a:rPr lang="ru-RU" sz="2500" i="1" dirty="0" smtClean="0"/>
              <a:t>Скажи общее название для каждой группы слов</a:t>
            </a:r>
            <a:endParaRPr lang="ru-RU" sz="2500" i="1" dirty="0"/>
          </a:p>
        </p:txBody>
      </p:sp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658091" y="1190172"/>
            <a:ext cx="10515600" cy="123688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5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Ольха, берёза, кипарис, дуб, тополь, лиственница – это </a:t>
            </a:r>
            <a:endParaRPr lang="ru-RU" sz="3500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658091" y="3823317"/>
            <a:ext cx="10515600" cy="12368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35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Пальто, плащ, куртка, шуба, сарафан, брюки, юбка– это </a:t>
            </a:r>
            <a:endParaRPr lang="ru-RU" sz="3500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658091" y="5330825"/>
            <a:ext cx="10515600" cy="12368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35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Псков, Омск, Рим, Волгоград, Ярославль, Самара, Вологда – это </a:t>
            </a:r>
            <a:endParaRPr lang="ru-RU" sz="3500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658091" y="2506744"/>
            <a:ext cx="10515600" cy="12368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35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Чайник, чашка, графин, тарелка, блюдце, кастрюля – это </a:t>
            </a:r>
            <a:endParaRPr lang="ru-RU" sz="3500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Объект 2"/>
          <p:cNvSpPr txBox="1">
            <a:spLocks/>
          </p:cNvSpPr>
          <p:nvPr/>
        </p:nvSpPr>
        <p:spPr>
          <a:xfrm>
            <a:off x="1655619" y="1689729"/>
            <a:ext cx="2389908" cy="7771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35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35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еревья.</a:t>
            </a:r>
            <a:endParaRPr lang="ru-RU" sz="3500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Объект 2"/>
          <p:cNvSpPr txBox="1">
            <a:spLocks/>
          </p:cNvSpPr>
          <p:nvPr/>
        </p:nvSpPr>
        <p:spPr>
          <a:xfrm>
            <a:off x="3525983" y="5790541"/>
            <a:ext cx="2389908" cy="7771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35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города.</a:t>
            </a:r>
            <a:endParaRPr lang="ru-RU" sz="3500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Объект 2"/>
          <p:cNvSpPr txBox="1">
            <a:spLocks/>
          </p:cNvSpPr>
          <p:nvPr/>
        </p:nvSpPr>
        <p:spPr>
          <a:xfrm>
            <a:off x="1655619" y="4322875"/>
            <a:ext cx="2389908" cy="7771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35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одежда.</a:t>
            </a:r>
            <a:endParaRPr lang="ru-RU" sz="3500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Объект 2"/>
          <p:cNvSpPr txBox="1">
            <a:spLocks/>
          </p:cNvSpPr>
          <p:nvPr/>
        </p:nvSpPr>
        <p:spPr>
          <a:xfrm>
            <a:off x="1655619" y="3006302"/>
            <a:ext cx="2389908" cy="7771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35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посуда.</a:t>
            </a:r>
            <a:endParaRPr lang="ru-RU" sz="3500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V="1">
            <a:off x="609601" y="1737560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3134098" y="2221611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642257" y="3033486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2850573" y="3491345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569028" y="5791200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3179620" y="4849091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4720937" y="6317672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V="1">
            <a:off x="569028" y="4336203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6636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 build="p"/>
      <p:bldP spid="9" grpId="0" build="p"/>
      <p:bldP spid="10" grpId="0" build="p"/>
      <p:bldP spid="12" grpId="0" build="p"/>
      <p:bldP spid="13" grpId="0" build="p"/>
      <p:bldP spid="14" grpId="0" build="p"/>
      <p:bldP spid="1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7639" t="19224" r="52130" b="59753"/>
          <a:stretch/>
        </p:blipFill>
        <p:spPr>
          <a:xfrm>
            <a:off x="845128" y="789708"/>
            <a:ext cx="2632364" cy="153785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57346" t="20171" r="23701" b="62594"/>
          <a:stretch/>
        </p:blipFill>
        <p:spPr>
          <a:xfrm>
            <a:off x="4710545" y="858982"/>
            <a:ext cx="2466109" cy="126076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l="27638" t="55210" r="52876" b="19979"/>
          <a:stretch/>
        </p:blipFill>
        <p:spPr>
          <a:xfrm>
            <a:off x="8908474" y="581890"/>
            <a:ext cx="2535382" cy="1814945"/>
          </a:xfrm>
          <a:prstGeom prst="rect">
            <a:avLst/>
          </a:prstGeom>
        </p:spPr>
      </p:pic>
      <p:sp>
        <p:nvSpPr>
          <p:cNvPr id="7" name="Стрелка вниз 6"/>
          <p:cNvSpPr/>
          <p:nvPr/>
        </p:nvSpPr>
        <p:spPr>
          <a:xfrm>
            <a:off x="2036618" y="2396835"/>
            <a:ext cx="471055" cy="19534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9531927" y="2327563"/>
            <a:ext cx="471055" cy="19534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5486400" y="2327563"/>
            <a:ext cx="471055" cy="19534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1286742" y="4419599"/>
            <a:ext cx="2190750" cy="6477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ШУТКА</a:t>
            </a:r>
            <a:endParaRPr lang="ru-RU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4848224" y="4350327"/>
            <a:ext cx="2190750" cy="6477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РЫБАК</a:t>
            </a:r>
            <a:endParaRPr lang="ru-RU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Объект 2"/>
          <p:cNvSpPr txBox="1">
            <a:spLocks/>
          </p:cNvSpPr>
          <p:nvPr/>
        </p:nvSpPr>
        <p:spPr>
          <a:xfrm>
            <a:off x="8575964" y="4220439"/>
            <a:ext cx="2522393" cy="6477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ДУДОЧКА</a:t>
            </a:r>
            <a:endParaRPr lang="ru-RU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2316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/>
      <p:bldP spid="11" grpId="0"/>
      <p:bldP spid="1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174</Words>
  <Application>Microsoft Office PowerPoint</Application>
  <PresentationFormat>Широкоэкранный</PresentationFormat>
  <Paragraphs>48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Е е </vt:lpstr>
      <vt:lpstr>Ё ё </vt:lpstr>
      <vt:lpstr>Звук [й`э]</vt:lpstr>
      <vt:lpstr>Запиши под диктовку предложение и проверь его. Докажи на письме, что это предложение.</vt:lpstr>
      <vt:lpstr>Презентация PowerPoint</vt:lpstr>
      <vt:lpstr>Найди спрятавшиеся слова на букву Е и Ё запиши их.</vt:lpstr>
      <vt:lpstr>Поставь слова во множественное число, запиши, выдели букву е или ё.</vt:lpstr>
      <vt:lpstr>Скажи общее название для каждой группы слов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 д</dc:title>
  <dc:creator>Лисёнок</dc:creator>
  <cp:lastModifiedBy>Лисёнок</cp:lastModifiedBy>
  <cp:revision>22</cp:revision>
  <dcterms:created xsi:type="dcterms:W3CDTF">2022-06-28T08:28:56Z</dcterms:created>
  <dcterms:modified xsi:type="dcterms:W3CDTF">2022-07-01T11:29:18Z</dcterms:modified>
</cp:coreProperties>
</file>