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0" r:id="rId3"/>
    <p:sldId id="285" r:id="rId4"/>
    <p:sldId id="292" r:id="rId5"/>
    <p:sldId id="262" r:id="rId6"/>
    <p:sldId id="291" r:id="rId7"/>
    <p:sldId id="274" r:id="rId8"/>
    <p:sldId id="294" r:id="rId9"/>
    <p:sldId id="283" r:id="rId10"/>
    <p:sldId id="286" r:id="rId11"/>
    <p:sldId id="279" r:id="rId12"/>
    <p:sldId id="287" r:id="rId13"/>
    <p:sldId id="271" r:id="rId14"/>
    <p:sldId id="280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B02235-6147-4873-B8DD-74FB20CF220A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04FAE-E091-47C2-8460-90E3E64D96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86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04FAE-E091-47C2-8460-90E3E64D96B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6.wdp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9.jpeg"/><Relationship Id="rId4" Type="http://schemas.microsoft.com/office/2007/relationships/hdphoto" Target="../media/hdphoto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amyat-naroda.ru/" TargetMode="External"/><Relationship Id="rId2" Type="http://schemas.openxmlformats.org/officeDocument/2006/relationships/hyperlink" Target="https://geeker.ru/education/podvig-naroda-poisk-uchastnikov-vov-po-familiya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odvignaroda.mil.ru/" TargetMode="External"/><Relationship Id="rId4" Type="http://schemas.openxmlformats.org/officeDocument/2006/relationships/hyperlink" Target="http://www.obd-memorial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geeker.ru/education/podvig-naroda-poisk-uchastnikov-vov-po-familiya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3.wdp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357298"/>
            <a:ext cx="8640960" cy="214371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Фронтовая судьба родных и близких учащихся 11А класса – участников Великой Отечественной войны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8104" y="4365104"/>
            <a:ext cx="33843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smtClean="0"/>
              <a:t>Выполнила: </a:t>
            </a:r>
            <a:r>
              <a:rPr lang="ru-RU" sz="1400" dirty="0" smtClean="0"/>
              <a:t>Спирина Ирина Юрьевна, учитель русского языка и </a:t>
            </a:r>
            <a:r>
              <a:rPr lang="ru-RU" sz="1400" dirty="0"/>
              <a:t>литературы МАОУ «СОШ №51» г. Саратов</a:t>
            </a: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>
            <a:normAutofit fontScale="90000"/>
          </a:bodyPr>
          <a:lstStyle/>
          <a:p>
            <a:r>
              <a:rPr lang="ru-RU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Сизоненко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Павел Иванович </a:t>
            </a:r>
            <a:r>
              <a:rPr lang="ru-RU" b="1" dirty="0" smtClean="0">
                <a:solidFill>
                  <a:schemeClr val="lt1"/>
                </a:solidFill>
              </a:rPr>
              <a:t/>
            </a:r>
            <a:br>
              <a:rPr lang="ru-RU" b="1" dirty="0" smtClean="0">
                <a:solidFill>
                  <a:schemeClr val="lt1"/>
                </a:solidFill>
              </a:rPr>
            </a:b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9793688"/>
              </p:ext>
            </p:extLst>
          </p:nvPr>
        </p:nvGraphicFramePr>
        <p:xfrm>
          <a:off x="4644008" y="928670"/>
          <a:ext cx="4114800" cy="4700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ru-RU" b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Звание: ефрейтор, Место призыва: 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Питерский РВК, Саратовская обл., Питерский р-н </a:t>
                      </a:r>
                      <a:br>
                        <a:rPr lang="ru-RU" sz="1800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Место службы: 57 </a:t>
                      </a:r>
                      <a:r>
                        <a:rPr lang="ru-RU" sz="1800" b="0" dirty="0" err="1" smtClean="0">
                          <a:solidFill>
                            <a:schemeClr val="tx1"/>
                          </a:solidFill>
                        </a:rPr>
                        <a:t>ап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 95 </a:t>
                      </a:r>
                      <a:r>
                        <a:rPr lang="ru-RU" sz="1800" b="0" dirty="0" err="1" smtClean="0">
                          <a:solidFill>
                            <a:schemeClr val="tx1"/>
                          </a:solidFill>
                        </a:rPr>
                        <a:t>сд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 62 А </a:t>
                      </a:r>
                      <a:br>
                        <a:rPr lang="ru-RU" sz="1800" b="0" dirty="0" smtClean="0">
                          <a:solidFill>
                            <a:schemeClr val="tx1"/>
                          </a:solidFill>
                        </a:rPr>
                      </a:br>
                      <a:endParaRPr lang="ru-RU" sz="18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Дата подвига: 23.11.1942 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№ записи: 17861383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Архивные документы о данном награждении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>Медаль «За отвагу» </a:t>
                      </a:r>
                      <a:br>
                        <a:rPr lang="ru-RU" sz="1800" b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800" b="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800" b="0" dirty="0" smtClean="0">
                          <a:solidFill>
                            <a:schemeClr val="tx1"/>
                          </a:solidFill>
                        </a:rPr>
                      </a:br>
                      <a:endParaRPr lang="ru-RU" sz="18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endParaRPr lang="ru-RU" b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8" name="Рисунок 7" descr="C:\Users\Ирина\Downloads\00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928670"/>
            <a:ext cx="3143239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0000145_3"/>
          <p:cNvPicPr/>
          <p:nvPr/>
        </p:nvPicPr>
        <p:blipFill>
          <a:blip r:embed="rId3" cstate="screen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5143512"/>
            <a:ext cx="9144000" cy="142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ward14-sm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857364"/>
            <a:ext cx="647700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5361818"/>
              </p:ext>
            </p:extLst>
          </p:nvPr>
        </p:nvGraphicFramePr>
        <p:xfrm>
          <a:off x="4878292" y="1070208"/>
          <a:ext cx="4086196" cy="3650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61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50178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Ново-Репинский РВК, Саратовская обл., Ново-Репинский р-н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endParaRPr lang="ru-RU" sz="1600" b="0" kern="1200" dirty="0" smtClean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Звание: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гв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. капитан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в РККА с 08.1941 года Место призыва: 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Место службы: 196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гв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сп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67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гв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сд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6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гв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. А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Дата подвига: 27.10.1944,06.10.1944,10.10.1944 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№ записи: 27603548</a:t>
                      </a:r>
                    </a:p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b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endParaRPr lang="ru-RU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Рисунок 5" descr="C:\Users\Ирина\AppData\Local\Microsoft\Windows\Temporary Internet Files\Content.Word\Авдюхов.jpeg"/>
          <p:cNvPicPr/>
          <p:nvPr/>
        </p:nvPicPr>
        <p:blipFill>
          <a:blip r:embed="rId3" cstate="print"/>
          <a:srcRect l="5021" t="13245" r="51041" b="3973"/>
          <a:stretch>
            <a:fillRect/>
          </a:stretch>
        </p:blipFill>
        <p:spPr bwMode="auto">
          <a:xfrm>
            <a:off x="142844" y="865212"/>
            <a:ext cx="292895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odvignaroda.mil.ru/img/awards/award12-sm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7864" y="1628800"/>
            <a:ext cx="1428760" cy="148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odvignaroda.mil.ru/filter/filterimage?path=VS/198/033-0686196-2178%2b040-2187/00000005_1.jpg&amp;id=27603548&amp;id1=d2df944c0a71f213a504fc7420988b78"/>
          <p:cNvPicPr/>
          <p:nvPr/>
        </p:nvPicPr>
        <p:blipFill>
          <a:blip r:embed="rId5">
            <a:lum bright="20000" contrast="-1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096071" y="3717032"/>
            <a:ext cx="5940425" cy="285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m0-tub-ru.yandex.net/i?id=6252118a3c83ae3ebf51ced493f19844&amp;n=33&amp;w=203&amp;h=15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643578"/>
            <a:ext cx="142872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071802" y="476672"/>
            <a:ext cx="6072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Авдюхов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Иван Филиппович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5673" y="4748951"/>
            <a:ext cx="24321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Архивные документы о данном награждении</a:t>
            </a:r>
          </a:p>
          <a:p>
            <a:pPr algn="r"/>
            <a:r>
              <a:rPr lang="ru-RU" dirty="0"/>
              <a:t>Орден Красного Знамени</a:t>
            </a:r>
          </a:p>
        </p:txBody>
      </p:sp>
    </p:spTree>
    <p:extLst>
      <p:ext uri="{BB962C8B-B14F-4D97-AF65-F5344CB8AC3E}">
        <p14:creationId xmlns:p14="http://schemas.microsoft.com/office/powerpoint/2010/main" val="119054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Ирина\AppData\Local\Microsoft\Windows\Temporary Internet Files\Content.Word\UDOIcwMQ7P4.jpg"/>
          <p:cNvPicPr/>
          <p:nvPr/>
        </p:nvPicPr>
        <p:blipFill rotWithShape="1">
          <a:blip r:embed="rId2"/>
          <a:srcRect l="6542" t="2761" r="20638" b="18794"/>
          <a:stretch/>
        </p:blipFill>
        <p:spPr bwMode="auto">
          <a:xfrm>
            <a:off x="467544" y="1186392"/>
            <a:ext cx="3095349" cy="411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podvignaroda.mil.ru/img/awards/award11_3-sm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1948" y="1355018"/>
            <a:ext cx="100013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odvignaroda.mil.ru/filter/filterimage?path=VS/395/033-0690306-1746%2b012-1754/00000306_1.jpg&amp;id=43162746&amp;id1=297cfc75e6603feaa2a9c38844e95bad"/>
          <p:cNvPicPr/>
          <p:nvPr/>
        </p:nvPicPr>
        <p:blipFill>
          <a:blip r:embed="rId4">
            <a:lum bright="1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09787" y="4643446"/>
            <a:ext cx="660561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2199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http://podvignaroda.mil.ru/img/awards/award10-sm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9952" y="3438120"/>
            <a:ext cx="128588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2976" y="404664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Федоров Виктор Алексеевич</a:t>
            </a:r>
          </a:p>
        </p:txBody>
      </p:sp>
      <p:pic>
        <p:nvPicPr>
          <p:cNvPr id="9" name="Рисунок 8" descr="https://im0-tub-ru.yandex.net/i?id=6252118a3c83ae3ebf51ced493f19844&amp;n=33&amp;w=203&amp;h=15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504" y="5671017"/>
            <a:ext cx="1923176" cy="107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598368" y="1726290"/>
            <a:ext cx="3222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Дата подвига: 28.03.1945 </a:t>
            </a:r>
          </a:p>
          <a:p>
            <a:r>
              <a:rPr lang="ru-RU" b="1" dirty="0"/>
              <a:t>Орден Славы III степени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5568" y="3686458"/>
            <a:ext cx="3139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Дата подвига: 15.12.1944 </a:t>
            </a:r>
          </a:p>
          <a:p>
            <a:r>
              <a:rPr lang="ru-RU" b="1" dirty="0"/>
              <a:t>Орден Красной Звезды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1"/>
            <a:ext cx="4104456" cy="36004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Красной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Звезды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 descr="award10-sm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55676" y="1670130"/>
            <a:ext cx="1728192" cy="1768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27584" y="3438573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/>
              <a:t>Бустылов</a:t>
            </a:r>
            <a:r>
              <a:rPr lang="ru-RU" dirty="0" smtClean="0"/>
              <a:t> </a:t>
            </a:r>
            <a:r>
              <a:rPr lang="ru-RU" dirty="0"/>
              <a:t>Александр Андреевич</a:t>
            </a:r>
          </a:p>
          <a:p>
            <a:pPr algn="ctr"/>
            <a:r>
              <a:rPr lang="ru-RU" dirty="0" err="1" smtClean="0"/>
              <a:t>Дорохин</a:t>
            </a:r>
            <a:r>
              <a:rPr lang="ru-RU" dirty="0" smtClean="0"/>
              <a:t> </a:t>
            </a:r>
            <a:r>
              <a:rPr lang="ru-RU" dirty="0"/>
              <a:t>Сергей Михайлович</a:t>
            </a:r>
          </a:p>
          <a:p>
            <a:pPr algn="ctr"/>
            <a:r>
              <a:rPr lang="ru-RU" dirty="0"/>
              <a:t>Фёдоров Виктор Алексеевич</a:t>
            </a:r>
          </a:p>
          <a:p>
            <a:pPr algn="ctr"/>
            <a:r>
              <a:rPr lang="ru-RU" dirty="0"/>
              <a:t>Церковный Пётр Иванович</a:t>
            </a:r>
          </a:p>
          <a:p>
            <a:r>
              <a:rPr lang="ru-RU" dirty="0"/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99992" y="548681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Отечественной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 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степени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800" dirty="0"/>
          </a:p>
        </p:txBody>
      </p:sp>
      <p:pic>
        <p:nvPicPr>
          <p:cNvPr id="6" name="Объект 3" descr="http://podvignaroda.mil.ru/img/awards/award9_2-sm.png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2140" y="1901806"/>
            <a:ext cx="208823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08104" y="3645024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Авдюхов</a:t>
            </a:r>
            <a:r>
              <a:rPr lang="ru-RU" dirty="0"/>
              <a:t> Иван Филиппович</a:t>
            </a:r>
          </a:p>
          <a:p>
            <a:r>
              <a:rPr lang="ru-RU" dirty="0" err="1"/>
              <a:t>Дорохин</a:t>
            </a:r>
            <a:r>
              <a:rPr lang="ru-RU" dirty="0"/>
              <a:t> Сергей Михайлович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36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75475"/>
              </p:ext>
            </p:extLst>
          </p:nvPr>
        </p:nvGraphicFramePr>
        <p:xfrm>
          <a:off x="5292080" y="1268760"/>
          <a:ext cx="3543296" cy="4680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680556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Звание: ст. лейтенант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РККА с 17.06.1942 года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Место призыва: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Абдулинский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РВК, Чкаловская обл.,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Абдулинский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р-н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Место службы: 413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минп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24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минбр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ГСОВГ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подвига: 29.04.1945 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 записи: 24973574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Рисунок 5" descr="C:\Users\Ирина\Desktop\Дорохин.jpeg"/>
          <p:cNvPicPr/>
          <p:nvPr/>
        </p:nvPicPr>
        <p:blipFill>
          <a:blip r:embed="rId2" cstate="print"/>
          <a:srcRect l="1961" t="1613" r="3922"/>
          <a:stretch>
            <a:fillRect/>
          </a:stretch>
        </p:blipFill>
        <p:spPr bwMode="auto">
          <a:xfrm>
            <a:off x="204926" y="1124744"/>
            <a:ext cx="342902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odvignaroda.mil.ru/filter/filterimage?path=VS/166/033-0686196-2953%2b040-2962/00000514_1.jpg&amp;id=24973574&amp;id1=e159fd4a4551428d891d65dc06bf69ca"/>
          <p:cNvPicPr/>
          <p:nvPr/>
        </p:nvPicPr>
        <p:blipFill>
          <a:blip r:embed="rId3">
            <a:lum brigh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6144"/>
          <a:stretch>
            <a:fillRect/>
          </a:stretch>
        </p:blipFill>
        <p:spPr bwMode="auto">
          <a:xfrm>
            <a:off x="3491880" y="3885184"/>
            <a:ext cx="5500694" cy="27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m0-tub-ru.yandex.net/i?id=6252118a3c83ae3ebf51ced493f19844&amp;n=33&amp;w=203&amp;h=150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4926" y="5662665"/>
            <a:ext cx="1938182" cy="1078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odvignaroda.mil.ru/img/awards/award10-sm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3604" y="1784216"/>
            <a:ext cx="150646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32259" y="404664"/>
            <a:ext cx="63571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Дорохин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Сергей Михайлович</a:t>
            </a:r>
          </a:p>
        </p:txBody>
      </p:sp>
    </p:spTree>
    <p:extLst>
      <p:ext uri="{BB962C8B-B14F-4D97-AF65-F5344CB8AC3E}">
        <p14:creationId xmlns:p14="http://schemas.microsoft.com/office/powerpoint/2010/main" val="47494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ru-RU" u="sng" dirty="0" smtClean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://geeker.ru/education/podvig-naroda-poisk-uchastnikov-vov-po-familiyam/</a:t>
            </a:r>
            <a:endParaRPr lang="ru-RU" dirty="0"/>
          </a:p>
          <a:p>
            <a:pPr>
              <a:spcBef>
                <a:spcPts val="1800"/>
              </a:spcBef>
            </a:pPr>
            <a:r>
              <a:rPr lang="ru-RU" dirty="0"/>
              <a:t>сайт </a:t>
            </a:r>
            <a:r>
              <a:rPr lang="ru-RU" dirty="0">
                <a:solidFill>
                  <a:srgbClr val="C00000"/>
                </a:solidFill>
                <a:hlinkClick r:id="rId3"/>
              </a:rPr>
              <a:t>https://</a:t>
            </a:r>
            <a:r>
              <a:rPr lang="ru-RU" dirty="0" smtClean="0">
                <a:solidFill>
                  <a:srgbClr val="C00000"/>
                </a:solidFill>
                <a:hlinkClick r:id="rId3"/>
              </a:rPr>
              <a:t>pamyat-naroda.ru</a:t>
            </a:r>
            <a:r>
              <a:rPr lang="ru-RU" dirty="0" smtClean="0">
                <a:solidFill>
                  <a:srgbClr val="C00000"/>
                </a:solidFill>
              </a:rPr>
              <a:t>/</a:t>
            </a:r>
            <a:endParaRPr lang="ru-RU" dirty="0">
              <a:solidFill>
                <a:srgbClr val="C00000"/>
              </a:solidFill>
            </a:endParaRPr>
          </a:p>
          <a:p>
            <a:pPr>
              <a:spcBef>
                <a:spcPts val="1800"/>
              </a:spcBef>
            </a:pPr>
            <a:r>
              <a:rPr lang="ru-RU" dirty="0" smtClean="0"/>
              <a:t>сайт </a:t>
            </a:r>
            <a:r>
              <a:rPr lang="ru-RU" dirty="0" smtClean="0">
                <a:hlinkClick r:id="rId4"/>
              </a:rPr>
              <a:t>www.obd-memorial.ru</a:t>
            </a:r>
            <a:endParaRPr lang="ru-RU" dirty="0" smtClean="0"/>
          </a:p>
          <a:p>
            <a:pPr>
              <a:spcBef>
                <a:spcPts val="1800"/>
              </a:spcBef>
            </a:pPr>
            <a:r>
              <a:rPr lang="ru-RU" u="sng" dirty="0">
                <a:hlinkClick r:id="rId5"/>
              </a:rPr>
              <a:t>http://podvignaroda.mil.ru/</a:t>
            </a:r>
            <a:endParaRPr lang="ru-RU" dirty="0"/>
          </a:p>
          <a:p>
            <a:pPr marL="0" indent="0">
              <a:spcBef>
                <a:spcPts val="1800"/>
              </a:spcBef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455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Полотно памяти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717032"/>
            <a:ext cx="8147248" cy="24091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Полотно памяти </a:t>
            </a:r>
            <a:r>
              <a:rPr lang="ru-RU" sz="2800" b="1" dirty="0" smtClean="0">
                <a:solidFill>
                  <a:srgbClr val="C00000"/>
                </a:solidFill>
              </a:rPr>
              <a:t>на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>
                <a:solidFill>
                  <a:srgbClr val="C00000"/>
                </a:solidFill>
              </a:rPr>
              <a:t>Эльбрусе 9 мая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2018 </a:t>
            </a:r>
            <a:r>
              <a:rPr lang="ru-RU" sz="2800" b="1" dirty="0">
                <a:solidFill>
                  <a:srgbClr val="C00000"/>
                </a:solidFill>
              </a:rPr>
              <a:t>года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Ирина\Desktop\для И.Ю\полотно с Эльбруса 11.05.2017\DSC085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b="5343"/>
          <a:stretch/>
        </p:blipFill>
        <p:spPr bwMode="auto">
          <a:xfrm>
            <a:off x="465439" y="1022022"/>
            <a:ext cx="4322585" cy="2621072"/>
          </a:xfrm>
          <a:prstGeom prst="rect">
            <a:avLst/>
          </a:prstGeom>
          <a:noFill/>
        </p:spPr>
      </p:pic>
      <p:pic>
        <p:nvPicPr>
          <p:cNvPr id="5" name="Picture 2" descr="C:\Users\Ирина\Desktop\для И.Ю\полотно с Эльбруса 11.05.2017\Эл (8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73016"/>
            <a:ext cx="4392488" cy="2979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6166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endParaRPr lang="ru-RU" dirty="0" smtClean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mtClean="0"/>
              <a:t>      </a:t>
            </a:r>
            <a:r>
              <a:rPr lang="ru-RU" sz="2600" b="1" smtClean="0"/>
              <a:t>Цель работы</a:t>
            </a:r>
            <a:r>
              <a:rPr lang="ru-RU" sz="2600" b="1" dirty="0" smtClean="0"/>
              <a:t>:</a:t>
            </a:r>
            <a:r>
              <a:rPr lang="ru-RU" sz="2800" dirty="0" smtClean="0"/>
              <a:t> провести поиск и дополнить воспоминания  о   своих  родственниках, участниках войны,  конкретными фактами.</a:t>
            </a:r>
            <a:endParaRPr lang="ru-RU" sz="260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2600" dirty="0" smtClean="0"/>
              <a:t>    </a:t>
            </a:r>
            <a:r>
              <a:rPr lang="ru-RU" sz="2600" b="1" dirty="0" smtClean="0"/>
              <a:t>Учитывая </a:t>
            </a:r>
            <a:r>
              <a:rPr lang="ru-RU" sz="2600" b="1" dirty="0"/>
              <a:t>цель,  поставили следующие задачи:</a:t>
            </a:r>
          </a:p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ru-RU" sz="2600" dirty="0" smtClean="0"/>
              <a:t>Составить </a:t>
            </a:r>
            <a:r>
              <a:rPr lang="ru-RU" sz="2600" dirty="0"/>
              <a:t>список  родных и близких учащихся  </a:t>
            </a:r>
            <a:r>
              <a:rPr lang="ru-RU" sz="2600" dirty="0" smtClean="0"/>
              <a:t>11А </a:t>
            </a:r>
            <a:r>
              <a:rPr lang="ru-RU" sz="2600" dirty="0"/>
              <a:t>класса – участников Великой Отечественной войны.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ru-RU" sz="2600" dirty="0"/>
              <a:t>Пользуясь Электронным Банком </a:t>
            </a:r>
            <a:r>
              <a:rPr lang="ru-RU" sz="2600" dirty="0" smtClean="0"/>
              <a:t>Документов (</a:t>
            </a:r>
            <a:r>
              <a:rPr lang="ru-RU" sz="2800" u="sng" dirty="0">
                <a:hlinkClick r:id="rId2"/>
              </a:rPr>
              <a:t>https://geeker.ru/education/podvig-naroda-poisk-uchastnikov-vov-po-familiyam</a:t>
            </a:r>
            <a:r>
              <a:rPr lang="ru-RU" sz="2800" u="sng" dirty="0" smtClean="0">
                <a:hlinkClick r:id="rId2"/>
              </a:rPr>
              <a:t>/</a:t>
            </a:r>
            <a:r>
              <a:rPr lang="ru-RU" sz="2600" dirty="0" smtClean="0"/>
              <a:t>), </a:t>
            </a:r>
            <a:r>
              <a:rPr lang="ru-RU" sz="2600" dirty="0"/>
              <a:t>познакомиться с материалами, рассказывающими о боевом пути солдата, его подвиге, узнать о месте захоронения тех, кто погиб.</a:t>
            </a:r>
          </a:p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ru-RU" sz="2600" dirty="0"/>
              <a:t>Опираясь на документы, оформить   альбом фронтовой судьбы родных и близких учащихся  </a:t>
            </a:r>
            <a:r>
              <a:rPr lang="ru-RU" sz="2600" dirty="0" smtClean="0"/>
              <a:t>11А </a:t>
            </a:r>
            <a:r>
              <a:rPr lang="ru-RU" sz="2600" dirty="0"/>
              <a:t>класса </a:t>
            </a:r>
            <a:r>
              <a:rPr lang="ru-RU" sz="2600" dirty="0" smtClean="0"/>
              <a:t>– </a:t>
            </a:r>
            <a:r>
              <a:rPr lang="ru-RU" sz="2600" dirty="0"/>
              <a:t>участников Великой Отечественной войны</a:t>
            </a:r>
            <a:r>
              <a:rPr lang="ru-RU" sz="2600" dirty="0" smtClean="0"/>
              <a:t>.</a:t>
            </a:r>
          </a:p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ru-RU" sz="2600" dirty="0" smtClean="0"/>
              <a:t>Способствовать сохранению памяти героев Победы.</a:t>
            </a:r>
          </a:p>
          <a:p>
            <a:pPr marL="0" lvl="0" indent="0">
              <a:lnSpc>
                <a:spcPct val="120000"/>
              </a:lnSpc>
              <a:spcBef>
                <a:spcPts val="1200"/>
              </a:spcBef>
              <a:buNone/>
            </a:pPr>
            <a:endParaRPr lang="ru-RU" sz="2600" dirty="0" smtClean="0"/>
          </a:p>
          <a:p>
            <a:pPr lvl="0">
              <a:lnSpc>
                <a:spcPct val="120000"/>
              </a:lnSpc>
              <a:spcBef>
                <a:spcPts val="1200"/>
              </a:spcBef>
            </a:pPr>
            <a:r>
              <a:rPr lang="ru-RU" sz="2600" b="1" dirty="0" smtClean="0"/>
              <a:t>Метод </a:t>
            </a:r>
            <a:r>
              <a:rPr lang="ru-RU" sz="2600" b="1" dirty="0"/>
              <a:t>исследования</a:t>
            </a:r>
            <a:r>
              <a:rPr lang="ru-RU" sz="2600" dirty="0"/>
              <a:t> – статистический (сбор и анализ информации</a:t>
            </a:r>
            <a:r>
              <a:rPr lang="ru-RU" sz="2600" dirty="0" smtClean="0"/>
              <a:t>).</a:t>
            </a:r>
            <a:endParaRPr lang="ru-RU" sz="260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ru-RU" sz="2600" dirty="0"/>
              <a:t> 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26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Users\Ирина\Desktop\filterimage.jpg"/>
          <p:cNvPicPr/>
          <p:nvPr/>
        </p:nvPicPr>
        <p:blipFill>
          <a:blip r:embed="rId2" cstate="print">
            <a:lum contrast="10000"/>
          </a:blip>
          <a:srcRect l="9460" t="2378" b="46886"/>
          <a:stretch>
            <a:fillRect/>
          </a:stretch>
        </p:blipFill>
        <p:spPr bwMode="auto">
          <a:xfrm>
            <a:off x="107504" y="500042"/>
            <a:ext cx="435771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Ирина\Desktop\00000266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83366"/>
            <a:ext cx="4429156" cy="474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odvignaroda.mil.ru/filter/filterimage?path=VS/102/033-0686044-3553%2b004-3552/00000012_1.jpg&amp;id=20736431&amp;id1=7b4a771ddacbc2ef1208a129b2c4120c"/>
          <p:cNvPicPr/>
          <p:nvPr/>
        </p:nvPicPr>
        <p:blipFill>
          <a:blip r:embed="rId4">
            <a:lum contrast="30000"/>
          </a:blip>
          <a:srcRect l="11384"/>
          <a:stretch>
            <a:fillRect/>
          </a:stretch>
        </p:blipFill>
        <p:spPr bwMode="auto">
          <a:xfrm>
            <a:off x="214282" y="4572012"/>
            <a:ext cx="8715436" cy="207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:\Users\Ирина\Desktop\images3.jpg"/>
          <p:cNvPicPr>
            <a:picLocks noGrp="1"/>
          </p:cNvPicPr>
          <p:nvPr>
            <p:ph idx="1"/>
          </p:nvPr>
        </p:nvPicPr>
        <p:blipFill>
          <a:blip r:embed="rId2">
            <a:grayscl/>
            <a:lum contrast="30000"/>
          </a:blip>
          <a:srcRect/>
          <a:stretch>
            <a:fillRect/>
          </a:stretch>
        </p:blipFill>
        <p:spPr bwMode="auto">
          <a:xfrm>
            <a:off x="0" y="500042"/>
            <a:ext cx="9144000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251520" y="2852936"/>
            <a:ext cx="8784976" cy="504056"/>
          </a:xfrm>
          <a:prstGeom prst="roundRect">
            <a:avLst/>
          </a:prstGeom>
          <a:noFill/>
          <a:ln w="762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509136"/>
              </p:ext>
            </p:extLst>
          </p:nvPr>
        </p:nvGraphicFramePr>
        <p:xfrm>
          <a:off x="4657708" y="648816"/>
          <a:ext cx="41148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Информация из списков захоронения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ID 261169449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Фамилия Балашов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Имя Иван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Отчество Иванович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Дата рождения/Возраст __.__.1918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Воинское звание 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</a:rPr>
                        <a:t>гв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. рядовой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Дата смерти 16.03.1944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Страна захоронения Россия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Регион захоронения Псковская обл.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Место захоронения 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</a:rPr>
                        <a:t>Пушкиногорский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 р-н, Зарецкий с/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, д. Вече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Номер захоронения в ВМЦ 60-422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Место захоронения 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</a:rPr>
                        <a:t>Пушкиногорский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 р-н, Зарецкий с/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, д. Вече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Вид захоронения братское захоронение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Захоронено всего 2915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Захоронено известных 2854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1"/>
                          </a:solidFill>
                        </a:rPr>
                        <a:t>Захоронено неизвестных 61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3108" y="564357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Балашов Иван Иванович (1918-1944)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Погиб 16 марта 1944 года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обороне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Стрежневского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плацдарма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https://im0-tub-ru.yandex.net/i?id=6252118a3c83ae3ebf51ced493f19844&amp;n=33&amp;w=203&amp;h=15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224" y="5620051"/>
            <a:ext cx="1714480" cy="112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В строю 2\img2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25147"/>
            <a:ext cx="3855372" cy="499208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</p:pic>
      <p:pic>
        <p:nvPicPr>
          <p:cNvPr id="6" name="Picture 2" descr="C:\Users\Ирина\Desktop\моя работа\Балашов\IMG_09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581127"/>
            <a:ext cx="2736304" cy="198578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886321" y="4437112"/>
            <a:ext cx="3286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Братская могила в д. Вече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17848"/>
            <a:ext cx="9143999" cy="85496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Светличный Григорий Иванович 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700808"/>
            <a:ext cx="5904656" cy="4824536"/>
          </a:xfrm>
        </p:spPr>
        <p:txBody>
          <a:bodyPr numCol="2">
            <a:noAutofit/>
          </a:bodyPr>
          <a:lstStyle/>
          <a:p>
            <a:pPr marL="1157288">
              <a:buNone/>
            </a:pPr>
            <a:r>
              <a:rPr lang="ru-RU" sz="1800" dirty="0" smtClean="0"/>
              <a:t> Дата </a:t>
            </a:r>
            <a:r>
              <a:rPr lang="ru-RU" sz="1800" dirty="0"/>
              <a:t>рождения</a:t>
            </a:r>
          </a:p>
          <a:p>
            <a:pPr marL="1157288"/>
            <a:r>
              <a:rPr lang="ru-RU" sz="1800" dirty="0"/>
              <a:t> </a:t>
            </a:r>
            <a:r>
              <a:rPr lang="ru-RU" sz="1800" dirty="0" smtClean="0"/>
              <a:t>21.01.1914</a:t>
            </a:r>
          </a:p>
          <a:p>
            <a:pPr marL="1157288">
              <a:buNone/>
            </a:pPr>
            <a:r>
              <a:rPr lang="ru-RU" sz="1800" dirty="0" smtClean="0"/>
              <a:t>Место </a:t>
            </a:r>
            <a:r>
              <a:rPr lang="ru-RU" sz="1800" dirty="0"/>
              <a:t>рождения</a:t>
            </a:r>
          </a:p>
          <a:p>
            <a:pPr marL="1157288"/>
            <a:r>
              <a:rPr lang="ru-RU" sz="1800" dirty="0"/>
              <a:t> </a:t>
            </a:r>
            <a:r>
              <a:rPr lang="ru-RU" sz="1800" dirty="0" smtClean="0"/>
              <a:t>Покровск</a:t>
            </a:r>
            <a:endParaRPr lang="ru-RU" sz="1800" dirty="0"/>
          </a:p>
          <a:p>
            <a:pPr marL="1157288">
              <a:buNone/>
            </a:pPr>
            <a:r>
              <a:rPr lang="ru-RU" sz="1800" dirty="0" smtClean="0"/>
              <a:t>Последнее </a:t>
            </a:r>
            <a:r>
              <a:rPr lang="ru-RU" sz="1800" dirty="0"/>
              <a:t>место службы</a:t>
            </a:r>
          </a:p>
          <a:p>
            <a:pPr marL="1157288"/>
            <a:r>
              <a:rPr lang="ru-RU" sz="1800" dirty="0"/>
              <a:t> </a:t>
            </a:r>
            <a:r>
              <a:rPr lang="ru-RU" sz="1800" dirty="0" smtClean="0"/>
              <a:t>47 </a:t>
            </a:r>
            <a:r>
              <a:rPr lang="ru-RU" sz="1800" dirty="0" err="1"/>
              <a:t>сп</a:t>
            </a:r>
            <a:r>
              <a:rPr lang="ru-RU" sz="1800" dirty="0"/>
              <a:t> ( 47 </a:t>
            </a:r>
            <a:r>
              <a:rPr lang="ru-RU" sz="1800" dirty="0" err="1"/>
              <a:t>сп</a:t>
            </a:r>
            <a:r>
              <a:rPr lang="ru-RU" sz="1800" dirty="0"/>
              <a:t> </a:t>
            </a:r>
            <a:r>
              <a:rPr lang="ru-RU" sz="1800" dirty="0" smtClean="0"/>
              <a:t>)</a:t>
            </a:r>
          </a:p>
          <a:p>
            <a:pPr marL="1157288">
              <a:buNone/>
            </a:pPr>
            <a:r>
              <a:rPr lang="ru-RU" sz="1800" dirty="0" smtClean="0"/>
              <a:t>Судьба</a:t>
            </a:r>
            <a:endParaRPr lang="ru-RU" sz="1800" dirty="0"/>
          </a:p>
          <a:p>
            <a:pPr marL="1157288"/>
            <a:r>
              <a:rPr lang="ru-RU" sz="1800" dirty="0"/>
              <a:t> </a:t>
            </a:r>
            <a:r>
              <a:rPr lang="ru-RU" sz="1800" dirty="0" smtClean="0"/>
              <a:t>попал </a:t>
            </a:r>
            <a:r>
              <a:rPr lang="ru-RU" sz="1800" dirty="0"/>
              <a:t>в </a:t>
            </a:r>
            <a:r>
              <a:rPr lang="ru-RU" sz="1800" dirty="0" smtClean="0"/>
              <a:t>плен</a:t>
            </a:r>
          </a:p>
          <a:p>
            <a:pPr marL="1157288">
              <a:buNone/>
            </a:pPr>
            <a:r>
              <a:rPr lang="ru-RU" sz="1800" dirty="0" smtClean="0"/>
              <a:t>Место </a:t>
            </a:r>
            <a:r>
              <a:rPr lang="ru-RU" sz="1800" dirty="0"/>
              <a:t>пленения</a:t>
            </a:r>
          </a:p>
          <a:p>
            <a:pPr marL="1157288"/>
            <a:r>
              <a:rPr lang="ru-RU" sz="1800" dirty="0"/>
              <a:t> </a:t>
            </a:r>
            <a:r>
              <a:rPr lang="ru-RU" sz="1800" dirty="0" smtClean="0"/>
              <a:t>Яма</a:t>
            </a:r>
            <a:endParaRPr lang="ru-RU" sz="1800" dirty="0"/>
          </a:p>
          <a:p>
            <a:endParaRPr lang="ru-RU" sz="1800" dirty="0" smtClean="0"/>
          </a:p>
          <a:p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Лагерь </a:t>
            </a:r>
            <a:endParaRPr lang="ru-RU" sz="1800" dirty="0"/>
          </a:p>
          <a:p>
            <a:r>
              <a:rPr lang="ru-RU" sz="1800" dirty="0" err="1"/>
              <a:t>офлаг</a:t>
            </a:r>
            <a:r>
              <a:rPr lang="ru-RU" sz="1800" dirty="0"/>
              <a:t> XIII D (62)  </a:t>
            </a:r>
          </a:p>
          <a:p>
            <a:pPr marL="0" indent="0">
              <a:buNone/>
            </a:pPr>
            <a:r>
              <a:rPr lang="ru-RU" sz="1800" dirty="0" smtClean="0"/>
              <a:t>Лагерный </a:t>
            </a:r>
            <a:r>
              <a:rPr lang="ru-RU" sz="1800" dirty="0"/>
              <a:t>номер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8411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Дата </a:t>
            </a:r>
            <a:r>
              <a:rPr lang="ru-RU" sz="1800" dirty="0"/>
              <a:t>пленения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01.03.1942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Источник </a:t>
            </a:r>
            <a:r>
              <a:rPr lang="ru-RU" sz="1800" dirty="0"/>
              <a:t>информации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ЦАМО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Номер фонда ист. Информации</a:t>
            </a:r>
          </a:p>
          <a:p>
            <a:r>
              <a:rPr lang="ru-RU" sz="1800" dirty="0"/>
              <a:t>Картотека военнопленных </a:t>
            </a:r>
            <a:r>
              <a:rPr lang="ru-RU" sz="1800" dirty="0" smtClean="0"/>
              <a:t>офицеров</a:t>
            </a:r>
          </a:p>
          <a:p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72816"/>
            <a:ext cx="354684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6097" y="587727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Регистрационная карточка Светличного Г.И.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85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Ирина\Desktop\00000346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06068" y="285728"/>
            <a:ext cx="5286412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Ирина\Desktop\203-balashov-aleksandr-gavrilovich (1).jpg"/>
          <p:cNvPicPr/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8906" y="692696"/>
            <a:ext cx="292895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im0-tub-ru.yandex.net/i?id=6252118a3c83ae3ebf51ced493f19844&amp;n=33&amp;w=203&amp;h=150"/>
          <p:cNvPicPr>
            <a:picLocks noGrp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7504" y="5661248"/>
            <a:ext cx="1775881" cy="1065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71231" y="4839355"/>
            <a:ext cx="26243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Балашов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Гаврилович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Маслов Владимир Захарович</a:t>
            </a:r>
            <a:r>
              <a:rPr lang="ru-RU" b="1" dirty="0"/>
              <a:t> 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755678"/>
              </p:ext>
            </p:extLst>
          </p:nvPr>
        </p:nvGraphicFramePr>
        <p:xfrm>
          <a:off x="5286380" y="1142984"/>
          <a:ext cx="3635896" cy="3286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58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86148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Звание: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гв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старшина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РККА с 08.1941 года Место призыва: Свердловский РВК, Саратовская обл., Свердловский р-н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Место службы: ОКР "СМЕРШ" 3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гв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мсбр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b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подвига: 01.06.1942-31.08.1942,01.12.1943-28.02.1943 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 записи: 18206438</a:t>
                      </a:r>
                    </a:p>
                    <a:p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Медаль «За боевые заслуги» 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Рисунок 6" descr="C:\Users\Ирина\Downloads\20х30 (2) (1).jpg"/>
          <p:cNvPicPr/>
          <p:nvPr/>
        </p:nvPicPr>
        <p:blipFill rotWithShape="1">
          <a:blip r:embed="rId2" cstate="print"/>
          <a:srcRect t="4780"/>
          <a:stretch/>
        </p:blipFill>
        <p:spPr bwMode="auto">
          <a:xfrm>
            <a:off x="216024" y="1155557"/>
            <a:ext cx="3779912" cy="544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podvignaroda.ru/img/awards/award15-sm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7932" y="1643050"/>
            <a:ext cx="100013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odvignaroda.ru/filter/filterimage?path=VS/068/033-0686044-0682%2b004-681/00000383_1.jpg&amp;id=18206438&amp;id1=779fcb67fd19ade6f55acdb07f27a4e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4000504"/>
            <a:ext cx="4684724" cy="262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703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343</Words>
  <Application>Microsoft Office PowerPoint</Application>
  <PresentationFormat>Экран (4:3)</PresentationFormat>
  <Paragraphs>107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Фронтовая судьба родных и близких учащихся 11А класса – участников Великой Отечественной войны</vt:lpstr>
      <vt:lpstr>Полотно памяти</vt:lpstr>
      <vt:lpstr>Презентация PowerPoint</vt:lpstr>
      <vt:lpstr>Презентация PowerPoint</vt:lpstr>
      <vt:lpstr>Презентация PowerPoint</vt:lpstr>
      <vt:lpstr>Презентация PowerPoint</vt:lpstr>
      <vt:lpstr>Светличный Григорий Иванович  </vt:lpstr>
      <vt:lpstr>Презентация PowerPoint</vt:lpstr>
      <vt:lpstr>Презентация PowerPoint</vt:lpstr>
      <vt:lpstr>Сизоненко Павел Иванович  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Пользователь</cp:lastModifiedBy>
  <cp:revision>123</cp:revision>
  <dcterms:created xsi:type="dcterms:W3CDTF">2015-04-19T15:51:03Z</dcterms:created>
  <dcterms:modified xsi:type="dcterms:W3CDTF">2023-01-10T12:33:05Z</dcterms:modified>
</cp:coreProperties>
</file>