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56" r:id="rId3"/>
    <p:sldId id="268" r:id="rId4"/>
    <p:sldId id="269" r:id="rId5"/>
    <p:sldId id="270" r:id="rId6"/>
    <p:sldId id="271" r:id="rId7"/>
    <p:sldId id="272"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224" y="19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D844C53-9C2A-475A-954E-085EEAA578C4}" type="datetimeFigureOut">
              <a:rPr lang="ru-RU" smtClean="0"/>
              <a:pPr/>
              <a:t>18.01.2023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B5F2AD-1065-4BE0-AD93-F9328F47BE4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844C53-9C2A-475A-954E-085EEAA578C4}" type="datetimeFigureOut">
              <a:rPr lang="ru-RU" smtClean="0"/>
              <a:pPr/>
              <a:t>18.01.2023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5F2AD-1065-4BE0-AD93-F9328F47BE4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p:cNvPicPr>
            <a:picLocks noChangeAspect="1" noChangeArrowheads="1"/>
          </p:cNvPicPr>
          <p:nvPr/>
        </p:nvPicPr>
        <p:blipFill>
          <a:blip r:embed="rId2"/>
          <a:srcRect/>
          <a:stretch>
            <a:fillRect/>
          </a:stretch>
        </p:blipFill>
        <p:spPr bwMode="auto">
          <a:xfrm>
            <a:off x="0" y="26032"/>
            <a:ext cx="9144000" cy="6858000"/>
          </a:xfrm>
          <a:prstGeom prst="rect">
            <a:avLst/>
          </a:prstGeom>
          <a:noFill/>
          <a:ln w="9525">
            <a:noFill/>
            <a:miter lim="800000"/>
            <a:headEnd/>
            <a:tailEnd/>
          </a:ln>
        </p:spPr>
      </p:pic>
      <p:sp>
        <p:nvSpPr>
          <p:cNvPr id="4" name="Прямоугольник 3"/>
          <p:cNvSpPr/>
          <p:nvPr/>
        </p:nvSpPr>
        <p:spPr>
          <a:xfrm>
            <a:off x="3217236" y="6518616"/>
            <a:ext cx="5926764" cy="307777"/>
          </a:xfrm>
          <a:prstGeom prst="rect">
            <a:avLst/>
          </a:prstGeom>
        </p:spPr>
        <p:txBody>
          <a:bodyPr wrap="square">
            <a:spAutoFit/>
          </a:bodyPr>
          <a:lstStyle/>
          <a:p>
            <a:pPr>
              <a:spcAft>
                <a:spcPts val="1000"/>
              </a:spcAft>
            </a:pPr>
            <a:r>
              <a:rPr lang="ru-RU" sz="1400" b="1" dirty="0">
                <a:latin typeface="Times New Roman" pitchFamily="18" charset="0"/>
                <a:ea typeface="Calibri"/>
                <a:cs typeface="Times New Roman" pitchFamily="18" charset="0"/>
              </a:rPr>
              <a:t>Презентацию подготовила: педагог- библиотекарь Башкеева Т.Л</a:t>
            </a:r>
            <a:r>
              <a:rPr lang="ru-RU" sz="1400" b="1" dirty="0" smtClean="0">
                <a:latin typeface="Times New Roman" pitchFamily="18" charset="0"/>
                <a:ea typeface="Calibri"/>
                <a:cs typeface="Times New Roman" pitchFamily="18" charset="0"/>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ln>
            <a:noFill/>
          </a:ln>
          <a:effectLst>
            <a:softEdge rad="112500"/>
          </a:effectLst>
        </p:spPr>
      </p:pic>
      <p:pic>
        <p:nvPicPr>
          <p:cNvPr id="3" name="Picture 2"/>
          <p:cNvPicPr>
            <a:picLocks noChangeAspect="1" noChangeArrowheads="1"/>
          </p:cNvPicPr>
          <p:nvPr/>
        </p:nvPicPr>
        <p:blipFill>
          <a:blip r:embed="rId3"/>
          <a:srcRect t="11458" r="2343" b="7291"/>
          <a:stretch>
            <a:fillRect/>
          </a:stretch>
        </p:blipFill>
        <p:spPr bwMode="auto">
          <a:xfrm>
            <a:off x="571472" y="785794"/>
            <a:ext cx="8013849" cy="500066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9523"/>
          </a:xfrm>
          <a:prstGeom prst="rect">
            <a:avLst/>
          </a:prstGeom>
          <a:noFill/>
          <a:ln w="9525">
            <a:noFill/>
            <a:miter lim="800000"/>
            <a:headEnd/>
            <a:tailEnd/>
          </a:ln>
          <a:effectLst/>
        </p:spPr>
      </p:pic>
      <p:pic>
        <p:nvPicPr>
          <p:cNvPr id="3" name="Picture 2" descr="C:\Documents and Settings\Ученик\Рабочий стол\5671.jpg"/>
          <p:cNvPicPr>
            <a:picLocks noChangeAspect="1" noChangeArrowheads="1"/>
          </p:cNvPicPr>
          <p:nvPr/>
        </p:nvPicPr>
        <p:blipFill>
          <a:blip r:embed="rId3" cstate="print"/>
          <a:srcRect/>
          <a:stretch>
            <a:fillRect/>
          </a:stretch>
        </p:blipFill>
        <p:spPr bwMode="auto">
          <a:xfrm>
            <a:off x="5857884" y="1643050"/>
            <a:ext cx="2500330" cy="3087224"/>
          </a:xfrm>
          <a:prstGeom prst="rect">
            <a:avLst/>
          </a:prstGeom>
          <a:noFill/>
          <a:ln w="57150">
            <a:solidFill>
              <a:srgbClr val="002060"/>
            </a:solidFill>
          </a:ln>
        </p:spPr>
      </p:pic>
      <p:sp>
        <p:nvSpPr>
          <p:cNvPr id="4" name="Прямоугольник 3"/>
          <p:cNvSpPr/>
          <p:nvPr/>
        </p:nvSpPr>
        <p:spPr>
          <a:xfrm>
            <a:off x="649716" y="476672"/>
            <a:ext cx="7929618" cy="523220"/>
          </a:xfrm>
          <a:prstGeom prst="rect">
            <a:avLst/>
          </a:prstGeom>
        </p:spPr>
        <p:txBody>
          <a:bodyPr wrap="square">
            <a:spAutoFit/>
          </a:bodyPr>
          <a:lstStyle/>
          <a:p>
            <a:pPr marL="484632" lvl="0" algn="ctr">
              <a:spcBef>
                <a:spcPct val="0"/>
              </a:spcBef>
              <a:defRPr/>
            </a:pPr>
            <a:r>
              <a:rPr lang="ru-RU" sz="2800" b="1" dirty="0" smtClean="0">
                <a:solidFill>
                  <a:srgbClr val="C00000"/>
                </a:solidFill>
              </a:rPr>
              <a:t>Четырежды Герой Советского Союза</a:t>
            </a:r>
            <a:endParaRPr lang="ru-RU" sz="2800" b="1" dirty="0">
              <a:solidFill>
                <a:srgbClr val="C00000"/>
              </a:solidFill>
            </a:endParaRPr>
          </a:p>
        </p:txBody>
      </p:sp>
      <p:sp>
        <p:nvSpPr>
          <p:cNvPr id="5" name="Прямоугольник 4"/>
          <p:cNvSpPr/>
          <p:nvPr/>
        </p:nvSpPr>
        <p:spPr>
          <a:xfrm>
            <a:off x="681899" y="1643050"/>
            <a:ext cx="4559290" cy="3785652"/>
          </a:xfrm>
          <a:prstGeom prst="rect">
            <a:avLst/>
          </a:prstGeom>
        </p:spPr>
        <p:txBody>
          <a:bodyPr wrap="square">
            <a:spAutoFit/>
          </a:bodyPr>
          <a:lstStyle/>
          <a:p>
            <a:pPr algn="just"/>
            <a:r>
              <a:rPr lang="ru-RU" sz="2400" b="1" dirty="0" smtClean="0"/>
              <a:t>Георгий Константинович Жуков  </a:t>
            </a:r>
            <a:r>
              <a:rPr lang="ru-RU" sz="2400" dirty="0" smtClean="0"/>
              <a:t>советский полководец и государственный деятель. Маршал Советского Союза, четырежды Герой Советского Союза, кавалер двух орденов «Победа», шести орденов Ленина, множества других советских и иностранных орденов и медалей.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noFill/>
          <a:ln w="9525">
            <a:noFill/>
            <a:miter lim="800000"/>
            <a:headEnd/>
            <a:tailEnd/>
          </a:ln>
          <a:effectLst/>
        </p:spPr>
      </p:pic>
      <p:sp>
        <p:nvSpPr>
          <p:cNvPr id="3" name="Прямоугольник 2"/>
          <p:cNvSpPr/>
          <p:nvPr/>
        </p:nvSpPr>
        <p:spPr>
          <a:xfrm>
            <a:off x="1500166" y="500042"/>
            <a:ext cx="5784533" cy="523220"/>
          </a:xfrm>
          <a:prstGeom prst="rect">
            <a:avLst/>
          </a:prstGeom>
        </p:spPr>
        <p:txBody>
          <a:bodyPr wrap="none">
            <a:spAutoFit/>
          </a:bodyPr>
          <a:lstStyle/>
          <a:p>
            <a:pPr marL="484632" lvl="0" algn="ctr">
              <a:spcBef>
                <a:spcPct val="0"/>
              </a:spcBef>
              <a:defRPr/>
            </a:pPr>
            <a:r>
              <a:rPr lang="ru-RU" sz="2800" b="1" dirty="0" smtClean="0">
                <a:solidFill>
                  <a:srgbClr val="C00000"/>
                </a:solidFill>
              </a:rPr>
              <a:t>Трижды Герои Советского Союза</a:t>
            </a:r>
            <a:endParaRPr lang="ru-RU" sz="2800" b="1" dirty="0">
              <a:solidFill>
                <a:srgbClr val="C00000"/>
              </a:solidFill>
            </a:endParaRPr>
          </a:p>
        </p:txBody>
      </p:sp>
      <p:pic>
        <p:nvPicPr>
          <p:cNvPr id="4" name="Picture 4" descr="C:\Documents and Settings\Ученик\Рабочий стол\0915a3d77ad892c6f3a4ab8b8381e865.jpg"/>
          <p:cNvPicPr>
            <a:picLocks noChangeAspect="1" noChangeArrowheads="1"/>
          </p:cNvPicPr>
          <p:nvPr/>
        </p:nvPicPr>
        <p:blipFill>
          <a:blip r:embed="rId3" cstate="print"/>
          <a:srcRect/>
          <a:stretch>
            <a:fillRect/>
          </a:stretch>
        </p:blipFill>
        <p:spPr bwMode="auto">
          <a:xfrm>
            <a:off x="642910" y="1142985"/>
            <a:ext cx="2000264" cy="271464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5" name="Picture 2" descr="C:\Documents and Settings\Ученик\Рабочий стол\buden2.jpg"/>
          <p:cNvPicPr>
            <a:picLocks noChangeAspect="1" noChangeArrowheads="1"/>
          </p:cNvPicPr>
          <p:nvPr/>
        </p:nvPicPr>
        <p:blipFill>
          <a:blip r:embed="rId4" cstate="print"/>
          <a:srcRect/>
          <a:stretch>
            <a:fillRect/>
          </a:stretch>
        </p:blipFill>
        <p:spPr bwMode="auto">
          <a:xfrm>
            <a:off x="3357554" y="1775683"/>
            <a:ext cx="2143140" cy="286776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 name="Picture 3" descr="C:\Documents and Settings\Ученик\Рабочий стол\pokryshkin.jpg"/>
          <p:cNvPicPr>
            <a:picLocks noChangeAspect="1" noChangeArrowheads="1"/>
          </p:cNvPicPr>
          <p:nvPr/>
        </p:nvPicPr>
        <p:blipFill>
          <a:blip r:embed="rId5" cstate="print"/>
          <a:srcRect/>
          <a:stretch>
            <a:fillRect/>
          </a:stretch>
        </p:blipFill>
        <p:spPr bwMode="auto">
          <a:xfrm>
            <a:off x="6357950" y="1428736"/>
            <a:ext cx="2071702" cy="270443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7" name="Прямоугольник 6"/>
          <p:cNvSpPr/>
          <p:nvPr/>
        </p:nvSpPr>
        <p:spPr>
          <a:xfrm>
            <a:off x="571472" y="4000504"/>
            <a:ext cx="2286016" cy="1508105"/>
          </a:xfrm>
          <a:prstGeom prst="rect">
            <a:avLst/>
          </a:prstGeom>
        </p:spPr>
        <p:txBody>
          <a:bodyPr wrap="square">
            <a:spAutoFit/>
          </a:bodyPr>
          <a:lstStyle/>
          <a:p>
            <a:r>
              <a:rPr lang="ru-RU" b="1" dirty="0" smtClean="0"/>
              <a:t>      </a:t>
            </a:r>
            <a:r>
              <a:rPr lang="ru-RU" b="1" dirty="0" err="1" smtClean="0"/>
              <a:t>И.Кожедуб</a:t>
            </a:r>
            <a:r>
              <a:rPr lang="ru-RU" b="1" dirty="0" smtClean="0"/>
              <a:t> </a:t>
            </a:r>
            <a:r>
              <a:rPr lang="ru-RU" sz="1400" dirty="0" smtClean="0"/>
              <a:t>прославленный летчик-ас, военачальник. В 1985 году стал маршалом авиации, три раза удостоился звания Герой Советского Союза</a:t>
            </a:r>
            <a:r>
              <a:rPr lang="ru-RU" dirty="0" smtClean="0"/>
              <a:t>. </a:t>
            </a:r>
            <a:endParaRPr lang="ru-RU" b="1" dirty="0"/>
          </a:p>
        </p:txBody>
      </p:sp>
      <p:sp>
        <p:nvSpPr>
          <p:cNvPr id="8" name="Прямоугольник 7"/>
          <p:cNvSpPr/>
          <p:nvPr/>
        </p:nvSpPr>
        <p:spPr>
          <a:xfrm>
            <a:off x="3143240" y="4857760"/>
            <a:ext cx="2428892" cy="1661993"/>
          </a:xfrm>
          <a:prstGeom prst="rect">
            <a:avLst/>
          </a:prstGeom>
        </p:spPr>
        <p:txBody>
          <a:bodyPr wrap="square">
            <a:spAutoFit/>
          </a:bodyPr>
          <a:lstStyle/>
          <a:p>
            <a:pPr algn="ctr"/>
            <a:r>
              <a:rPr lang="ru-RU" b="1" dirty="0" smtClean="0"/>
              <a:t>С. Будённый </a:t>
            </a:r>
            <a:r>
              <a:rPr lang="ru-RU" sz="1400" dirty="0" smtClean="0"/>
              <a:t>легендарный красный командир, герой Гражданской войны, советский полководец, один из первых Маршалов Советского Союза. </a:t>
            </a:r>
            <a:endParaRPr lang="ru-RU" sz="1400" dirty="0"/>
          </a:p>
        </p:txBody>
      </p:sp>
      <p:sp>
        <p:nvSpPr>
          <p:cNvPr id="9" name="Прямоугольник 8"/>
          <p:cNvSpPr/>
          <p:nvPr/>
        </p:nvSpPr>
        <p:spPr>
          <a:xfrm>
            <a:off x="6143636" y="4643446"/>
            <a:ext cx="2500331" cy="1661993"/>
          </a:xfrm>
          <a:prstGeom prst="rect">
            <a:avLst/>
          </a:prstGeom>
        </p:spPr>
        <p:txBody>
          <a:bodyPr wrap="square">
            <a:spAutoFit/>
          </a:bodyPr>
          <a:lstStyle/>
          <a:p>
            <a:pPr algn="ctr"/>
            <a:r>
              <a:rPr lang="ru-RU" b="1" dirty="0" err="1" smtClean="0"/>
              <a:t>А.Покрышкин</a:t>
            </a:r>
            <a:endParaRPr lang="ru-RU" b="1" dirty="0" smtClean="0"/>
          </a:p>
          <a:p>
            <a:pPr algn="ctr"/>
            <a:r>
              <a:rPr lang="ru-RU" sz="1400" dirty="0" smtClean="0"/>
              <a:t>Советский военачальник, маршал авиации, лётчик-ас, военный лётчик 1-го класса. Первый трижды Герой Советского </a:t>
            </a:r>
            <a:r>
              <a:rPr lang="ru-RU" sz="1400" dirty="0" err="1" smtClean="0"/>
              <a:t>Союза.Кандидат</a:t>
            </a:r>
            <a:r>
              <a:rPr lang="ru-RU" sz="1400" dirty="0" smtClean="0"/>
              <a:t> военных наук.</a:t>
            </a:r>
            <a:endParaRPr lang="ru-RU" sz="1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20184"/>
            <a:ext cx="9144000" cy="6859523"/>
          </a:xfrm>
          <a:prstGeom prst="rect">
            <a:avLst/>
          </a:prstGeom>
          <a:noFill/>
          <a:ln w="9525">
            <a:noFill/>
            <a:miter lim="800000"/>
            <a:headEnd/>
            <a:tailEnd/>
          </a:ln>
          <a:effectLst/>
        </p:spPr>
      </p:pic>
      <p:sp>
        <p:nvSpPr>
          <p:cNvPr id="3" name="Прямоугольник 2"/>
          <p:cNvSpPr/>
          <p:nvPr/>
        </p:nvSpPr>
        <p:spPr>
          <a:xfrm>
            <a:off x="683568" y="1214422"/>
            <a:ext cx="7861830" cy="1200329"/>
          </a:xfrm>
          <a:prstGeom prst="rect">
            <a:avLst/>
          </a:prstGeom>
        </p:spPr>
        <p:txBody>
          <a:bodyPr wrap="square">
            <a:spAutoFit/>
          </a:bodyPr>
          <a:lstStyle/>
          <a:p>
            <a:pPr algn="ctr"/>
            <a:r>
              <a:rPr lang="ru-RU" sz="2400" dirty="0" smtClean="0"/>
              <a:t>Всего за героические подвиги, совершенные в годы Великой Отечественной войны, звания Героя Советского Союза были удостоены более </a:t>
            </a:r>
            <a:r>
              <a:rPr lang="ru-RU" sz="2400" u="sng" dirty="0" smtClean="0"/>
              <a:t>11600</a:t>
            </a:r>
            <a:r>
              <a:rPr lang="ru-RU" sz="2400" dirty="0" smtClean="0"/>
              <a:t> </a:t>
            </a:r>
            <a:r>
              <a:rPr lang="ru-RU" sz="2400" u="sng" dirty="0" smtClean="0"/>
              <a:t>человек</a:t>
            </a:r>
            <a:r>
              <a:rPr lang="ru-RU" sz="2400" dirty="0" smtClean="0"/>
              <a:t>.</a:t>
            </a:r>
            <a:endParaRPr lang="ru-RU" sz="2400" dirty="0"/>
          </a:p>
        </p:txBody>
      </p:sp>
      <p:sp>
        <p:nvSpPr>
          <p:cNvPr id="4" name="Прямоугольник 3"/>
          <p:cNvSpPr/>
          <p:nvPr/>
        </p:nvSpPr>
        <p:spPr>
          <a:xfrm>
            <a:off x="571472" y="5000635"/>
            <a:ext cx="1552256"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dirty="0" err="1" smtClean="0">
                <a:latin typeface="Times New Roman" pitchFamily="18" charset="0"/>
                <a:cs typeface="Times New Roman" pitchFamily="18" charset="0"/>
              </a:rPr>
              <a:t>Абызов</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 Григорий Александрович</a:t>
            </a:r>
            <a:endParaRPr lang="ru-RU" sz="16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3" cstate="print"/>
          <a:srcRect/>
          <a:stretch>
            <a:fillRect/>
          </a:stretch>
        </p:blipFill>
        <p:spPr bwMode="auto">
          <a:xfrm>
            <a:off x="877463" y="3245860"/>
            <a:ext cx="1114419" cy="1591596"/>
          </a:xfrm>
          <a:prstGeom prst="rect">
            <a:avLst/>
          </a:prstGeom>
          <a:noFill/>
          <a:ln w="9525">
            <a:noFill/>
            <a:miter lim="800000"/>
            <a:headEnd/>
            <a:tailEnd/>
          </a:ln>
          <a:effectLst/>
        </p:spPr>
      </p:pic>
      <p:sp>
        <p:nvSpPr>
          <p:cNvPr id="6" name="Прямоугольник 5"/>
          <p:cNvSpPr/>
          <p:nvPr/>
        </p:nvSpPr>
        <p:spPr>
          <a:xfrm>
            <a:off x="571472" y="642918"/>
            <a:ext cx="7500990" cy="523220"/>
          </a:xfrm>
          <a:prstGeom prst="rect">
            <a:avLst/>
          </a:prstGeom>
        </p:spPr>
        <p:txBody>
          <a:bodyPr wrap="square">
            <a:spAutoFit/>
          </a:bodyPr>
          <a:lstStyle/>
          <a:p>
            <a:r>
              <a:rPr lang="ru-RU" sz="2800" b="1" dirty="0" smtClean="0">
                <a:solidFill>
                  <a:srgbClr val="C00000"/>
                </a:solidFill>
              </a:rPr>
              <a:t>  ГЕРОИ СОВЕТСКОГО СОЮЗА - НАШИ ЗЕМЛЯКИ</a:t>
            </a:r>
            <a:endParaRPr lang="ru-RU" sz="2800" b="1" dirty="0">
              <a:solidFill>
                <a:srgbClr val="C00000"/>
              </a:solidFill>
            </a:endParaRPr>
          </a:p>
        </p:txBody>
      </p:sp>
      <p:sp>
        <p:nvSpPr>
          <p:cNvPr id="7" name="Прямоугольник 6"/>
          <p:cNvSpPr/>
          <p:nvPr/>
        </p:nvSpPr>
        <p:spPr>
          <a:xfrm>
            <a:off x="2526783" y="5000974"/>
            <a:ext cx="1276764"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dirty="0" err="1" smtClean="0">
                <a:latin typeface="Times New Roman" pitchFamily="18" charset="0"/>
                <a:cs typeface="Times New Roman" pitchFamily="18" charset="0"/>
              </a:rPr>
              <a:t>Болодурин</a:t>
            </a:r>
            <a:r>
              <a:rPr lang="ru-RU" sz="1600" dirty="0" smtClean="0">
                <a:latin typeface="Times New Roman" pitchFamily="18" charset="0"/>
                <a:cs typeface="Times New Roman" pitchFamily="18" charset="0"/>
              </a:rPr>
              <a:t> Иван</a:t>
            </a:r>
          </a:p>
          <a:p>
            <a:r>
              <a:rPr lang="ru-RU" sz="1600" dirty="0" smtClean="0">
                <a:latin typeface="Times New Roman" pitchFamily="18" charset="0"/>
                <a:cs typeface="Times New Roman" pitchFamily="18" charset="0"/>
              </a:rPr>
              <a:t>Петрович</a:t>
            </a:r>
            <a:endParaRPr lang="ru-RU" sz="16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4" cstate="print"/>
          <a:srcRect/>
          <a:stretch>
            <a:fillRect/>
          </a:stretch>
        </p:blipFill>
        <p:spPr bwMode="auto">
          <a:xfrm>
            <a:off x="2555776" y="3214686"/>
            <a:ext cx="1247771" cy="1659161"/>
          </a:xfrm>
          <a:prstGeom prst="rect">
            <a:avLst/>
          </a:prstGeom>
          <a:noFill/>
          <a:ln w="9525">
            <a:noFill/>
            <a:miter lim="800000"/>
            <a:headEnd/>
            <a:tailEnd/>
          </a:ln>
          <a:effectLst/>
        </p:spPr>
      </p:pic>
      <p:sp>
        <p:nvSpPr>
          <p:cNvPr id="9" name="Прямоугольник 8"/>
          <p:cNvSpPr/>
          <p:nvPr/>
        </p:nvSpPr>
        <p:spPr>
          <a:xfrm>
            <a:off x="4139952" y="5000974"/>
            <a:ext cx="1218436"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dirty="0" smtClean="0">
                <a:latin typeface="Times New Roman" pitchFamily="18" charset="0"/>
                <a:cs typeface="Times New Roman" pitchFamily="18" charset="0"/>
              </a:rPr>
              <a:t>Давыдов </a:t>
            </a:r>
            <a:r>
              <a:rPr lang="ru-RU" sz="1600" dirty="0" err="1" smtClean="0">
                <a:latin typeface="Times New Roman" pitchFamily="18" charset="0"/>
                <a:cs typeface="Times New Roman" pitchFamily="18" charset="0"/>
              </a:rPr>
              <a:t>Селиверст</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Васильевич</a:t>
            </a:r>
            <a:endParaRPr lang="ru-RU" sz="1600"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5"/>
          <a:srcRect l="11051" t="14881" r="4043"/>
          <a:stretch>
            <a:fillRect/>
          </a:stretch>
        </p:blipFill>
        <p:spPr bwMode="auto">
          <a:xfrm>
            <a:off x="4139952" y="3183511"/>
            <a:ext cx="1214446" cy="1653945"/>
          </a:xfrm>
          <a:prstGeom prst="rect">
            <a:avLst/>
          </a:prstGeom>
          <a:noFill/>
          <a:ln w="9525">
            <a:noFill/>
            <a:miter lim="800000"/>
            <a:headEnd/>
            <a:tailEnd/>
          </a:ln>
          <a:effectLst/>
        </p:spPr>
      </p:pic>
      <p:sp>
        <p:nvSpPr>
          <p:cNvPr id="11" name="Прямоугольник 10"/>
          <p:cNvSpPr/>
          <p:nvPr/>
        </p:nvSpPr>
        <p:spPr>
          <a:xfrm>
            <a:off x="5724128" y="5000636"/>
            <a:ext cx="1143008"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dirty="0" smtClean="0">
                <a:latin typeface="Times New Roman" pitchFamily="18" charset="0"/>
                <a:cs typeface="Times New Roman" pitchFamily="18" charset="0"/>
              </a:rPr>
              <a:t>Кайманов Никита</a:t>
            </a:r>
          </a:p>
          <a:p>
            <a:r>
              <a:rPr lang="ru-RU" sz="1600" dirty="0" err="1" smtClean="0">
                <a:latin typeface="Times New Roman" pitchFamily="18" charset="0"/>
                <a:cs typeface="Times New Roman" pitchFamily="18" charset="0"/>
              </a:rPr>
              <a:t>Фадеевич</a:t>
            </a:r>
            <a:endParaRPr lang="ru-RU" sz="1600" dirty="0">
              <a:latin typeface="Times New Roman" pitchFamily="18" charset="0"/>
              <a:cs typeface="Times New Roman" pitchFamily="18" charset="0"/>
            </a:endParaRPr>
          </a:p>
        </p:txBody>
      </p:sp>
      <p:pic>
        <p:nvPicPr>
          <p:cNvPr id="3076" name="Picture 4"/>
          <p:cNvPicPr>
            <a:picLocks noChangeAspect="1" noChangeArrowheads="1"/>
          </p:cNvPicPr>
          <p:nvPr/>
        </p:nvPicPr>
        <p:blipFill>
          <a:blip r:embed="rId6" cstate="print"/>
          <a:srcRect/>
          <a:stretch>
            <a:fillRect/>
          </a:stretch>
        </p:blipFill>
        <p:spPr bwMode="auto">
          <a:xfrm>
            <a:off x="5643570" y="3071810"/>
            <a:ext cx="1143008" cy="1703994"/>
          </a:xfrm>
          <a:prstGeom prst="rect">
            <a:avLst/>
          </a:prstGeom>
          <a:noFill/>
          <a:ln w="9525">
            <a:noFill/>
            <a:miter lim="800000"/>
            <a:headEnd/>
            <a:tailEnd/>
          </a:ln>
          <a:effectLst/>
        </p:spPr>
      </p:pic>
      <p:sp>
        <p:nvSpPr>
          <p:cNvPr id="13" name="Прямоугольник 12"/>
          <p:cNvSpPr/>
          <p:nvPr/>
        </p:nvSpPr>
        <p:spPr>
          <a:xfrm>
            <a:off x="7300742" y="5000636"/>
            <a:ext cx="1244656"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dirty="0" smtClean="0">
                <a:latin typeface="Times New Roman" pitchFamily="18" charset="0"/>
                <a:cs typeface="Times New Roman" pitchFamily="18" charset="0"/>
              </a:rPr>
              <a:t>Привалов Дмитрий</a:t>
            </a:r>
          </a:p>
          <a:p>
            <a:r>
              <a:rPr lang="ru-RU" sz="1600" dirty="0" err="1" smtClean="0">
                <a:latin typeface="Times New Roman" pitchFamily="18" charset="0"/>
                <a:cs typeface="Times New Roman" pitchFamily="18" charset="0"/>
              </a:rPr>
              <a:t>Карпович</a:t>
            </a:r>
            <a:endParaRPr lang="ru-RU" sz="1600" dirty="0">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7" cstate="print"/>
          <a:srcRect/>
          <a:stretch>
            <a:fillRect/>
          </a:stretch>
        </p:blipFill>
        <p:spPr bwMode="auto">
          <a:xfrm>
            <a:off x="7286644" y="3154109"/>
            <a:ext cx="1214446" cy="1652173"/>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noFill/>
          <a:ln w="9525">
            <a:noFill/>
            <a:miter lim="800000"/>
            <a:headEnd/>
            <a:tailEnd/>
          </a:ln>
          <a:effectLst/>
        </p:spPr>
      </p:pic>
      <p:pic>
        <p:nvPicPr>
          <p:cNvPr id="4099" name="Picture 3" descr="C:\Users\User\Desktop\tqhYiN_tm6c.jpg"/>
          <p:cNvPicPr>
            <a:picLocks noChangeAspect="1" noChangeArrowheads="1"/>
          </p:cNvPicPr>
          <p:nvPr/>
        </p:nvPicPr>
        <p:blipFill>
          <a:blip r:embed="rId3"/>
          <a:srcRect/>
          <a:stretch>
            <a:fillRect/>
          </a:stretch>
        </p:blipFill>
        <p:spPr bwMode="auto">
          <a:xfrm>
            <a:off x="500034" y="428604"/>
            <a:ext cx="8001056" cy="589363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3"/>
            <a:ext cx="9144000" cy="6859523"/>
          </a:xfrm>
          <a:prstGeom prst="rect">
            <a:avLst/>
          </a:prstGeom>
          <a:noFill/>
          <a:ln w="9525">
            <a:noFill/>
            <a:miter lim="800000"/>
            <a:headEnd/>
            <a:tailEnd/>
          </a:ln>
          <a:effectLst/>
        </p:spPr>
      </p:pic>
      <p:sp>
        <p:nvSpPr>
          <p:cNvPr id="3" name="Прямоугольник 2"/>
          <p:cNvSpPr/>
          <p:nvPr/>
        </p:nvSpPr>
        <p:spPr>
          <a:xfrm>
            <a:off x="2857488" y="714356"/>
            <a:ext cx="3055901" cy="523220"/>
          </a:xfrm>
          <a:prstGeom prst="rect">
            <a:avLst/>
          </a:prstGeom>
        </p:spPr>
        <p:txBody>
          <a:bodyPr wrap="none">
            <a:spAutoFit/>
          </a:bodyPr>
          <a:lstStyle/>
          <a:p>
            <a:r>
              <a:rPr lang="ru-RU" sz="2800" b="1" dirty="0" smtClean="0">
                <a:solidFill>
                  <a:srgbClr val="C00000"/>
                </a:solidFill>
              </a:rPr>
              <a:t>Локальные войны</a:t>
            </a:r>
            <a:endParaRPr lang="ru-RU" sz="2800" b="1" dirty="0">
              <a:solidFill>
                <a:srgbClr val="C00000"/>
              </a:solidFill>
            </a:endParaRPr>
          </a:p>
        </p:txBody>
      </p:sp>
      <p:pic>
        <p:nvPicPr>
          <p:cNvPr id="4" name="Picture 4" descr="22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34" y="1428736"/>
            <a:ext cx="2869550" cy="173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928662" y="3286124"/>
            <a:ext cx="1713524" cy="369332"/>
          </a:xfrm>
          <a:prstGeom prst="rect">
            <a:avLst/>
          </a:prstGeom>
        </p:spPr>
        <p:txBody>
          <a:bodyPr wrap="square">
            <a:spAutoFit/>
          </a:bodyPr>
          <a:lstStyle/>
          <a:p>
            <a:r>
              <a:rPr lang="ru-RU" b="1" dirty="0" smtClean="0">
                <a:latin typeface="+mj-lt"/>
              </a:rPr>
              <a:t>Афганистан</a:t>
            </a:r>
            <a:endParaRPr lang="ru-RU" b="1" dirty="0">
              <a:latin typeface="+mj-lt"/>
            </a:endParaRPr>
          </a:p>
        </p:txBody>
      </p:sp>
      <p:sp>
        <p:nvSpPr>
          <p:cNvPr id="6" name="Прямоугольник 5"/>
          <p:cNvSpPr/>
          <p:nvPr/>
        </p:nvSpPr>
        <p:spPr>
          <a:xfrm>
            <a:off x="4000496" y="4143380"/>
            <a:ext cx="785793" cy="369332"/>
          </a:xfrm>
          <a:prstGeom prst="rect">
            <a:avLst/>
          </a:prstGeom>
        </p:spPr>
        <p:txBody>
          <a:bodyPr wrap="none">
            <a:spAutoFit/>
          </a:bodyPr>
          <a:lstStyle/>
          <a:p>
            <a:r>
              <a:rPr lang="ru-RU" b="1" dirty="0" smtClean="0">
                <a:latin typeface="+mj-lt"/>
              </a:rPr>
              <a:t>Чечня</a:t>
            </a:r>
            <a:endParaRPr lang="ru-RU" b="1" dirty="0">
              <a:latin typeface="+mj-lt"/>
            </a:endParaRPr>
          </a:p>
        </p:txBody>
      </p:sp>
      <p:pic>
        <p:nvPicPr>
          <p:cNvPr id="7" name="Picture 10" descr="untitl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8992" y="2071678"/>
            <a:ext cx="2551448" cy="191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descr="http://www.redstar.ru/2008/08/20_08/26.jpg"/>
          <p:cNvPicPr/>
          <p:nvPr/>
        </p:nvPicPr>
        <p:blipFill>
          <a:blip r:embed="rId5" cstate="print"/>
          <a:srcRect/>
          <a:stretch>
            <a:fillRect/>
          </a:stretch>
        </p:blipFill>
        <p:spPr bwMode="auto">
          <a:xfrm>
            <a:off x="6143636" y="1428736"/>
            <a:ext cx="2571768" cy="1698630"/>
          </a:xfrm>
          <a:prstGeom prst="rect">
            <a:avLst/>
          </a:prstGeom>
          <a:ln>
            <a:noFill/>
          </a:ln>
          <a:effectLst>
            <a:outerShdw blurRad="292100" dist="139700" dir="2700000" algn="tl" rotWithShape="0">
              <a:srgbClr val="333333">
                <a:alpha val="65000"/>
              </a:srgbClr>
            </a:outerShdw>
          </a:effectLst>
        </p:spPr>
      </p:pic>
      <p:sp>
        <p:nvSpPr>
          <p:cNvPr id="9" name="Прямоугольник 8"/>
          <p:cNvSpPr/>
          <p:nvPr/>
        </p:nvSpPr>
        <p:spPr>
          <a:xfrm>
            <a:off x="5857884" y="3286124"/>
            <a:ext cx="184730" cy="369332"/>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ru-RU" b="1" dirty="0"/>
          </a:p>
        </p:txBody>
      </p:sp>
      <p:sp>
        <p:nvSpPr>
          <p:cNvPr id="10" name="Прямоугольник 9"/>
          <p:cNvSpPr/>
          <p:nvPr/>
        </p:nvSpPr>
        <p:spPr>
          <a:xfrm>
            <a:off x="6286512" y="3214686"/>
            <a:ext cx="2402203" cy="646331"/>
          </a:xfrm>
          <a:prstGeom prst="rect">
            <a:avLst/>
          </a:prstGeom>
        </p:spPr>
        <p:txBody>
          <a:bodyPr wrap="square">
            <a:spAutoFit/>
          </a:bodyPr>
          <a:lstStyle/>
          <a:p>
            <a:pPr algn="ctr"/>
            <a:r>
              <a:rPr lang="ru-RU" b="1" dirty="0" err="1" smtClean="0">
                <a:latin typeface="+mj-lt"/>
              </a:rPr>
              <a:t>Осетино</a:t>
            </a:r>
            <a:r>
              <a:rPr lang="ru-RU" b="1" dirty="0" smtClean="0">
                <a:latin typeface="+mj-lt"/>
              </a:rPr>
              <a:t>- грузинская война</a:t>
            </a:r>
            <a:endParaRPr lang="ru-RU" b="1" dirty="0">
              <a:latin typeface="+mj-lt"/>
            </a:endParaRPr>
          </a:p>
        </p:txBody>
      </p:sp>
      <p:sp>
        <p:nvSpPr>
          <p:cNvPr id="12" name="Прямоугольник 11"/>
          <p:cNvSpPr/>
          <p:nvPr/>
        </p:nvSpPr>
        <p:spPr>
          <a:xfrm>
            <a:off x="2051720" y="4786322"/>
            <a:ext cx="6592214" cy="1200329"/>
          </a:xfrm>
          <a:prstGeom prst="rect">
            <a:avLst/>
          </a:prstGeom>
        </p:spPr>
        <p:txBody>
          <a:bodyPr wrap="square">
            <a:spAutoFit/>
          </a:bodyPr>
          <a:lstStyle/>
          <a:p>
            <a:pPr>
              <a:defRPr/>
            </a:pPr>
            <a:r>
              <a:rPr lang="ru-RU" sz="2400" b="1" dirty="0" smtClean="0"/>
              <a:t>По имеющимся данным, общее число награждённых  составляет  более 1000 человек, из них около 500  награждены посмертно.  </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3" presetClass="entr" presetSubtype="0" fill="hold" nodeType="afterEffect">
                                  <p:stCondLst>
                                    <p:cond delay="3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t="7291" r="1562"/>
          <a:stretch>
            <a:fillRect/>
          </a:stretch>
        </p:blipFill>
        <p:spPr bwMode="auto">
          <a:xfrm>
            <a:off x="785786" y="571480"/>
            <a:ext cx="7572396" cy="534875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noFill/>
          <a:ln w="9525">
            <a:noFill/>
            <a:miter lim="800000"/>
            <a:headEnd/>
            <a:tailEnd/>
          </a:ln>
          <a:effectLst/>
        </p:spPr>
      </p:pic>
      <p:pic>
        <p:nvPicPr>
          <p:cNvPr id="3" name="Picture 2" descr="http://mypresentation.ru/documents_2/5dea1e0e5fb6348910cb021a17cd5f40/img2.jpg"/>
          <p:cNvPicPr>
            <a:picLocks noChangeAspect="1" noChangeArrowheads="1"/>
          </p:cNvPicPr>
          <p:nvPr/>
        </p:nvPicPr>
        <p:blipFill>
          <a:blip r:embed="rId3"/>
          <a:srcRect/>
          <a:stretch>
            <a:fillRect/>
          </a:stretch>
        </p:blipFill>
        <p:spPr bwMode="auto">
          <a:xfrm>
            <a:off x="928662" y="500042"/>
            <a:ext cx="7246959" cy="5773529"/>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3"/>
            <a:ext cx="9144000" cy="6859523"/>
          </a:xfrm>
          <a:prstGeom prst="rect">
            <a:avLst/>
          </a:prstGeom>
          <a:noFill/>
          <a:ln w="9525">
            <a:noFill/>
            <a:miter lim="800000"/>
            <a:headEnd/>
            <a:tailEnd/>
          </a:ln>
          <a:effectLst/>
        </p:spPr>
      </p:pic>
      <p:sp>
        <p:nvSpPr>
          <p:cNvPr id="3" name="Прямоугольник 2"/>
          <p:cNvSpPr/>
          <p:nvPr/>
        </p:nvSpPr>
        <p:spPr>
          <a:xfrm>
            <a:off x="571472" y="947771"/>
            <a:ext cx="8321008" cy="1154162"/>
          </a:xfrm>
          <a:prstGeom prst="rect">
            <a:avLst/>
          </a:prstGeom>
        </p:spPr>
        <p:txBody>
          <a:bodyPr wrap="square">
            <a:spAutoFit/>
          </a:bodyPr>
          <a:lstStyle/>
          <a:p>
            <a:pPr>
              <a:defRPr/>
            </a:pPr>
            <a:r>
              <a:rPr lang="ru-RU" sz="2300" b="1" dirty="0" smtClean="0">
                <a:effectLst>
                  <a:outerShdw blurRad="38100" dist="38100" dir="2700000" algn="tl">
                    <a:srgbClr val="000000">
                      <a:alpha val="43137"/>
                    </a:srgbClr>
                  </a:outerShdw>
                </a:effectLst>
              </a:rPr>
              <a:t>Среди удостоенных  звания Герой России — лётчики-космонавты, военнослужащие, лётчики-испытатели, спортсмены, разведчики, учёные, пожарные   и многие другие.</a:t>
            </a:r>
            <a:endParaRPr lang="ru-RU" sz="2300" b="1" dirty="0">
              <a:effectLst>
                <a:outerShdw blurRad="38100" dist="38100" dir="2700000" algn="tl">
                  <a:srgbClr val="000000">
                    <a:alpha val="43137"/>
                  </a:srgbClr>
                </a:outerShdw>
              </a:effectLst>
            </a:endParaRPr>
          </a:p>
        </p:txBody>
      </p:sp>
      <p:sp>
        <p:nvSpPr>
          <p:cNvPr id="4" name="Прямоугольник 3"/>
          <p:cNvSpPr/>
          <p:nvPr/>
        </p:nvSpPr>
        <p:spPr>
          <a:xfrm>
            <a:off x="2332351" y="452746"/>
            <a:ext cx="4309193" cy="523220"/>
          </a:xfrm>
          <a:prstGeom prst="rect">
            <a:avLst/>
          </a:prstGeom>
        </p:spPr>
        <p:txBody>
          <a:bodyPr wrap="none">
            <a:spAutoFit/>
          </a:bodyPr>
          <a:lstStyle/>
          <a:p>
            <a:pPr algn="ctr">
              <a:defRPr/>
            </a:pPr>
            <a:r>
              <a:rPr lang="ru-RU" sz="2800" b="1" dirty="0" smtClean="0">
                <a:solidFill>
                  <a:srgbClr val="C00000"/>
                </a:solidFill>
              </a:rPr>
              <a:t>Мы помним Ваши Имена!</a:t>
            </a:r>
            <a:endParaRPr lang="ru-RU" sz="2800" b="1" dirty="0">
              <a:solidFill>
                <a:srgbClr val="C00000"/>
              </a:solidFill>
            </a:endParaRPr>
          </a:p>
        </p:txBody>
      </p:sp>
      <p:pic>
        <p:nvPicPr>
          <p:cNvPr id="5" name="Picture 4" descr="ГагаринЮрий Алексееви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472" y="2330909"/>
            <a:ext cx="1408240" cy="21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428596" y="4572008"/>
            <a:ext cx="1983164" cy="1040285"/>
          </a:xfrm>
          <a:prstGeom prst="rect">
            <a:avLst/>
          </a:prstGeom>
        </p:spPr>
        <p:txBody>
          <a:bodyPr wrap="square">
            <a:spAutoFit/>
          </a:bodyPr>
          <a:lstStyle/>
          <a:p>
            <a:pPr marL="342900" indent="-342900">
              <a:spcBef>
                <a:spcPct val="20000"/>
              </a:spcBef>
              <a:defRPr/>
            </a:pPr>
            <a:r>
              <a:rPr lang="ru-RU" sz="1400" b="1" dirty="0" smtClean="0">
                <a:latin typeface="Times New Roman" pitchFamily="18" charset="0"/>
                <a:cs typeface="Times New Roman" pitchFamily="18" charset="0"/>
              </a:rPr>
              <a:t>Юрий Алексеевич Гагарин</a:t>
            </a:r>
          </a:p>
          <a:p>
            <a:pPr marL="342900" indent="-342900">
              <a:spcBef>
                <a:spcPct val="20000"/>
              </a:spcBef>
              <a:defRPr/>
            </a:pPr>
            <a:r>
              <a:rPr lang="ru-RU" sz="1400" dirty="0" smtClean="0">
                <a:latin typeface="Times New Roman" pitchFamily="18" charset="0"/>
                <a:cs typeface="Times New Roman" pitchFamily="18" charset="0"/>
              </a:rPr>
              <a:t>Первый космонавт</a:t>
            </a:r>
          </a:p>
          <a:p>
            <a:pPr marL="342900" indent="-342900">
              <a:spcBef>
                <a:spcPct val="20000"/>
              </a:spcBef>
              <a:defRPr/>
            </a:pPr>
            <a:r>
              <a:rPr lang="ru-RU" sz="1400" dirty="0" smtClean="0">
                <a:latin typeface="Times New Roman" pitchFamily="18" charset="0"/>
                <a:cs typeface="Times New Roman" pitchFamily="18" charset="0"/>
              </a:rPr>
              <a:t>Герой России</a:t>
            </a:r>
            <a:endParaRPr lang="ru-RU" sz="1400" dirty="0">
              <a:latin typeface="Times New Roman" pitchFamily="18" charset="0"/>
              <a:cs typeface="Times New Roman" pitchFamily="18" charset="0"/>
            </a:endParaRPr>
          </a:p>
        </p:txBody>
      </p:sp>
      <p:pic>
        <p:nvPicPr>
          <p:cNvPr id="7" name="Picture 2" descr="C:\Users\Serenity\Pictures\KarelinAleksandrAleksandrovich.jpg"/>
          <p:cNvPicPr>
            <a:picLocks noChangeAspect="1" noChangeArrowheads="1"/>
          </p:cNvPicPr>
          <p:nvPr/>
        </p:nvPicPr>
        <p:blipFill>
          <a:blip r:embed="rId4"/>
          <a:srcRect/>
          <a:stretch>
            <a:fillRect/>
          </a:stretch>
        </p:blipFill>
        <p:spPr bwMode="auto">
          <a:xfrm>
            <a:off x="3419873" y="2330909"/>
            <a:ext cx="1520536" cy="2133595"/>
          </a:xfrm>
          <a:prstGeom prst="rect">
            <a:avLst/>
          </a:prstGeom>
        </p:spPr>
      </p:pic>
      <p:sp>
        <p:nvSpPr>
          <p:cNvPr id="8" name="Прямоугольник 7"/>
          <p:cNvSpPr/>
          <p:nvPr/>
        </p:nvSpPr>
        <p:spPr>
          <a:xfrm>
            <a:off x="2764229" y="4572008"/>
            <a:ext cx="2928958" cy="1169551"/>
          </a:xfrm>
          <a:prstGeom prst="rect">
            <a:avLst/>
          </a:prstGeom>
        </p:spPr>
        <p:txBody>
          <a:bodyPr wrap="square">
            <a:spAutoFit/>
          </a:bodyPr>
          <a:lstStyle/>
          <a:p>
            <a:pPr>
              <a:defRPr/>
            </a:pPr>
            <a:r>
              <a:rPr lang="ru-RU" sz="1400" b="1" dirty="0" smtClean="0">
                <a:latin typeface="Times New Roman" panose="02020603050405020304" pitchFamily="18" charset="0"/>
                <a:cs typeface="Times New Roman" panose="02020603050405020304" pitchFamily="18" charset="0"/>
              </a:rPr>
              <a:t>Карелин Александр Александрович  </a:t>
            </a:r>
            <a:r>
              <a:rPr lang="ru-RU" sz="1400" dirty="0" smtClean="0">
                <a:latin typeface="Times New Roman" panose="02020603050405020304" pitchFamily="18" charset="0"/>
                <a:cs typeface="Times New Roman" panose="02020603050405020304" pitchFamily="18" charset="0"/>
              </a:rPr>
              <a:t>Герой России, многократный чемпион мира  и трёхкратный Олимпийский чемпион по греко - римской борьбы</a:t>
            </a:r>
            <a:endParaRPr lang="ru-RU" sz="1400" dirty="0"/>
          </a:p>
        </p:txBody>
      </p:sp>
      <p:pic>
        <p:nvPicPr>
          <p:cNvPr id="1026" name="Picture 2" descr="D:\_from_C\Desktop\День Героев Отечества\post-2794-0-81853600-1346664227.jpg"/>
          <p:cNvPicPr>
            <a:picLocks noChangeAspect="1" noChangeArrowheads="1"/>
          </p:cNvPicPr>
          <p:nvPr/>
        </p:nvPicPr>
        <p:blipFill rotWithShape="1">
          <a:blip r:embed="rId5">
            <a:extLst>
              <a:ext uri="{28A0092B-C50C-407E-A947-70E740481C1C}">
                <a14:useLocalDpi xmlns:a14="http://schemas.microsoft.com/office/drawing/2010/main" val="0"/>
              </a:ext>
            </a:extLst>
          </a:blip>
          <a:srcRect l="20852" t="3213" r="22019"/>
          <a:stretch/>
        </p:blipFill>
        <p:spPr bwMode="auto">
          <a:xfrm>
            <a:off x="6084168" y="2336386"/>
            <a:ext cx="1728192" cy="2020081"/>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868144" y="4533171"/>
            <a:ext cx="2880320" cy="2092881"/>
          </a:xfrm>
          <a:prstGeom prst="rect">
            <a:avLst/>
          </a:prstGeom>
        </p:spPr>
        <p:txBody>
          <a:bodyPr wrap="square">
            <a:spAutoFit/>
          </a:bodyPr>
          <a:lstStyle/>
          <a:p>
            <a:r>
              <a:rPr lang="ru-RU" sz="1400" b="1" dirty="0">
                <a:latin typeface="Times New Roman" pitchFamily="18" charset="0"/>
                <a:cs typeface="Times New Roman" pitchFamily="18" charset="0"/>
              </a:rPr>
              <a:t>Замараев Валерий Валентинович</a:t>
            </a:r>
            <a:r>
              <a:rPr lang="ru-RU" sz="1400" b="1" dirty="0">
                <a:solidFill>
                  <a:srgbClr val="3B4256"/>
                </a:solidFill>
                <a:latin typeface="GOSTUI2"/>
              </a:rPr>
              <a:t>. </a:t>
            </a:r>
            <a:r>
              <a:rPr lang="ru-RU" sz="1400" dirty="0" smtClean="0">
                <a:latin typeface="Times New Roman" pitchFamily="18" charset="0"/>
                <a:cs typeface="Times New Roman" pitchFamily="18" charset="0"/>
              </a:rPr>
              <a:t>Заместитель </a:t>
            </a:r>
            <a:r>
              <a:rPr lang="ru-RU" sz="1400" dirty="0">
                <a:latin typeface="Times New Roman" pitchFamily="18" charset="0"/>
                <a:cs typeface="Times New Roman" pitchFamily="18" charset="0"/>
              </a:rPr>
              <a:t>начальника ПСС отряда «</a:t>
            </a:r>
            <a:r>
              <a:rPr lang="ru-RU" sz="1400" dirty="0" err="1">
                <a:latin typeface="Times New Roman" pitchFamily="18" charset="0"/>
                <a:cs typeface="Times New Roman" pitchFamily="18" charset="0"/>
              </a:rPr>
              <a:t>Центроспаса</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a:t>
            </a:r>
            <a:r>
              <a:rPr lang="ru-RU" sz="1400" dirty="0">
                <a:latin typeface="Times New Roman" pitchFamily="18" charset="0"/>
                <a:cs typeface="Times New Roman" pitchFamily="18" charset="0"/>
              </a:rPr>
              <a:t>Погиб, спасая детей в городе Беслане (Северная Осетия) 3 сентября 2004 года. Звание Героя России присвоено Указом Президента РФ в 2004 году (посмертно</a:t>
            </a:r>
            <a:r>
              <a:rPr lang="ru-RU" dirty="0">
                <a:solidFill>
                  <a:srgbClr val="424D55"/>
                </a:solidFill>
                <a:latin typeface="Tahoma"/>
              </a:rPr>
              <a:t>)</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9523"/>
          </a:xfrm>
          <a:prstGeom prst="rect">
            <a:avLst/>
          </a:prstGeom>
          <a:noFill/>
          <a:ln w="9525">
            <a:noFill/>
            <a:miter lim="800000"/>
            <a:headEnd/>
            <a:tailEnd/>
          </a:ln>
          <a:effectLst/>
        </p:spPr>
      </p:pic>
      <p:sp>
        <p:nvSpPr>
          <p:cNvPr id="3" name="Прямоугольник 2"/>
          <p:cNvSpPr/>
          <p:nvPr/>
        </p:nvSpPr>
        <p:spPr>
          <a:xfrm>
            <a:off x="2128806" y="500042"/>
            <a:ext cx="5734571" cy="523220"/>
          </a:xfrm>
          <a:prstGeom prst="rect">
            <a:avLst/>
          </a:prstGeom>
        </p:spPr>
        <p:txBody>
          <a:bodyPr wrap="square">
            <a:spAutoFit/>
          </a:bodyPr>
          <a:lstStyle/>
          <a:p>
            <a:r>
              <a:rPr lang="ru-RU" sz="2800" b="1" dirty="0" smtClean="0">
                <a:solidFill>
                  <a:srgbClr val="C00000"/>
                </a:solidFill>
              </a:rPr>
              <a:t>ГЕРОИ НАШЕГО ВРЕМЕНИ - ДЕТИ</a:t>
            </a:r>
            <a:endParaRPr lang="ru-RU" sz="2800" b="1" dirty="0">
              <a:solidFill>
                <a:srgbClr val="C00000"/>
              </a:solidFill>
            </a:endParaRPr>
          </a:p>
        </p:txBody>
      </p:sp>
      <p:sp>
        <p:nvSpPr>
          <p:cNvPr id="4" name="Прямоугольник 3"/>
          <p:cNvSpPr/>
          <p:nvPr/>
        </p:nvSpPr>
        <p:spPr>
          <a:xfrm>
            <a:off x="3452175" y="1731006"/>
            <a:ext cx="5143504" cy="3970318"/>
          </a:xfrm>
          <a:prstGeom prst="rect">
            <a:avLst/>
          </a:prstGeom>
        </p:spPr>
        <p:txBody>
          <a:bodyPr wrap="square">
            <a:spAutoFit/>
          </a:bodyPr>
          <a:lstStyle/>
          <a:p>
            <a:pPr algn="just" fontAlgn="base"/>
            <a:r>
              <a:rPr lang="ru-RU" dirty="0" smtClean="0">
                <a:latin typeface="Times New Roman" panose="02020603050405020304" pitchFamily="18" charset="0"/>
                <a:cs typeface="Times New Roman" panose="02020603050405020304" pitchFamily="18" charset="0"/>
              </a:rPr>
              <a:t>12-тилетний подросток, житель города Набережные Челны, погиб, спасая 9-тилетнего школьника. Трагедия произошла 5 мая 2012 года на бульваре Энтузиастов.</a:t>
            </a:r>
          </a:p>
          <a:p>
            <a:pPr algn="just" fontAlgn="base"/>
            <a:r>
              <a:rPr lang="ru-RU" dirty="0" smtClean="0">
                <a:latin typeface="Times New Roman" panose="02020603050405020304" pitchFamily="18" charset="0"/>
                <a:cs typeface="Times New Roman" panose="02020603050405020304" pitchFamily="18" charset="0"/>
              </a:rPr>
              <a:t>          Все кричали «помогите», но в воду прыгнул только Данил, который в этот момент проезжал мимо на велосипеде. Он увидел, что мальчик тонет, кинулся его спасать... Данил Садыков вытащил пострадавшего на бортик, но сам получил сильнейший удар током. Он умер до приезда скорой помощи. За проявленное мужество и самоотверженность при спасении человека в экстремальных условиях, Данил Садыков награждён Орденом Мужества. Посмертно.</a:t>
            </a:r>
            <a:endParaRPr lang="ru-RU" dirty="0">
              <a:latin typeface="Times New Roman" pitchFamily="18" charset="0"/>
              <a:cs typeface="Times New Roman" pitchFamily="18" charset="0"/>
            </a:endParaRPr>
          </a:p>
        </p:txBody>
      </p:sp>
      <p:pic>
        <p:nvPicPr>
          <p:cNvPr id="5" name="Объект 5" descr="Данил Садыков 2"/>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27983" y="2098759"/>
            <a:ext cx="2686040" cy="32348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Прямоугольник 5"/>
          <p:cNvSpPr/>
          <p:nvPr/>
        </p:nvSpPr>
        <p:spPr>
          <a:xfrm>
            <a:off x="3280524" y="1179254"/>
            <a:ext cx="2582951" cy="461665"/>
          </a:xfrm>
          <a:prstGeom prst="rect">
            <a:avLst/>
          </a:prstGeom>
        </p:spPr>
        <p:txBody>
          <a:bodyPr wrap="none">
            <a:spAutoFit/>
          </a:bodyPr>
          <a:lstStyle/>
          <a:p>
            <a:r>
              <a:rPr lang="ru-RU" sz="2400" b="1" cap="all" dirty="0" smtClean="0">
                <a:solidFill>
                  <a:schemeClr val="accent6">
                    <a:lumMod val="75000"/>
                  </a:schemeClr>
                </a:solidFill>
                <a:effectLst>
                  <a:reflection blurRad="12700" stA="28000" endPos="45000" dist="1003" dir="5400000" sy="-100000" algn="bl"/>
                </a:effectLst>
              </a:rPr>
              <a:t>ДАНИЛ САДЫКОВ</a:t>
            </a:r>
            <a:endParaRPr lang="ru-RU"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13793"/>
            <a:ext cx="9144000" cy="6859523"/>
          </a:xfrm>
          <a:prstGeom prst="rect">
            <a:avLst/>
          </a:prstGeom>
          <a:noFill/>
          <a:ln w="9525">
            <a:noFill/>
            <a:miter lim="800000"/>
            <a:headEnd/>
            <a:tailEnd/>
          </a:ln>
          <a:effectLst/>
        </p:spPr>
      </p:pic>
      <p:sp>
        <p:nvSpPr>
          <p:cNvPr id="5" name="Прямоугольник 4"/>
          <p:cNvSpPr/>
          <p:nvPr/>
        </p:nvSpPr>
        <p:spPr>
          <a:xfrm>
            <a:off x="899592" y="642918"/>
            <a:ext cx="7488832" cy="1938992"/>
          </a:xfrm>
          <a:prstGeom prst="rect">
            <a:avLst/>
          </a:prstGeom>
          <a:noFill/>
        </p:spPr>
        <p:txBody>
          <a:bodyPr wrap="square">
            <a:spAutoFit/>
          </a:bodyPr>
          <a:lstStyle/>
          <a:p>
            <a:pPr algn="just">
              <a:defRPr/>
            </a:pPr>
            <a:r>
              <a:rPr lang="ru-RU" sz="2400" b="1" dirty="0" smtClean="0">
                <a:ln w="1905"/>
                <a:effectLst>
                  <a:innerShdw blurRad="69850" dist="43180" dir="5400000">
                    <a:srgbClr val="000000">
                      <a:alpha val="65000"/>
                    </a:srgbClr>
                  </a:innerShdw>
                </a:effectLst>
              </a:rPr>
              <a:t>В каждую эпоху есть свои ГЕРОИ -  это люди, которые отважно защищали своё Отечество, внесли огромный вклад в историю своей страны. </a:t>
            </a:r>
          </a:p>
          <a:p>
            <a:pPr algn="just">
              <a:defRPr/>
            </a:pPr>
            <a:r>
              <a:rPr lang="ru-RU" sz="2400" b="1" dirty="0" smtClean="0">
                <a:ln w="1905"/>
                <a:effectLst>
                  <a:innerShdw blurRad="69850" dist="43180" dir="5400000">
                    <a:srgbClr val="000000">
                      <a:alpha val="65000"/>
                    </a:srgbClr>
                  </a:innerShdw>
                </a:effectLst>
              </a:rPr>
              <a:t>Люди, которые совершили подвиг,   многие из них пожертвовали своей жизнью  во  благо Родины.</a:t>
            </a:r>
            <a:endParaRPr lang="ru-RU" sz="2400" b="1" dirty="0">
              <a:ln w="1905"/>
              <a:effectLst>
                <a:innerShdw blurRad="69850" dist="43180" dir="5400000">
                  <a:srgbClr val="000000">
                    <a:alpha val="65000"/>
                  </a:srgbClr>
                </a:innerShdw>
              </a:effectLst>
            </a:endParaRPr>
          </a:p>
        </p:txBody>
      </p:sp>
      <p:pic>
        <p:nvPicPr>
          <p:cNvPr id="1027" name="Picture 3"/>
          <p:cNvPicPr>
            <a:picLocks noChangeAspect="1" noChangeArrowheads="1"/>
          </p:cNvPicPr>
          <p:nvPr/>
        </p:nvPicPr>
        <p:blipFill>
          <a:blip r:embed="rId3"/>
          <a:srcRect r="-1" b="17062"/>
          <a:stretch>
            <a:fillRect/>
          </a:stretch>
        </p:blipFill>
        <p:spPr bwMode="auto">
          <a:xfrm>
            <a:off x="2195736" y="2996952"/>
            <a:ext cx="5429288" cy="2874329"/>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3"/>
            <a:ext cx="9144000" cy="6859523"/>
          </a:xfrm>
          <a:prstGeom prst="rect">
            <a:avLst/>
          </a:prstGeom>
          <a:noFill/>
          <a:ln w="9525">
            <a:noFill/>
            <a:miter lim="800000"/>
            <a:headEnd/>
            <a:tailEnd/>
          </a:ln>
          <a:effectLst/>
        </p:spPr>
      </p:pic>
      <p:sp>
        <p:nvSpPr>
          <p:cNvPr id="3" name="Прямоугольник 2"/>
          <p:cNvSpPr/>
          <p:nvPr/>
        </p:nvSpPr>
        <p:spPr>
          <a:xfrm>
            <a:off x="3000364" y="714356"/>
            <a:ext cx="5643586" cy="5632311"/>
          </a:xfrm>
          <a:prstGeom prst="rect">
            <a:avLst/>
          </a:prstGeom>
        </p:spPr>
        <p:txBody>
          <a:bodyPr wrap="square">
            <a:spAutoFit/>
          </a:bodyPr>
          <a:lstStyle/>
          <a:p>
            <a:pPr algn="just" fontAlgn="base"/>
            <a:r>
              <a:rPr lang="ru-RU" b="1" i="1" dirty="0" smtClean="0">
                <a:latin typeface="Times New Roman"/>
                <a:cs typeface="Times New Roman"/>
              </a:rPr>
              <a:t>Самый юный герой России. Настоящий Мужчина, которому было всего 7 лет. Единственный семилетний обладатель Ордена Мужества. К сожалению, посмертно.</a:t>
            </a:r>
          </a:p>
          <a:p>
            <a:pPr algn="just" fontAlgn="base"/>
            <a:r>
              <a:rPr lang="ru-RU" dirty="0" smtClean="0">
                <a:latin typeface="Times New Roman"/>
                <a:cs typeface="Times New Roman"/>
              </a:rPr>
              <a:t>Трагедия разыгралась вечером 28 ноября 2008г. Женя и его двенадцатилетняя старшая сестра Яна были дома одни. В дверь позвонил неизвестный мужчина, который представился почтальоном.</a:t>
            </a:r>
          </a:p>
          <a:p>
            <a:pPr algn="just" fontAlgn="base"/>
            <a:r>
              <a:rPr lang="ru-RU" dirty="0" smtClean="0">
                <a:latin typeface="Times New Roman"/>
                <a:cs typeface="Times New Roman"/>
              </a:rPr>
              <a:t>Войдя в квартиру и закрыв за собой дверь, «почтальон» вместо письма достал нож и, схватив Яну, стал требовать, чтобы дети отдали ему все деньги и ценности. Получив от детей ответ, что они не знают, где деньги, преступник потребовал от Жени искать их, а сам потащил Яну в ванную комнату. Женя схватил кухонный нож и в отчаянии воткнул его в поясницу преступника. Взвыв от боли, тот ослабил хватку, и девочка сумела выбежать из квартиры за помощью. В ярости, вырвав нож из себя, стал вонзать его в ребенка (на теле Жени насчитали восемь колотых ран, несовместимых с жизнью), после чего бежал.</a:t>
            </a:r>
            <a:endParaRPr lang="ru-RU" dirty="0">
              <a:latin typeface="Times New Roman"/>
              <a:cs typeface="Times New Roman"/>
            </a:endParaRPr>
          </a:p>
        </p:txBody>
      </p:sp>
      <p:sp>
        <p:nvSpPr>
          <p:cNvPr id="4" name="Прямоугольник 3"/>
          <p:cNvSpPr/>
          <p:nvPr/>
        </p:nvSpPr>
        <p:spPr>
          <a:xfrm>
            <a:off x="714348" y="1214422"/>
            <a:ext cx="2249077" cy="461665"/>
          </a:xfrm>
          <a:prstGeom prst="rect">
            <a:avLst/>
          </a:prstGeom>
        </p:spPr>
        <p:txBody>
          <a:bodyPr wrap="none">
            <a:spAutoFit/>
          </a:bodyPr>
          <a:lstStyle/>
          <a:p>
            <a:r>
              <a:rPr lang="ru-RU" sz="2400" b="1" cap="all" dirty="0" smtClean="0">
                <a:solidFill>
                  <a:schemeClr val="accent6">
                    <a:lumMod val="75000"/>
                  </a:schemeClr>
                </a:solidFill>
                <a:effectLst>
                  <a:reflection blurRad="12700" stA="28000" endPos="45000" dist="1003" dir="5400000" sy="-100000" algn="bl"/>
                </a:effectLst>
              </a:rPr>
              <a:t>ЖЕНЯ ТАБАКОВ</a:t>
            </a:r>
            <a:endParaRPr lang="ru-RU" sz="2400" dirty="0"/>
          </a:p>
        </p:txBody>
      </p:sp>
      <p:pic>
        <p:nvPicPr>
          <p:cNvPr id="5" name="Объект 9" descr="Женя Табаков"/>
          <p:cNvPicPr>
            <a:picLocks/>
          </p:cNvPicPr>
          <p:nvPr/>
        </p:nvPicPr>
        <p:blipFill>
          <a:blip r:embed="rId3">
            <a:extLst>
              <a:ext uri="{28A0092B-C50C-407E-A947-70E740481C1C}">
                <a14:useLocalDpi xmlns:a14="http://schemas.microsoft.com/office/drawing/2010/main" val="0"/>
              </a:ext>
            </a:extLst>
          </a:blip>
          <a:srcRect l="19601" t="-5455"/>
          <a:stretch>
            <a:fillRect/>
          </a:stretch>
        </p:blipFill>
        <p:spPr bwMode="auto">
          <a:xfrm>
            <a:off x="428596" y="2357430"/>
            <a:ext cx="2500330" cy="276225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5476" y="116632"/>
            <a:ext cx="9144000" cy="6859523"/>
          </a:xfrm>
          <a:prstGeom prst="rect">
            <a:avLst/>
          </a:prstGeom>
          <a:noFill/>
          <a:ln w="9525">
            <a:noFill/>
            <a:miter lim="800000"/>
            <a:headEnd/>
            <a:tailEnd/>
          </a:ln>
          <a:effectLst/>
        </p:spPr>
      </p:pic>
      <p:pic>
        <p:nvPicPr>
          <p:cNvPr id="3" name="Picture 2" descr="C:\Users\User\Desktop\13b6d6e6ef75bd6246aaecbfd33df935.jpg"/>
          <p:cNvPicPr>
            <a:picLocks noChangeAspect="1" noChangeArrowheads="1"/>
          </p:cNvPicPr>
          <p:nvPr/>
        </p:nvPicPr>
        <p:blipFill>
          <a:blip r:embed="rId3" cstate="print"/>
          <a:srcRect/>
          <a:stretch>
            <a:fillRect/>
          </a:stretch>
        </p:blipFill>
        <p:spPr bwMode="auto">
          <a:xfrm>
            <a:off x="615323" y="2276872"/>
            <a:ext cx="2114536" cy="2791187"/>
          </a:xfrm>
          <a:prstGeom prst="rect">
            <a:avLst/>
          </a:prstGeom>
          <a:noFill/>
        </p:spPr>
      </p:pic>
      <p:sp>
        <p:nvSpPr>
          <p:cNvPr id="4" name="Прямоугольник 3"/>
          <p:cNvSpPr/>
          <p:nvPr/>
        </p:nvSpPr>
        <p:spPr>
          <a:xfrm>
            <a:off x="2942374" y="1671413"/>
            <a:ext cx="5786478" cy="4247317"/>
          </a:xfrm>
          <a:prstGeom prst="rect">
            <a:avLst/>
          </a:prstGeom>
        </p:spPr>
        <p:txBody>
          <a:bodyPr wrap="square">
            <a:spAutoFit/>
          </a:bodyPr>
          <a:lstStyle/>
          <a:p>
            <a:pPr lvl="0" algn="just"/>
            <a:r>
              <a:rPr lang="ru-RU" dirty="0" smtClean="0">
                <a:latin typeface="Times New Roman" pitchFamily="18" charset="0"/>
                <a:cs typeface="Times New Roman" pitchFamily="18" charset="0"/>
              </a:rPr>
              <a:t>Ночной пожар в их доме в станице Староминская случился в апреле этого года. Мать школьника находилась в командировке. Станислав и его младшая сестра Ирина были под присмотром тети и ее муж</a:t>
            </a:r>
          </a:p>
          <a:p>
            <a:pPr lvl="0" algn="just"/>
            <a:r>
              <a:rPr lang="ru-RU" dirty="0" smtClean="0">
                <a:solidFill>
                  <a:prstClr val="black"/>
                </a:solidFill>
                <a:latin typeface="Times New Roman" pitchFamily="18" charset="0"/>
                <a:cs typeface="Times New Roman" pitchFamily="18" charset="0"/>
              </a:rPr>
              <a:t>Мальчик </a:t>
            </a:r>
            <a:r>
              <a:rPr lang="ru-RU" dirty="0">
                <a:solidFill>
                  <a:prstClr val="black"/>
                </a:solidFill>
                <a:latin typeface="Times New Roman" pitchFamily="18" charset="0"/>
                <a:cs typeface="Times New Roman" pitchFamily="18" charset="0"/>
              </a:rPr>
              <a:t>первым проснулся от треска горящей мебели и запаха дыма. Он закричал «Мы горим!» и побежал в детскую, где спала 5-летняя </a:t>
            </a:r>
            <a:r>
              <a:rPr lang="ru-RU" dirty="0" smtClean="0">
                <a:solidFill>
                  <a:prstClr val="black"/>
                </a:solidFill>
                <a:latin typeface="Times New Roman" pitchFamily="18" charset="0"/>
                <a:cs typeface="Times New Roman" pitchFamily="18" charset="0"/>
              </a:rPr>
              <a:t>сестра. </a:t>
            </a:r>
          </a:p>
          <a:p>
            <a:pPr lvl="0" algn="just"/>
            <a:r>
              <a:rPr lang="ru-RU" dirty="0" smtClean="0">
                <a:solidFill>
                  <a:prstClr val="black"/>
                </a:solidFill>
                <a:latin typeface="Times New Roman" pitchFamily="18" charset="0"/>
                <a:cs typeface="Times New Roman" pitchFamily="18" charset="0"/>
              </a:rPr>
              <a:t>Он </a:t>
            </a:r>
            <a:r>
              <a:rPr lang="ru-RU" dirty="0">
                <a:solidFill>
                  <a:prstClr val="black"/>
                </a:solidFill>
                <a:latin typeface="Times New Roman" pitchFamily="18" charset="0"/>
                <a:cs typeface="Times New Roman" pitchFamily="18" charset="0"/>
              </a:rPr>
              <a:t>схватил ее, завернул в одеяло, открыл окно и выбил москитную сетку. Кинул вниз сестру и выпрыгнул сам. Следом прыгнула тетя. Профессиональные спасатели говорят, что ребёнок, оказавшись в огне, действовал предельно точно и смело.</a:t>
            </a:r>
            <a:r>
              <a:rPr lang="ru-RU" dirty="0">
                <a:solidFill>
                  <a:prstClr val="black"/>
                </a:solidFill>
              </a:rPr>
              <a:t> </a:t>
            </a:r>
            <a:r>
              <a:rPr lang="ru-RU" dirty="0">
                <a:solidFill>
                  <a:prstClr val="black"/>
                </a:solidFill>
                <a:latin typeface="Times New Roman" pitchFamily="18" charset="0"/>
                <a:cs typeface="Times New Roman" pitchFamily="18" charset="0"/>
              </a:rPr>
              <a:t>Станиславу </a:t>
            </a:r>
            <a:r>
              <a:rPr lang="ru-RU" dirty="0" err="1">
                <a:solidFill>
                  <a:prstClr val="black"/>
                </a:solidFill>
                <a:latin typeface="Times New Roman" pitchFamily="18" charset="0"/>
                <a:cs typeface="Times New Roman" pitchFamily="18" charset="0"/>
              </a:rPr>
              <a:t>Слынько</a:t>
            </a:r>
            <a:r>
              <a:rPr lang="ru-RU" dirty="0">
                <a:solidFill>
                  <a:prstClr val="black"/>
                </a:solidFill>
                <a:latin typeface="Times New Roman" pitchFamily="18" charset="0"/>
                <a:cs typeface="Times New Roman" pitchFamily="18" charset="0"/>
              </a:rPr>
              <a:t> вручена медаль «За отвагу на пожаре».</a:t>
            </a:r>
          </a:p>
          <a:p>
            <a:pPr lvl="0" algn="just"/>
            <a:endParaRPr lang="ru-RU" dirty="0">
              <a:solidFill>
                <a:prstClr val="black"/>
              </a:solidFill>
            </a:endParaRPr>
          </a:p>
          <a:p>
            <a:endParaRPr lang="ru-RU" dirty="0"/>
          </a:p>
        </p:txBody>
      </p:sp>
      <p:sp>
        <p:nvSpPr>
          <p:cNvPr id="6" name="Прямоугольник 5"/>
          <p:cNvSpPr/>
          <p:nvPr/>
        </p:nvSpPr>
        <p:spPr>
          <a:xfrm>
            <a:off x="3347864" y="802312"/>
            <a:ext cx="4218262" cy="584775"/>
          </a:xfrm>
          <a:prstGeom prst="rect">
            <a:avLst/>
          </a:prstGeom>
        </p:spPr>
        <p:txBody>
          <a:bodyPr wrap="square">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Times New Roman" pitchFamily="18" charset="0"/>
              </a:rPr>
              <a:t>СТАС СЛЫНЬКО  12 лет</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8" name="Picture 4" descr="http://ekabu3.unistoreserve.ru/50f534837efa6e1279ac1dc5"/>
          <p:cNvPicPr>
            <a:picLocks noChangeAspect="1" noChangeArrowheads="1"/>
          </p:cNvPicPr>
          <p:nvPr/>
        </p:nvPicPr>
        <p:blipFill>
          <a:blip r:embed="rId4" cstate="print"/>
          <a:srcRect/>
          <a:stretch>
            <a:fillRect/>
          </a:stretch>
        </p:blipFill>
        <p:spPr bwMode="auto">
          <a:xfrm>
            <a:off x="5831564" y="5157192"/>
            <a:ext cx="2058022" cy="137201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5"/>
            <a:ext cx="9144000" cy="6859523"/>
          </a:xfrm>
          <a:prstGeom prst="rect">
            <a:avLst/>
          </a:prstGeom>
          <a:noFill/>
          <a:ln w="9525">
            <a:noFill/>
            <a:miter lim="800000"/>
            <a:headEnd/>
            <a:tailEnd/>
          </a:ln>
          <a:effectLst/>
        </p:spPr>
      </p:pic>
      <p:sp>
        <p:nvSpPr>
          <p:cNvPr id="5" name="Прямоугольник 4"/>
          <p:cNvSpPr/>
          <p:nvPr/>
        </p:nvSpPr>
        <p:spPr>
          <a:xfrm>
            <a:off x="1907704" y="764704"/>
            <a:ext cx="5760640" cy="2062103"/>
          </a:xfrm>
          <a:prstGeom prst="rect">
            <a:avLst/>
          </a:prstGeom>
        </p:spPr>
        <p:txBody>
          <a:bodyPr wrap="square">
            <a:spAutoFit/>
          </a:bodyPr>
          <a:lstStyle/>
          <a:p>
            <a:pPr>
              <a:defRPr/>
            </a:pPr>
            <a:r>
              <a:rPr lang="ru-RU" sz="3200" b="1" dirty="0" smtClean="0">
                <a:solidFill>
                  <a:srgbClr val="C00000"/>
                </a:solidFill>
              </a:rPr>
              <a:t>О подвигах - стихи слагают.</a:t>
            </a:r>
            <a:br>
              <a:rPr lang="ru-RU" sz="3200" b="1" dirty="0" smtClean="0">
                <a:solidFill>
                  <a:srgbClr val="C00000"/>
                </a:solidFill>
              </a:rPr>
            </a:br>
            <a:r>
              <a:rPr lang="ru-RU" sz="3200" b="1" dirty="0" smtClean="0">
                <a:solidFill>
                  <a:srgbClr val="C00000"/>
                </a:solidFill>
              </a:rPr>
              <a:t>О славе – песни создают.</a:t>
            </a:r>
            <a:br>
              <a:rPr lang="ru-RU" sz="3200" b="1" dirty="0" smtClean="0">
                <a:solidFill>
                  <a:srgbClr val="C00000"/>
                </a:solidFill>
              </a:rPr>
            </a:br>
            <a:r>
              <a:rPr lang="ru-RU" sz="3200" b="1" dirty="0" smtClean="0">
                <a:solidFill>
                  <a:srgbClr val="C00000"/>
                </a:solidFill>
              </a:rPr>
              <a:t>“Герои никогда не умирают,</a:t>
            </a:r>
            <a:br>
              <a:rPr lang="ru-RU" sz="3200" b="1" dirty="0" smtClean="0">
                <a:solidFill>
                  <a:srgbClr val="C00000"/>
                </a:solidFill>
              </a:rPr>
            </a:br>
            <a:r>
              <a:rPr lang="ru-RU" sz="3200" b="1" dirty="0" smtClean="0">
                <a:solidFill>
                  <a:srgbClr val="C00000"/>
                </a:solidFill>
              </a:rPr>
              <a:t>Герои в нашей памяти живут!”</a:t>
            </a:r>
            <a:endParaRPr lang="ru-RU" sz="3200" b="1" dirty="0">
              <a:solidFill>
                <a:srgbClr val="C00000"/>
              </a:solidFill>
            </a:endParaRPr>
          </a:p>
        </p:txBody>
      </p:sp>
      <p:pic>
        <p:nvPicPr>
          <p:cNvPr id="2050" name="Picture 2" descr="https://cdn.culture.ru/images/c7bc5183-beec-553a-9c43-fc019ed709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3071967"/>
            <a:ext cx="4126831" cy="30951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
            <a:ext cx="9144000" cy="6859523"/>
          </a:xfrm>
          <a:prstGeom prst="rect">
            <a:avLst/>
          </a:prstGeom>
          <a:noFill/>
          <a:ln w="9525">
            <a:noFill/>
            <a:miter lim="800000"/>
            <a:headEnd/>
            <a:tailEnd/>
          </a:ln>
          <a:effectLst/>
        </p:spPr>
      </p:pic>
      <p:pic>
        <p:nvPicPr>
          <p:cNvPr id="1026" name="Picture 2" descr="D:\_from_C\Desktop\День Героев Отечества\img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643853"/>
            <a:ext cx="7416824" cy="55626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3"/>
            <a:ext cx="9144000" cy="6859523"/>
          </a:xfrm>
          <a:prstGeom prst="rect">
            <a:avLst/>
          </a:prstGeom>
          <a:noFill/>
          <a:ln w="9525">
            <a:noFill/>
            <a:miter lim="800000"/>
            <a:headEnd/>
            <a:tailEnd/>
          </a:ln>
          <a:effectLst/>
        </p:spPr>
      </p:pic>
      <p:sp>
        <p:nvSpPr>
          <p:cNvPr id="3" name="Прямоугольник 2"/>
          <p:cNvSpPr/>
          <p:nvPr/>
        </p:nvSpPr>
        <p:spPr>
          <a:xfrm>
            <a:off x="571472" y="928670"/>
            <a:ext cx="5929354" cy="3416320"/>
          </a:xfrm>
          <a:prstGeom prst="rect">
            <a:avLst/>
          </a:prstGeom>
        </p:spPr>
        <p:txBody>
          <a:bodyPr wrap="square">
            <a:spAutoFit/>
          </a:bodyPr>
          <a:lstStyle/>
          <a:p>
            <a:pPr algn="ctr">
              <a:defRPr/>
            </a:pPr>
            <a:r>
              <a:rPr lang="ru-RU"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Герой  Российской  Федерации — </a:t>
            </a:r>
            <a:r>
              <a:rPr lang="ru-RU" sz="2400" b="1" dirty="0" smtClean="0"/>
              <a:t>государственная  награда Российской Федерации — звание, присваиваемое за заслуги перед государством и народом, связанные с совершением геройского  подвига.</a:t>
            </a:r>
          </a:p>
          <a:p>
            <a:pPr algn="ctr">
              <a:defRPr/>
            </a:pPr>
            <a:r>
              <a:rPr lang="ru-RU" sz="2400" b="1" dirty="0" smtClean="0"/>
              <a:t>Герою Российской Федерации вручается знак особого отличия — медаль «Золотая Звезда».</a:t>
            </a:r>
            <a:endParaRPr lang="ru-RU" sz="2400" b="1" dirty="0"/>
          </a:p>
        </p:txBody>
      </p:sp>
      <p:pic>
        <p:nvPicPr>
          <p:cNvPr id="4" name="Picture 2" descr="Hero of the Russian Federation med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88" y="1500174"/>
            <a:ext cx="2201863" cy="430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23"/>
            <a:ext cx="9144000" cy="6859523"/>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l="1562" t="7291"/>
          <a:stretch>
            <a:fillRect/>
          </a:stretch>
        </p:blipFill>
        <p:spPr bwMode="auto">
          <a:xfrm>
            <a:off x="714348" y="500042"/>
            <a:ext cx="7585238" cy="535782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9523"/>
          </a:xfrm>
          <a:prstGeom prst="rect">
            <a:avLst/>
          </a:prstGeom>
          <a:noFill/>
          <a:ln w="9525">
            <a:noFill/>
            <a:miter lim="800000"/>
            <a:headEnd/>
            <a:tailEnd/>
          </a:ln>
          <a:effectLst/>
        </p:spPr>
      </p:pic>
      <p:sp>
        <p:nvSpPr>
          <p:cNvPr id="3" name="Прямоугольник 2"/>
          <p:cNvSpPr/>
          <p:nvPr/>
        </p:nvSpPr>
        <p:spPr>
          <a:xfrm>
            <a:off x="642910" y="642918"/>
            <a:ext cx="7961538" cy="1938992"/>
          </a:xfrm>
          <a:prstGeom prst="rect">
            <a:avLst/>
          </a:prstGeom>
        </p:spPr>
        <p:txBody>
          <a:bodyPr wrap="square">
            <a:spAutoFit/>
          </a:bodyPr>
          <a:lstStyle/>
          <a:p>
            <a:pPr>
              <a:defRPr/>
            </a:pPr>
            <a:r>
              <a:rPr lang="ru-RU" sz="2400" b="1" dirty="0" smtClean="0">
                <a:cs typeface="Arial" panose="020B0604020202020204" pitchFamily="34" charset="0"/>
              </a:rPr>
              <a:t>Декабрьская дата приурочена к выдающемуся событию эпохи правления императрицы Екатерины II — в 1769 году она учредила орден </a:t>
            </a:r>
            <a:r>
              <a:rPr lang="ru-RU" sz="2400" b="1" dirty="0" smtClean="0">
                <a:solidFill>
                  <a:srgbClr val="C00000"/>
                </a:solidFill>
                <a:cs typeface="Arial" panose="020B0604020202020204" pitchFamily="34" charset="0"/>
              </a:rPr>
              <a:t>Святого Георгия Победоносца. </a:t>
            </a:r>
            <a:r>
              <a:rPr lang="ru-RU" sz="2400" b="1" dirty="0" smtClean="0">
                <a:cs typeface="Arial" panose="020B0604020202020204" pitchFamily="34" charset="0"/>
              </a:rPr>
              <a:t>В те годы этим орденом награждались воины, проявившие в бою доблесть, отвагу и смелость.</a:t>
            </a:r>
            <a:endParaRPr lang="ru-RU" sz="2400" b="1" dirty="0">
              <a:cs typeface="Arial" panose="020B0604020202020204" pitchFamily="34" charset="0"/>
            </a:endParaRPr>
          </a:p>
        </p:txBody>
      </p:sp>
      <p:pic>
        <p:nvPicPr>
          <p:cNvPr id="4" name="Picture 2"/>
          <p:cNvPicPr>
            <a:picLocks noChangeAspect="1" noChangeArrowheads="1"/>
          </p:cNvPicPr>
          <p:nvPr/>
        </p:nvPicPr>
        <p:blipFill>
          <a:blip r:embed="rId3"/>
          <a:srcRect/>
          <a:stretch>
            <a:fillRect/>
          </a:stretch>
        </p:blipFill>
        <p:spPr bwMode="auto">
          <a:xfrm>
            <a:off x="5076056" y="2600301"/>
            <a:ext cx="2592858" cy="3419479"/>
          </a:xfrm>
          <a:prstGeom prst="rect">
            <a:avLst/>
          </a:prstGeom>
          <a:solidFill>
            <a:srgbClr val="C0504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pic>
      <p:pic>
        <p:nvPicPr>
          <p:cNvPr id="5" name="Picture 2"/>
          <p:cNvPicPr>
            <a:picLocks noChangeAspect="1" noChangeArrowheads="1"/>
          </p:cNvPicPr>
          <p:nvPr/>
        </p:nvPicPr>
        <p:blipFill>
          <a:blip r:embed="rId4"/>
          <a:srcRect/>
          <a:stretch>
            <a:fillRect/>
          </a:stretch>
        </p:blipFill>
        <p:spPr bwMode="auto">
          <a:xfrm>
            <a:off x="1357290" y="3071810"/>
            <a:ext cx="1714512" cy="2300582"/>
          </a:xfrm>
          <a:prstGeom prst="rect">
            <a:avLst/>
          </a:prstGeom>
          <a:ln>
            <a:headEnd/>
            <a:tailEnd/>
          </a:ln>
        </p:spPr>
        <p:style>
          <a:lnRef idx="3">
            <a:schemeClr val="lt1"/>
          </a:lnRef>
          <a:fillRef idx="1">
            <a:schemeClr val="accent2"/>
          </a:fillRef>
          <a:effectRef idx="1">
            <a:schemeClr val="accent2"/>
          </a:effectRef>
          <a:fontRef idx="minor">
            <a:schemeClr val="lt1"/>
          </a:fontRef>
        </p:style>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9523"/>
          </a:xfrm>
          <a:prstGeom prst="rect">
            <a:avLst/>
          </a:prstGeom>
          <a:noFill/>
          <a:ln w="9525">
            <a:noFill/>
            <a:miter lim="800000"/>
            <a:headEnd/>
            <a:tailEnd/>
          </a:ln>
          <a:effectLst/>
        </p:spPr>
      </p:pic>
      <p:sp>
        <p:nvSpPr>
          <p:cNvPr id="3" name="Прямоугольник 2"/>
          <p:cNvSpPr/>
          <p:nvPr/>
        </p:nvSpPr>
        <p:spPr>
          <a:xfrm>
            <a:off x="500034" y="428604"/>
            <a:ext cx="8215370" cy="707886"/>
          </a:xfrm>
          <a:prstGeom prst="rect">
            <a:avLst/>
          </a:prstGeom>
        </p:spPr>
        <p:txBody>
          <a:bodyPr wrap="square">
            <a:spAutoFit/>
          </a:bodyPr>
          <a:lstStyle/>
          <a:p>
            <a:pPr>
              <a:defRPr/>
            </a:pPr>
            <a:r>
              <a:rPr lang="ru-RU" b="1" dirty="0" smtClean="0">
                <a:solidFill>
                  <a:srgbClr val="C00000"/>
                </a:solidFill>
                <a:latin typeface="Times New Roman" pitchFamily="18" charset="0"/>
                <a:cs typeface="Times New Roman" pitchFamily="18" charset="0"/>
              </a:rPr>
              <a:t>                       </a:t>
            </a:r>
            <a:r>
              <a:rPr lang="ru-RU" sz="2000" b="1" dirty="0" smtClean="0">
                <a:solidFill>
                  <a:srgbClr val="C00000"/>
                </a:solidFill>
                <a:latin typeface="Times New Roman" pitchFamily="18" charset="0"/>
                <a:cs typeface="Times New Roman" pitchFamily="18" charset="0"/>
              </a:rPr>
              <a:t>Полные кавалеры ордена, то есть имеющие</a:t>
            </a:r>
          </a:p>
          <a:p>
            <a:pPr>
              <a:defRPr/>
            </a:pPr>
            <a:r>
              <a:rPr lang="ru-RU" sz="2000" b="1" dirty="0" smtClean="0">
                <a:solidFill>
                  <a:srgbClr val="C00000"/>
                </a:solidFill>
                <a:latin typeface="Times New Roman" pitchFamily="18" charset="0"/>
                <a:cs typeface="Times New Roman" pitchFamily="18" charset="0"/>
              </a:rPr>
              <a:t> все четыре степени – это четверо выдающихся русских полководцев:</a:t>
            </a:r>
            <a:endParaRPr lang="ru-RU" sz="2000" b="1" dirty="0">
              <a:solidFill>
                <a:srgbClr val="C00000"/>
              </a:solidFill>
              <a:latin typeface="Times New Roman" pitchFamily="18" charset="0"/>
              <a:cs typeface="Times New Roman" pitchFamily="18" charset="0"/>
            </a:endParaRPr>
          </a:p>
        </p:txBody>
      </p:sp>
      <p:pic>
        <p:nvPicPr>
          <p:cNvPr id="4" name="Рисунок 3" descr="кутузов.jpeg"/>
          <p:cNvPicPr>
            <a:picLocks noChangeAspect="1"/>
          </p:cNvPicPr>
          <p:nvPr/>
        </p:nvPicPr>
        <p:blipFill>
          <a:blip r:embed="rId3"/>
          <a:srcRect/>
          <a:stretch>
            <a:fillRect/>
          </a:stretch>
        </p:blipFill>
        <p:spPr bwMode="auto">
          <a:xfrm>
            <a:off x="571472" y="1214422"/>
            <a:ext cx="1590675" cy="2070100"/>
          </a:xfrm>
          <a:prstGeom prst="rect">
            <a:avLst/>
          </a:prstGeom>
          <a:noFill/>
          <a:ln w="9525">
            <a:noFill/>
            <a:miter lim="800000"/>
            <a:headEnd/>
            <a:tailEnd/>
          </a:ln>
        </p:spPr>
      </p:pic>
      <p:pic>
        <p:nvPicPr>
          <p:cNvPr id="5" name="Содержимое 3" descr="Барклай де Толли.jpeg"/>
          <p:cNvPicPr>
            <a:picLocks noChangeAspect="1"/>
          </p:cNvPicPr>
          <p:nvPr/>
        </p:nvPicPr>
        <p:blipFill>
          <a:blip r:embed="rId4"/>
          <a:srcRect/>
          <a:stretch>
            <a:fillRect/>
          </a:stretch>
        </p:blipFill>
        <p:spPr bwMode="auto">
          <a:xfrm>
            <a:off x="2571736" y="1214422"/>
            <a:ext cx="1647457" cy="2000264"/>
          </a:xfrm>
          <a:prstGeom prst="rect">
            <a:avLst/>
          </a:prstGeom>
          <a:noFill/>
          <a:ln w="9525">
            <a:noFill/>
            <a:miter lim="800000"/>
            <a:headEnd/>
            <a:tailEnd/>
          </a:ln>
        </p:spPr>
      </p:pic>
      <p:pic>
        <p:nvPicPr>
          <p:cNvPr id="6" name="Содержимое 3" descr="Паскевия Иван Федорович.jpg"/>
          <p:cNvPicPr>
            <a:picLocks noChangeAspect="1"/>
          </p:cNvPicPr>
          <p:nvPr/>
        </p:nvPicPr>
        <p:blipFill>
          <a:blip r:embed="rId5"/>
          <a:srcRect/>
          <a:stretch>
            <a:fillRect/>
          </a:stretch>
        </p:blipFill>
        <p:spPr bwMode="auto">
          <a:xfrm>
            <a:off x="4786314" y="1214422"/>
            <a:ext cx="1513752" cy="2000264"/>
          </a:xfrm>
          <a:prstGeom prst="rect">
            <a:avLst/>
          </a:prstGeom>
          <a:noFill/>
          <a:ln w="9525">
            <a:noFill/>
            <a:miter lim="800000"/>
            <a:headEnd/>
            <a:tailEnd/>
          </a:ln>
        </p:spPr>
      </p:pic>
      <p:pic>
        <p:nvPicPr>
          <p:cNvPr id="7" name="Рисунок 11"/>
          <p:cNvPicPr>
            <a:picLocks noChangeAspect="1"/>
          </p:cNvPicPr>
          <p:nvPr/>
        </p:nvPicPr>
        <p:blipFill>
          <a:blip r:embed="rId6"/>
          <a:srcRect/>
          <a:stretch>
            <a:fillRect/>
          </a:stretch>
        </p:blipFill>
        <p:spPr bwMode="auto">
          <a:xfrm>
            <a:off x="6832634" y="1214422"/>
            <a:ext cx="1622405" cy="1928826"/>
          </a:xfrm>
          <a:prstGeom prst="rect">
            <a:avLst/>
          </a:prstGeom>
          <a:noFill/>
          <a:ln w="9525">
            <a:noFill/>
            <a:miter lim="800000"/>
            <a:headEnd/>
            <a:tailEnd/>
          </a:ln>
        </p:spPr>
      </p:pic>
      <p:sp>
        <p:nvSpPr>
          <p:cNvPr id="8" name="Прямоугольник 7"/>
          <p:cNvSpPr/>
          <p:nvPr/>
        </p:nvSpPr>
        <p:spPr>
          <a:xfrm>
            <a:off x="571472" y="3429000"/>
            <a:ext cx="1643074" cy="181588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князь, генерал- фельдмаршал</a:t>
            </a:r>
          </a:p>
          <a:p>
            <a:pPr>
              <a:defRPr/>
            </a:pP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Михаил Илларионович </a:t>
            </a:r>
            <a:r>
              <a:rPr lang="ru-RU" sz="1600" b="1" dirty="0" err="1" smtClean="0">
                <a:solidFill>
                  <a:schemeClr val="accent1">
                    <a:lumMod val="50000"/>
                  </a:schemeClr>
                </a:solidFill>
                <a:latin typeface="Times New Roman" panose="02020603050405020304" pitchFamily="18" charset="0"/>
                <a:cs typeface="Times New Roman" panose="02020603050405020304" pitchFamily="18" charset="0"/>
              </a:rPr>
              <a:t>Голенищев-Кутузов-Смоленский</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 </a:t>
            </a:r>
            <a:endParaRPr lang="ru-RU" sz="16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2500298" y="3429000"/>
            <a:ext cx="1714496" cy="15696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1600" b="1" dirty="0" smtClean="0">
                <a:solidFill>
                  <a:schemeClr val="accent1">
                    <a:lumMod val="50000"/>
                  </a:schemeClr>
                </a:solidFill>
                <a:latin typeface="Times New Roman" pitchFamily="18" charset="0"/>
                <a:cs typeface="Times New Roman" pitchFamily="18" charset="0"/>
              </a:rPr>
              <a:t>князь, генерал-фельдмаршал                                                       Михаил Богданович Барклай-де-Толли </a:t>
            </a:r>
            <a:endParaRPr lang="ru-RU" sz="1600" b="1" dirty="0">
              <a:solidFill>
                <a:schemeClr val="accent1">
                  <a:lumMod val="50000"/>
                </a:schemeClr>
              </a:solidFill>
              <a:latin typeface="Times New Roman" pitchFamily="18" charset="0"/>
              <a:cs typeface="Times New Roman" pitchFamily="18" charset="0"/>
            </a:endParaRPr>
          </a:p>
        </p:txBody>
      </p:sp>
      <p:sp>
        <p:nvSpPr>
          <p:cNvPr id="10" name="Прямоугольник 9"/>
          <p:cNvSpPr/>
          <p:nvPr/>
        </p:nvSpPr>
        <p:spPr>
          <a:xfrm>
            <a:off x="4714876" y="3429000"/>
            <a:ext cx="1643074" cy="206210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1600" b="1" dirty="0" smtClean="0">
                <a:solidFill>
                  <a:schemeClr val="accent1">
                    <a:lumMod val="50000"/>
                  </a:schemeClr>
                </a:solidFill>
                <a:latin typeface="Times New Roman" pitchFamily="18" charset="0"/>
                <a:cs typeface="Times New Roman" pitchFamily="18" charset="0"/>
              </a:rPr>
              <a:t>граф, генерал-фельдмаршал </a:t>
            </a:r>
          </a:p>
          <a:p>
            <a:pPr>
              <a:defRPr/>
            </a:pPr>
            <a:r>
              <a:rPr lang="ru-RU" sz="1600" b="1" dirty="0" smtClean="0">
                <a:solidFill>
                  <a:schemeClr val="accent1">
                    <a:lumMod val="50000"/>
                  </a:schemeClr>
                </a:solidFill>
                <a:latin typeface="Times New Roman" pitchFamily="18" charset="0"/>
                <a:cs typeface="Times New Roman" pitchFamily="18" charset="0"/>
              </a:rPr>
              <a:t>Иван  Фёдорович Паскевич-Эриванский князь Варшавский </a:t>
            </a:r>
            <a:endParaRPr lang="ru-RU" sz="1600" b="1" dirty="0">
              <a:solidFill>
                <a:schemeClr val="accent1">
                  <a:lumMod val="50000"/>
                </a:schemeClr>
              </a:solidFill>
              <a:latin typeface="Times New Roman" pitchFamily="18" charset="0"/>
              <a:cs typeface="Times New Roman" pitchFamily="18" charset="0"/>
            </a:endParaRPr>
          </a:p>
        </p:txBody>
      </p:sp>
      <p:sp>
        <p:nvSpPr>
          <p:cNvPr id="11" name="Прямоугольник 10"/>
          <p:cNvSpPr/>
          <p:nvPr/>
        </p:nvSpPr>
        <p:spPr>
          <a:xfrm>
            <a:off x="6858016" y="3429000"/>
            <a:ext cx="1714512"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1600" b="1" dirty="0" smtClean="0">
                <a:solidFill>
                  <a:schemeClr val="accent1">
                    <a:lumMod val="50000"/>
                  </a:schemeClr>
                </a:solidFill>
                <a:latin typeface="Times New Roman" pitchFamily="18" charset="0"/>
                <a:cs typeface="Times New Roman" pitchFamily="18" charset="0"/>
              </a:rPr>
              <a:t>граф, генерал-фельдмаршал                                                         Иван  Иванович Дибич-Забалканский</a:t>
            </a:r>
            <a:endParaRPr lang="ru-RU" sz="16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71438" y="41028"/>
            <a:ext cx="9144000" cy="6859523"/>
          </a:xfrm>
          <a:prstGeom prst="rect">
            <a:avLst/>
          </a:prstGeom>
          <a:noFill/>
          <a:ln w="9525">
            <a:noFill/>
            <a:miter lim="800000"/>
            <a:headEnd/>
            <a:tailEnd/>
          </a:ln>
          <a:effectLst/>
        </p:spPr>
      </p:pic>
      <p:sp>
        <p:nvSpPr>
          <p:cNvPr id="3" name="Прямоугольник 2"/>
          <p:cNvSpPr/>
          <p:nvPr/>
        </p:nvSpPr>
        <p:spPr>
          <a:xfrm>
            <a:off x="1285852" y="571480"/>
            <a:ext cx="6715172" cy="523220"/>
          </a:xfrm>
          <a:prstGeom prst="rect">
            <a:avLst/>
          </a:prstGeom>
        </p:spPr>
        <p:txBody>
          <a:bodyPr wrap="square">
            <a:spAutoFit/>
          </a:bodyPr>
          <a:lstStyle/>
          <a:p>
            <a:r>
              <a:rPr lang="ru-RU" sz="2800" b="1" dirty="0" smtClean="0">
                <a:solidFill>
                  <a:srgbClr val="FF0000"/>
                </a:solidFill>
                <a:effectLst>
                  <a:outerShdw blurRad="38100" dist="38100" dir="2700000" algn="tl">
                    <a:srgbClr val="000000">
                      <a:alpha val="43137"/>
                    </a:srgbClr>
                  </a:outerShdw>
                </a:effectLst>
                <a:latin typeface="Boyarsky" pitchFamily="33" charset="0"/>
              </a:rPr>
              <a:t>Александр Васильевич Суворов</a:t>
            </a:r>
            <a:endParaRPr lang="ru-RU" sz="2800" dirty="0"/>
          </a:p>
        </p:txBody>
      </p:sp>
      <p:sp>
        <p:nvSpPr>
          <p:cNvPr id="4" name="Прямоугольник 3"/>
          <p:cNvSpPr/>
          <p:nvPr/>
        </p:nvSpPr>
        <p:spPr>
          <a:xfrm>
            <a:off x="857224" y="1142984"/>
            <a:ext cx="7286676" cy="1175706"/>
          </a:xfrm>
          <a:prstGeom prst="rect">
            <a:avLst/>
          </a:prstGeom>
        </p:spPr>
        <p:txBody>
          <a:bodyPr wrap="square">
            <a:spAutoFit/>
          </a:bodyPr>
          <a:lstStyle/>
          <a:p>
            <a:pPr>
              <a:lnSpc>
                <a:spcPct val="80000"/>
              </a:lnSpc>
              <a:defRPr/>
            </a:pPr>
            <a:r>
              <a:rPr lang="ru-RU" sz="2400" b="1" dirty="0" smtClean="0">
                <a:effectLst>
                  <a:outerShdw blurRad="38100" dist="38100" dir="2700000" algn="tl">
                    <a:srgbClr val="000000">
                      <a:alpha val="43137"/>
                    </a:srgbClr>
                  </a:outerShdw>
                </a:effectLst>
              </a:rPr>
              <a:t>Полководец, имя которого составляет честь и славу РОССИИ! Не себя прославлял,  а Россию защищал.</a:t>
            </a:r>
          </a:p>
          <a:p>
            <a:pPr>
              <a:lnSpc>
                <a:spcPct val="80000"/>
              </a:lnSpc>
              <a:defRPr/>
            </a:pPr>
            <a:endParaRPr lang="ru-RU" sz="2000" b="1" dirty="0" smtClean="0">
              <a:effectLst>
                <a:outerShdw blurRad="38100" dist="38100" dir="2700000" algn="tl">
                  <a:srgbClr val="000000">
                    <a:alpha val="43137"/>
                  </a:srgbClr>
                </a:outerShdw>
              </a:effectLst>
              <a:latin typeface="Times New Roman" pitchFamily="18" charset="0"/>
            </a:endParaRPr>
          </a:p>
          <a:p>
            <a:pPr>
              <a:lnSpc>
                <a:spcPct val="80000"/>
              </a:lnSpc>
              <a:defRPr/>
            </a:pPr>
            <a:r>
              <a:rPr lang="ru-RU" sz="2000" b="1" dirty="0" smtClean="0">
                <a:solidFill>
                  <a:srgbClr val="FF0000"/>
                </a:solidFill>
                <a:effectLst>
                  <a:outerShdw blurRad="38100" dist="38100" dir="2700000" algn="tl">
                    <a:srgbClr val="000000">
                      <a:alpha val="43137"/>
                    </a:srgbClr>
                  </a:outerShdw>
                </a:effectLst>
                <a:latin typeface="Times New Roman" pitchFamily="18" charset="0"/>
              </a:rPr>
              <a:t>                «</a:t>
            </a:r>
            <a:r>
              <a:rPr lang="ru-RU" sz="2000" b="1" dirty="0" smtClean="0">
                <a:solidFill>
                  <a:srgbClr val="FF0000"/>
                </a:solidFill>
                <a:effectLst>
                  <a:outerShdw blurRad="38100" dist="38100" dir="2700000" algn="tl">
                    <a:srgbClr val="000000">
                      <a:alpha val="43137"/>
                    </a:srgbClr>
                  </a:outerShdw>
                </a:effectLst>
                <a:latin typeface="Boyarsky" pitchFamily="33" charset="0"/>
              </a:rPr>
              <a:t>Тяжело в учении – легко в бою».</a:t>
            </a:r>
            <a:r>
              <a:rPr lang="ru-RU" b="1" dirty="0" smtClean="0">
                <a:effectLst>
                  <a:outerShdw blurRad="38100" dist="38100" dir="2700000" algn="tl">
                    <a:srgbClr val="000000">
                      <a:alpha val="43137"/>
                    </a:srgbClr>
                  </a:outerShdw>
                </a:effectLst>
                <a:latin typeface="Times New Roman" pitchFamily="18" charset="0"/>
              </a:rPr>
              <a:t> </a:t>
            </a:r>
            <a:endParaRPr lang="ru-RU" dirty="0"/>
          </a:p>
        </p:txBody>
      </p:sp>
      <p:pic>
        <p:nvPicPr>
          <p:cNvPr id="5" name="Picture 4" descr="jivopis_st590_suvoro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420888"/>
            <a:ext cx="2469532" cy="34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суворов"/>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706" y="2420888"/>
            <a:ext cx="2533638" cy="340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9523"/>
          </a:xfrm>
          <a:prstGeom prst="rect">
            <a:avLst/>
          </a:prstGeom>
          <a:noFill/>
          <a:ln w="9525">
            <a:noFill/>
            <a:miter lim="800000"/>
            <a:headEnd/>
            <a:tailEnd/>
          </a:ln>
          <a:effectLst/>
        </p:spPr>
      </p:pic>
      <p:sp>
        <p:nvSpPr>
          <p:cNvPr id="3" name="Прямоугольник 2"/>
          <p:cNvSpPr/>
          <p:nvPr/>
        </p:nvSpPr>
        <p:spPr>
          <a:xfrm>
            <a:off x="1071538" y="500042"/>
            <a:ext cx="7072362" cy="954107"/>
          </a:xfrm>
          <a:prstGeom prst="rect">
            <a:avLst/>
          </a:prstGeom>
        </p:spPr>
        <p:txBody>
          <a:bodyPr wrap="square">
            <a:spAutoFit/>
          </a:bodyPr>
          <a:lstStyle/>
          <a:p>
            <a:r>
              <a:rPr lang="ru-RU" sz="2800" b="1" dirty="0" smtClean="0">
                <a:solidFill>
                  <a:srgbClr val="FF0000"/>
                </a:solidFill>
                <a:effectLst>
                  <a:outerShdw blurRad="38100" dist="38100" dir="2700000" algn="tl">
                    <a:srgbClr val="000000">
                      <a:alpha val="43137"/>
                    </a:srgbClr>
                  </a:outerShdw>
                </a:effectLst>
                <a:latin typeface="Boyarsky" pitchFamily="33" charset="0"/>
              </a:rPr>
              <a:t>   Великая  Отечественная война </a:t>
            </a:r>
          </a:p>
          <a:p>
            <a:r>
              <a:rPr lang="ru-RU" sz="2800" b="1" dirty="0" smtClean="0">
                <a:solidFill>
                  <a:srgbClr val="FF0000"/>
                </a:solidFill>
                <a:effectLst>
                  <a:outerShdw blurRad="38100" dist="38100" dir="2700000" algn="tl">
                    <a:srgbClr val="000000">
                      <a:alpha val="43137"/>
                    </a:srgbClr>
                  </a:outerShdw>
                </a:effectLst>
                <a:latin typeface="Boyarsky" pitchFamily="33" charset="0"/>
              </a:rPr>
              <a:t>                     1941-1945</a:t>
            </a:r>
            <a:r>
              <a:rPr lang="ru-RU" sz="2800" b="1" dirty="0" smtClean="0">
                <a:effectLst>
                  <a:outerShdw blurRad="38100" dist="38100" dir="2700000" algn="tl">
                    <a:srgbClr val="000000">
                      <a:alpha val="43137"/>
                    </a:srgbClr>
                  </a:outerShdw>
                </a:effectLst>
              </a:rPr>
              <a:t> </a:t>
            </a:r>
            <a:endParaRPr lang="ru-RU" sz="2800" dirty="0"/>
          </a:p>
        </p:txBody>
      </p:sp>
      <p:sp>
        <p:nvSpPr>
          <p:cNvPr id="4" name="Прямоугольник 3"/>
          <p:cNvSpPr/>
          <p:nvPr/>
        </p:nvSpPr>
        <p:spPr>
          <a:xfrm>
            <a:off x="6072198" y="5357826"/>
            <a:ext cx="2428876" cy="923330"/>
          </a:xfrm>
          <a:prstGeom prst="rect">
            <a:avLst/>
          </a:prstGeom>
        </p:spPr>
        <p:txBody>
          <a:bodyPr wrap="square">
            <a:spAutoFit/>
          </a:bodyPr>
          <a:lstStyle/>
          <a:p>
            <a:pPr algn="ctr">
              <a:defRPr/>
            </a:pPr>
            <a:r>
              <a:rPr lang="ru-RU" b="1" dirty="0" smtClean="0">
                <a:solidFill>
                  <a:srgbClr val="C00000"/>
                </a:solidFill>
              </a:rPr>
              <a:t>Медаль </a:t>
            </a:r>
          </a:p>
          <a:p>
            <a:pPr algn="ctr">
              <a:defRPr/>
            </a:pPr>
            <a:r>
              <a:rPr lang="ru-RU" b="1" dirty="0" smtClean="0">
                <a:solidFill>
                  <a:srgbClr val="C00000"/>
                </a:solidFill>
              </a:rPr>
              <a:t>Героя Советского Союза</a:t>
            </a:r>
            <a:endParaRPr lang="ru-RU" b="1" dirty="0">
              <a:solidFill>
                <a:srgbClr val="C00000"/>
              </a:solidFill>
            </a:endParaRPr>
          </a:p>
        </p:txBody>
      </p:sp>
      <p:pic>
        <p:nvPicPr>
          <p:cNvPr id="5" name="Picture 2" descr="C:\Documents and Settings\Admin\Рабочий стол\05S0147.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357950" y="1857364"/>
            <a:ext cx="1857388" cy="3041968"/>
          </a:xfrm>
          <a:prstGeom prst="rect">
            <a:avLst/>
          </a:prstGeom>
          <a:ln w="57150">
            <a:solidFill>
              <a:schemeClr val="tx1"/>
            </a:solidFill>
            <a:miter lim="800000"/>
            <a:headEnd/>
            <a:tailEnd/>
          </a:ln>
        </p:spPr>
      </p:pic>
      <p:pic>
        <p:nvPicPr>
          <p:cNvPr id="6" name="Picture 2"/>
          <p:cNvPicPr>
            <a:picLocks noChangeAspect="1" noChangeArrowheads="1"/>
          </p:cNvPicPr>
          <p:nvPr/>
        </p:nvPicPr>
        <p:blipFill>
          <a:blip r:embed="rId4"/>
          <a:srcRect l="29687" t="18750" r="3124" b="9375"/>
          <a:stretch>
            <a:fillRect/>
          </a:stretch>
        </p:blipFill>
        <p:spPr bwMode="auto">
          <a:xfrm>
            <a:off x="834572" y="1635806"/>
            <a:ext cx="4986165" cy="400052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TotalTime>
  <Words>782</Words>
  <Application>Microsoft Office PowerPoint</Application>
  <PresentationFormat>Экран (4:3)</PresentationFormat>
  <Paragraphs>66</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306</cp:lastModifiedBy>
  <cp:revision>35</cp:revision>
  <dcterms:created xsi:type="dcterms:W3CDTF">2022-12-06T18:58:36Z</dcterms:created>
  <dcterms:modified xsi:type="dcterms:W3CDTF">2023-01-18T07:24:23Z</dcterms:modified>
</cp:coreProperties>
</file>