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2"/>
  </p:notesMasterIdLst>
  <p:sldIdLst>
    <p:sldId id="340" r:id="rId2"/>
    <p:sldId id="342" r:id="rId3"/>
    <p:sldId id="341" r:id="rId4"/>
    <p:sldId id="309" r:id="rId5"/>
    <p:sldId id="310" r:id="rId6"/>
    <p:sldId id="312" r:id="rId7"/>
    <p:sldId id="315" r:id="rId8"/>
    <p:sldId id="355" r:id="rId9"/>
    <p:sldId id="344" r:id="rId10"/>
    <p:sldId id="317" r:id="rId11"/>
    <p:sldId id="316" r:id="rId12"/>
    <p:sldId id="358" r:id="rId13"/>
    <p:sldId id="383" r:id="rId14"/>
    <p:sldId id="361" r:id="rId15"/>
    <p:sldId id="384" r:id="rId16"/>
    <p:sldId id="353" r:id="rId17"/>
    <p:sldId id="385" r:id="rId18"/>
    <p:sldId id="362" r:id="rId19"/>
    <p:sldId id="351" r:id="rId20"/>
    <p:sldId id="386" r:id="rId21"/>
    <p:sldId id="363" r:id="rId22"/>
    <p:sldId id="387" r:id="rId23"/>
    <p:sldId id="364" r:id="rId24"/>
    <p:sldId id="338" r:id="rId25"/>
    <p:sldId id="329" r:id="rId26"/>
    <p:sldId id="369" r:id="rId27"/>
    <p:sldId id="334" r:id="rId28"/>
    <p:sldId id="373" r:id="rId29"/>
    <p:sldId id="370" r:id="rId30"/>
    <p:sldId id="376" r:id="rId31"/>
    <p:sldId id="379" r:id="rId32"/>
    <p:sldId id="378" r:id="rId33"/>
    <p:sldId id="336" r:id="rId34"/>
    <p:sldId id="380" r:id="rId35"/>
    <p:sldId id="381" r:id="rId36"/>
    <p:sldId id="371" r:id="rId37"/>
    <p:sldId id="375" r:id="rId38"/>
    <p:sldId id="326" r:id="rId39"/>
    <p:sldId id="382" r:id="rId40"/>
    <p:sldId id="365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86" autoAdjust="0"/>
    <p:restoredTop sz="90909" autoAdjust="0"/>
  </p:normalViewPr>
  <p:slideViewPr>
    <p:cSldViewPr>
      <p:cViewPr varScale="1">
        <p:scale>
          <a:sx n="66" d="100"/>
          <a:sy n="66" d="100"/>
        </p:scale>
        <p:origin x="-156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2" d="100"/>
          <a:sy n="42" d="100"/>
        </p:scale>
        <p:origin x="-1500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cs typeface="+mn-cs"/>
              </a:defRPr>
            </a:lvl1pPr>
          </a:lstStyle>
          <a:p>
            <a:pPr>
              <a:defRPr/>
            </a:pPr>
            <a:fld id="{72E5BB70-0873-4ED2-81FA-D940160BF52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Canvas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 cstate="email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 b="0"/>
          </a:p>
        </p:txBody>
      </p:sp>
      <p:pic>
        <p:nvPicPr>
          <p:cNvPr id="5" name="Picture 3" descr="minispi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 cstate="email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 b="0"/>
          </a:p>
        </p:txBody>
      </p:sp>
      <p:pic>
        <p:nvPicPr>
          <p:cNvPr id="7" name="Picture 5" descr="minispir"/>
          <p:cNvPicPr>
            <a:picLocks noChangeAspect="1" noChangeArrowheads="1"/>
          </p:cNvPicPr>
          <p:nvPr/>
        </p:nvPicPr>
        <p:blipFill>
          <a:blip r:embed="rId3" cstate="print"/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6FB325-D2E8-4791-AED5-36FA0B21DE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118C3-B611-4B84-AB9C-01994170BF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5626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DD5E0-DF6F-44CE-8691-DD1C9FAAA06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66800" y="1752600"/>
            <a:ext cx="373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53000" y="1752600"/>
            <a:ext cx="373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1066800" y="3886200"/>
            <a:ext cx="762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EDFD98-B2ED-4FE3-961A-6AFC8DE892D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54849-21F1-4202-A543-CF5A00D3AD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E4076-FE1B-46A4-A71A-F19C4BC79E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40E950-247B-4B9E-B7FF-DC38707C6A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42AF9F-96A2-4413-A1D3-B89D6D667D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B84600-8DFE-441A-8267-D07B2EC517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98E88E-0468-42F9-85D6-E62760DB6EE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3B56E-66E5-442B-BE04-E7479CE5DF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2CD02-906E-4444-B3AE-565712E6A9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906D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609600" y="228600"/>
            <a:ext cx="8239125" cy="6391275"/>
          </a:xfrm>
          <a:prstGeom prst="rect">
            <a:avLst/>
          </a:prstGeom>
          <a:solidFill>
            <a:srgbClr val="EDE7E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ru-RU" b="0"/>
          </a:p>
        </p:txBody>
      </p:sp>
      <p:sp>
        <p:nvSpPr>
          <p:cNvPr id="1027" name="Line 3"/>
          <p:cNvSpPr>
            <a:spLocks noChangeShapeType="1"/>
          </p:cNvSpPr>
          <p:nvPr/>
        </p:nvSpPr>
        <p:spPr bwMode="ltGray">
          <a:xfrm>
            <a:off x="1016000" y="1600200"/>
            <a:ext cx="7670800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1028" name="Picture 4" descr="minispir"/>
          <p:cNvPicPr>
            <a:picLocks noChangeAspect="1" noChangeArrowheads="1"/>
          </p:cNvPicPr>
          <p:nvPr/>
        </p:nvPicPr>
        <p:blipFill>
          <a:blip r:embed="rId14" cstate="print"/>
          <a:srcRect b="5333"/>
          <a:stretch>
            <a:fillRect/>
          </a:stretch>
        </p:blipFill>
        <p:spPr bwMode="ltGray">
          <a:xfrm>
            <a:off x="0" y="50800"/>
            <a:ext cx="118110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minispir"/>
          <p:cNvPicPr>
            <a:picLocks noChangeAspect="1" noChangeArrowheads="1"/>
          </p:cNvPicPr>
          <p:nvPr/>
        </p:nvPicPr>
        <p:blipFill>
          <a:blip r:embed="rId14" cstate="print"/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cs typeface="+mn-cs"/>
              </a:defRPr>
            </a:lvl1pPr>
          </a:lstStyle>
          <a:p>
            <a:pPr>
              <a:defRPr/>
            </a:pPr>
            <a:fld id="{77DBF460-3511-4E26-BA06-E1B2AFB2F9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</p:sldLayoutIdLst>
  <p:transition spd="slow">
    <p:circl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7" Type="http://schemas.openxmlformats.org/officeDocument/2006/relationships/image" Target="../media/image99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3"/>
          <p:cNvSpPr txBox="1">
            <a:spLocks/>
          </p:cNvSpPr>
          <p:nvPr/>
        </p:nvSpPr>
        <p:spPr bwMode="auto">
          <a:xfrm>
            <a:off x="6732588" y="4508500"/>
            <a:ext cx="20478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000" b="0" kern="0" dirty="0" smtClean="0">
                <a:solidFill>
                  <a:srgbClr val="221304"/>
                </a:solidFill>
              </a:rPr>
              <a:t/>
            </a:r>
            <a:br>
              <a:rPr lang="ru-RU" sz="2000" b="0" kern="0" dirty="0" smtClean="0">
                <a:solidFill>
                  <a:srgbClr val="221304"/>
                </a:solidFill>
              </a:rPr>
            </a:br>
            <a:endParaRPr lang="ru-RU" sz="2400" dirty="0">
              <a:solidFill>
                <a:sysClr val="windowText" lastClr="000000">
                  <a:tint val="75000"/>
                </a:sysClr>
              </a:solidFill>
              <a:latin typeface="Calibri"/>
            </a:endParaRPr>
          </a:p>
        </p:txBody>
      </p:sp>
      <p:sp>
        <p:nvSpPr>
          <p:cNvPr id="3075" name="Прямоугольник 2"/>
          <p:cNvSpPr>
            <a:spLocks noChangeArrowheads="1"/>
          </p:cNvSpPr>
          <p:nvPr/>
        </p:nvSpPr>
        <p:spPr bwMode="auto">
          <a:xfrm>
            <a:off x="1042988" y="404813"/>
            <a:ext cx="756126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</a:rPr>
              <a:t>«Формирование патриотического воспитания младших школьников через изучение истории событий Великой Отечественной войны 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</a:rPr>
              <a:t>1941-1945 </a:t>
            </a:r>
            <a:r>
              <a:rPr lang="ru-RU" sz="3200">
                <a:solidFill>
                  <a:srgbClr val="002060"/>
                </a:solidFill>
              </a:rPr>
              <a:t>годов </a:t>
            </a:r>
            <a:r>
              <a:rPr lang="ru-RU" sz="3200" smtClean="0">
                <a:solidFill>
                  <a:srgbClr val="002060"/>
                </a:solidFill>
              </a:rPr>
              <a:t>»</a:t>
            </a:r>
            <a:endParaRPr lang="ru-RU" sz="3200">
              <a:solidFill>
                <a:srgbClr val="002060"/>
              </a:solidFill>
            </a:endParaRPr>
          </a:p>
          <a:p>
            <a:r>
              <a:rPr lang="ru-RU" sz="3600" dirty="0"/>
              <a:t> </a:t>
            </a:r>
          </a:p>
        </p:txBody>
      </p:sp>
      <p:pic>
        <p:nvPicPr>
          <p:cNvPr id="3076" name="Picture 2" descr="C:\Users\Администратор\Desktop\Новая папка\97700413_large_97402700_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3500438"/>
            <a:ext cx="6696075" cy="270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idx="1"/>
          </p:nvPr>
        </p:nvSpPr>
        <p:spPr>
          <a:xfrm>
            <a:off x="827088" y="1125538"/>
            <a:ext cx="7848600" cy="47418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</a:p>
        </p:txBody>
      </p:sp>
      <p:pic>
        <p:nvPicPr>
          <p:cNvPr id="12291" name="Picture 3" descr="C:\Users\Лилия\Downloads\20191206_112511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341438"/>
            <a:ext cx="3744912" cy="213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Прямоугольник 3"/>
          <p:cNvSpPr>
            <a:spLocks noChangeArrowheads="1"/>
          </p:cNvSpPr>
          <p:nvPr/>
        </p:nvSpPr>
        <p:spPr bwMode="auto">
          <a:xfrm>
            <a:off x="1187450" y="404813"/>
            <a:ext cx="64087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2060"/>
                </a:solidFill>
              </a:rPr>
              <a:t>На уроках литературного чтения, литературного чтения на родном языке</a:t>
            </a:r>
          </a:p>
        </p:txBody>
      </p:sp>
      <p:pic>
        <p:nvPicPr>
          <p:cNvPr id="12293" name="Picture 4" descr="C:\Users\Лилия\Downloads\20191206_112530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644900"/>
            <a:ext cx="3744912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5" descr="C:\Users\Лилия\Downloads\20191206_112545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6013" y="1341438"/>
            <a:ext cx="3240087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C:\Users\Лилия\Downloads\20191206_1124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7900" y="1268413"/>
            <a:ext cx="3455988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AutoShape 10" descr="https://apf.mail.ru/cgi-bin/readmsg/20191208_201211.jpg?id=15758185560391623471%3B0%3B1&amp;x-email=mlr1%40mail.ru&amp;exif=1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3316" name="Picture 11" descr="C:\Users\Лилия\Downloads\20191208_20121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03350" y="1196975"/>
            <a:ext cx="3024188" cy="4464050"/>
          </a:xfr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39" name="Picture 2" descr="C:\Users\Лилия\AppData\Local\Temp\Rar$DIa0.329\20191208_1955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76375" y="5013325"/>
            <a:ext cx="2314575" cy="863600"/>
          </a:xfrm>
          <a:noFill/>
        </p:spPr>
      </p:pic>
      <p:pic>
        <p:nvPicPr>
          <p:cNvPr id="14340" name="Picture 3" descr="C:\Users\Лилия\AppData\Local\Temp\Rar$DIa0.395\20191208_1954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1341438"/>
            <a:ext cx="38576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 descr="C:\Users\Лилия\AppData\Local\Temp\Rar$DIa1.329\20191208_1951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6375" y="981075"/>
            <a:ext cx="2519363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5" descr="C:\Users\Лилия\AppData\Local\Temp\Rar$DIa0.653\20191208_1955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638" y="4581525"/>
            <a:ext cx="38576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C00000"/>
                </a:solidFill>
              </a:rPr>
              <a:t>Проекты</a:t>
            </a:r>
          </a:p>
        </p:txBody>
      </p:sp>
      <p:pic>
        <p:nvPicPr>
          <p:cNvPr id="15363" name="Picture 2" descr="C:\Users\Лилия\Downloads\20191208_1924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484313"/>
            <a:ext cx="3673475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3" descr="C:\Users\Лилия\Downloads\20191208_1924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1484313"/>
            <a:ext cx="36004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4"/>
          <p:cNvSpPr txBox="1">
            <a:spLocks noChangeArrowheads="1"/>
          </p:cNvSpPr>
          <p:nvPr/>
        </p:nvSpPr>
        <p:spPr bwMode="auto">
          <a:xfrm>
            <a:off x="1763713" y="476250"/>
            <a:ext cx="5138737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solidFill>
                  <a:srgbClr val="002060"/>
                </a:solidFill>
              </a:rPr>
              <a:t>Внеклассное чтение</a:t>
            </a:r>
          </a:p>
        </p:txBody>
      </p:sp>
      <p:pic>
        <p:nvPicPr>
          <p:cNvPr id="16387" name="Picture 5" descr="http://ds57.centerstart.ru/sites/ds57.centerstart.ru/files/images/img_20140203_091901_novyy_razm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1125538"/>
            <a:ext cx="5976938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7" descr="http://ds82.centerstart.ru/sites/ds82.centerstart.ru/files/1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3284538"/>
            <a:ext cx="6264275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Лилия\Downloads\20191206_1239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412875"/>
            <a:ext cx="381635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C:\Users\Лилия\Downloads\20191206_1239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620713"/>
            <a:ext cx="360045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C:\Users\Лилия\Downloads\20191206_1239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3357563"/>
            <a:ext cx="3600450" cy="300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2051050" y="692150"/>
            <a:ext cx="2516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FF0000"/>
                </a:solidFill>
              </a:rPr>
              <a:t>Русский язык </a:t>
            </a:r>
          </a:p>
        </p:txBody>
      </p:sp>
    </p:spTree>
  </p:cSld>
  <p:clrMapOvr>
    <a:masterClrMapping/>
  </p:clrMapOvr>
  <p:transition spd="slow">
    <p:circl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Лилия\Downloads\20191206_1145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1628775"/>
            <a:ext cx="3313113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2700338" y="620713"/>
            <a:ext cx="40782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FF0000"/>
                </a:solidFill>
              </a:rPr>
              <a:t>Русский язык</a:t>
            </a:r>
          </a:p>
        </p:txBody>
      </p:sp>
      <p:pic>
        <p:nvPicPr>
          <p:cNvPr id="18436" name="Picture 3" descr="C:\Users\Лилия\Downloads\20191206_1145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628775"/>
            <a:ext cx="410527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9" name="Picture 2" descr="C:\Users\Лилия\Downloads\20191206_1137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333375"/>
            <a:ext cx="3240087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3" descr="C:\Users\Лилия\Downloads\20191206_1138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476250"/>
            <a:ext cx="27368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2" descr="C:\Users\Лилия\Downloads\20191206_1138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350" y="3573463"/>
            <a:ext cx="2808288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3" descr="C:\Users\Лилия\Downloads\20191206_1138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463" y="3500438"/>
            <a:ext cx="3352800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3" name="Picture 2" descr="C:\Users\Лилия\Downloads\20191206_1139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476250"/>
            <a:ext cx="2808287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2" descr="C:\Users\Лилия\Downloads\20191206_1138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1412875"/>
            <a:ext cx="4679950" cy="473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7" name="Picture 2" descr="C:\Users\Лилия\Downloads\20191206_1138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765175"/>
            <a:ext cx="3673475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3" descr="C:\Users\Лилия\Downloads\20191206_1139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1341438"/>
            <a:ext cx="3713163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Лилия\Desktop\фото патриотизм\P4260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692150"/>
            <a:ext cx="712787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Лилия\Downloads\20191206_1135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1844675"/>
            <a:ext cx="3600450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2627313" y="404813"/>
            <a:ext cx="4368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B050"/>
                </a:solidFill>
              </a:rPr>
              <a:t>Окружающий мир</a:t>
            </a:r>
          </a:p>
        </p:txBody>
      </p:sp>
      <p:pic>
        <p:nvPicPr>
          <p:cNvPr id="22532" name="Picture 3" descr="C:\Users\Лилия\Downloads\20191206_1135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1268413"/>
            <a:ext cx="34575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600075"/>
          </a:xfrm>
        </p:spPr>
        <p:txBody>
          <a:bodyPr/>
          <a:lstStyle/>
          <a:p>
            <a:r>
              <a:rPr lang="ru-RU" sz="4000" b="1" smtClean="0">
                <a:solidFill>
                  <a:srgbClr val="FF0000"/>
                </a:solidFill>
              </a:rPr>
              <a:t>Математика</a:t>
            </a:r>
          </a:p>
        </p:txBody>
      </p:sp>
      <p:sp>
        <p:nvSpPr>
          <p:cNvPr id="23555" name="Rectangle 2"/>
          <p:cNvSpPr>
            <a:spLocks noChangeArrowheads="1"/>
          </p:cNvSpPr>
          <p:nvPr/>
        </p:nvSpPr>
        <p:spPr bwMode="auto">
          <a:xfrm>
            <a:off x="1187450" y="5218113"/>
            <a:ext cx="7488238" cy="4000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endParaRPr lang="ru-RU" sz="2000" b="0"/>
          </a:p>
        </p:txBody>
      </p:sp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1116013" y="1341438"/>
            <a:ext cx="74168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u="sng"/>
              <a:t>Основные направления:</a:t>
            </a:r>
            <a:endParaRPr lang="ru-RU"/>
          </a:p>
          <a:p>
            <a:pPr>
              <a:buFont typeface="Arial" charset="0"/>
              <a:buChar char="•"/>
            </a:pPr>
            <a:r>
              <a:rPr lang="ru-RU"/>
              <a:t>использование историко-математического материала;</a:t>
            </a:r>
          </a:p>
          <a:p>
            <a:pPr>
              <a:buFont typeface="Arial" charset="0"/>
              <a:buChar char="•"/>
            </a:pPr>
            <a:r>
              <a:rPr lang="ru-RU"/>
              <a:t>проведение нестандартных уроков;</a:t>
            </a:r>
          </a:p>
          <a:p>
            <a:pPr>
              <a:buFont typeface="Arial" charset="0"/>
              <a:buChar char="•"/>
            </a:pPr>
            <a:r>
              <a:rPr lang="ru-RU"/>
              <a:t>решение математических задач: прикладного характера и идейной направленности;</a:t>
            </a:r>
          </a:p>
          <a:p>
            <a:pPr>
              <a:buFont typeface="Arial" charset="0"/>
              <a:buChar char="•"/>
            </a:pPr>
            <a:r>
              <a:rPr lang="ru-RU"/>
              <a:t>внеклассная работа.</a:t>
            </a:r>
          </a:p>
        </p:txBody>
      </p:sp>
    </p:spTree>
  </p:cSld>
  <p:clrMapOvr>
    <a:masterClrMapping/>
  </p:clrMapOvr>
  <p:transition spd="slow">
    <p:circl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FF0000"/>
                </a:solidFill>
                <a:cs typeface="Times New Roman" pitchFamily="18" charset="0"/>
              </a:rPr>
              <a:t>Задача</a:t>
            </a:r>
            <a:endParaRPr lang="ru-RU" smtClean="0"/>
          </a:p>
        </p:txBody>
      </p:sp>
      <p:sp>
        <p:nvSpPr>
          <p:cNvPr id="24579" name="Прямоугольник 2"/>
          <p:cNvSpPr>
            <a:spLocks noChangeArrowheads="1"/>
          </p:cNvSpPr>
          <p:nvPr/>
        </p:nvSpPr>
        <p:spPr bwMode="auto">
          <a:xfrm>
            <a:off x="1476375" y="2133600"/>
            <a:ext cx="6840538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ru-RU" b="0">
                <a:solidFill>
                  <a:srgbClr val="000000"/>
                </a:solidFill>
                <a:cs typeface="Times New Roman" pitchFamily="18" charset="0"/>
              </a:rPr>
              <a:t>    Во время Великой Отечественной войны в Калужском крае было развернуто активное партизанское движение. 23 декабря 1941 года, отрядом Игнатова был занят районный центр — Ульяново. Своими силами партизаны удерживали его до 10 января 1942 года. Сколько дней партизаны удерживали районный центр, считая день взятия и день сдачи считать?</a:t>
            </a:r>
            <a:endParaRPr lang="ru-RU" b="0"/>
          </a:p>
        </p:txBody>
      </p:sp>
    </p:spTree>
  </p:cSld>
  <p:clrMapOvr>
    <a:masterClrMapping/>
  </p:clrMapOvr>
  <p:transition spd="slow">
    <p:circl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mtClean="0">
                <a:solidFill>
                  <a:srgbClr val="FF0000"/>
                </a:solidFill>
              </a:rPr>
              <a:t>Технология, ИЗО, музыка</a:t>
            </a:r>
            <a:endParaRPr lang="ru-RU" sz="4000" smtClean="0">
              <a:solidFill>
                <a:srgbClr val="FF0000"/>
              </a:solidFill>
            </a:endParaRPr>
          </a:p>
        </p:txBody>
      </p:sp>
      <p:pic>
        <p:nvPicPr>
          <p:cNvPr id="25603" name="Picture 2" descr="C:\Users\Лилия\AppData\Local\Temp\Rar$DIa0.629\IMG-20191206-WA0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2565400"/>
            <a:ext cx="3671888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3" descr="C:\Users\Лилия\AppData\Local\Temp\Rar$DIa0.732\IMG-20191206-WA00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1916113"/>
            <a:ext cx="352742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827088" y="381000"/>
            <a:ext cx="7921625" cy="1143000"/>
          </a:xfrm>
        </p:spPr>
        <p:txBody>
          <a:bodyPr/>
          <a:lstStyle/>
          <a:p>
            <a:pPr eaLnBrk="1" hangingPunct="1"/>
            <a:r>
              <a:rPr lang="ru-RU" sz="3600" b="1" i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Патриотическое воспитание во внеурочной деятельности</a:t>
            </a:r>
            <a:endParaRPr lang="ru-RU" sz="3600" smtClean="0">
              <a:solidFill>
                <a:srgbClr val="FF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6627" name="Заголовок 1"/>
          <p:cNvSpPr txBox="1">
            <a:spLocks/>
          </p:cNvSpPr>
          <p:nvPr/>
        </p:nvSpPr>
        <p:spPr bwMode="auto">
          <a:xfrm>
            <a:off x="827088" y="6021388"/>
            <a:ext cx="180022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2662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6629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6630" name="Picture 7" descr="C:\Users\Лилия\Desktop\лилияк\школа 2 кл\фото\20180222_11051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1916113"/>
            <a:ext cx="3384550" cy="2152650"/>
          </a:xfrm>
          <a:noFill/>
        </p:spPr>
      </p:pic>
      <p:sp>
        <p:nvSpPr>
          <p:cNvPr id="26631" name="TextBox 7"/>
          <p:cNvSpPr txBox="1">
            <a:spLocks noChangeArrowheads="1"/>
          </p:cNvSpPr>
          <p:nvPr/>
        </p:nvSpPr>
        <p:spPr bwMode="auto">
          <a:xfrm>
            <a:off x="3059113" y="1412875"/>
            <a:ext cx="32797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002060"/>
                </a:solidFill>
              </a:rPr>
              <a:t>Классные часы</a:t>
            </a:r>
          </a:p>
        </p:txBody>
      </p:sp>
      <p:pic>
        <p:nvPicPr>
          <p:cNvPr id="26632" name="Picture 9" descr="C:\Users\Лилия\Desktop\фото патриотизм\20191209_1336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4292600"/>
            <a:ext cx="338455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3" descr="C:\Users\Лилия\AppData\Local\Temp\Rar$DIa0.296\Screenshot_2019-12-09-19-05-3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1916113"/>
            <a:ext cx="385762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900113" y="476250"/>
            <a:ext cx="7704137" cy="719138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FF0000"/>
                </a:solidFill>
              </a:rPr>
              <a:t>Встреча с ветеранами  Великой Отечественной войны</a:t>
            </a:r>
          </a:p>
        </p:txBody>
      </p:sp>
      <p:pic>
        <p:nvPicPr>
          <p:cNvPr id="27651" name="Picture 4" descr="C:\Users\Лилия\Desktop\фото патриотизм\Патриотизм\Патриотизм\2010 г. 65 летие\SDC10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916113"/>
            <a:ext cx="367347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5" descr="C:\Users\Лилия\Desktop\фото патриотизм\Патриотизм\Патриотизм\2010 г. 65 летие\100OLYMP\P41400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32363" y="1484313"/>
            <a:ext cx="3733800" cy="2376487"/>
          </a:xfrm>
          <a:noFill/>
        </p:spPr>
      </p:pic>
      <p:pic>
        <p:nvPicPr>
          <p:cNvPr id="27653" name="Picture 6" descr="C:\Users\Лилия\Desktop\фото патриотизм\Патриотизм\Патриотизм\встреча с ветеранами Чижова М.В\P10100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3933825"/>
            <a:ext cx="2952750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1066800" y="188913"/>
            <a:ext cx="7620000" cy="719137"/>
          </a:xfrm>
        </p:spPr>
        <p:txBody>
          <a:bodyPr/>
          <a:lstStyle/>
          <a:p>
            <a:r>
              <a:rPr lang="ru-RU" sz="3600" b="1" smtClean="0">
                <a:solidFill>
                  <a:srgbClr val="FF0000"/>
                </a:solidFill>
              </a:rPr>
              <a:t>Открытие Мемориальной доски</a:t>
            </a:r>
          </a:p>
        </p:txBody>
      </p:sp>
      <p:pic>
        <p:nvPicPr>
          <p:cNvPr id="28675" name="Picture 2" descr="C:\Users\Лилия\Desktop\фото патриотизм\Патриотизм\Патриотизм\Фото Мемориальная доска\IMG_07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341438"/>
            <a:ext cx="3313112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 descr="C:\Users\Лилия\Desktop\фото патриотизм\Патриотизм\Патриотизм\Фото Мемориальная доска\IMG_07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2205038"/>
            <a:ext cx="4248150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755650" y="260350"/>
            <a:ext cx="8388350" cy="1143000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rgbClr val="002060"/>
                </a:solidFill>
              </a:rPr>
              <a:t>Встреча с талантливыми земляками</a:t>
            </a:r>
          </a:p>
        </p:txBody>
      </p:sp>
      <p:pic>
        <p:nvPicPr>
          <p:cNvPr id="29699" name="Picture 4" descr="C:\Users\Лилия\Desktop\фото патриотизм\IMG_52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1341438"/>
            <a:ext cx="3529013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5" descr="C:\Users\Лилия\Desktop\фото патриотизм\Патриотизм\Патриотизм\Была война\SDC154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2276475"/>
            <a:ext cx="3148012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9702" name="TextBox 6"/>
          <p:cNvSpPr txBox="1">
            <a:spLocks noChangeArrowheads="1"/>
          </p:cNvSpPr>
          <p:nvPr/>
        </p:nvSpPr>
        <p:spPr bwMode="auto">
          <a:xfrm>
            <a:off x="1692275" y="5949950"/>
            <a:ext cx="25193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Яковлев Н.И.</a:t>
            </a:r>
            <a:r>
              <a:rPr lang="ru-RU"/>
              <a:t> </a:t>
            </a:r>
          </a:p>
        </p:txBody>
      </p:sp>
      <p:sp>
        <p:nvSpPr>
          <p:cNvPr id="29703" name="TextBox 7"/>
          <p:cNvSpPr txBox="1">
            <a:spLocks noChangeArrowheads="1"/>
          </p:cNvSpPr>
          <p:nvPr/>
        </p:nvSpPr>
        <p:spPr bwMode="auto">
          <a:xfrm>
            <a:off x="5003800" y="1557338"/>
            <a:ext cx="35290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FF0000"/>
                </a:solidFill>
              </a:rPr>
              <a:t>  Библиотечные уроки 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887413"/>
          </a:xfrm>
        </p:spPr>
        <p:txBody>
          <a:bodyPr/>
          <a:lstStyle/>
          <a:p>
            <a:r>
              <a:rPr lang="ru-RU" sz="3600" b="1" smtClean="0">
                <a:solidFill>
                  <a:srgbClr val="FF0000"/>
                </a:solidFill>
              </a:rPr>
              <a:t>НАШИ ЭКСКУРСИИ</a:t>
            </a:r>
            <a:endParaRPr lang="ru-RU" sz="3600" smtClean="0"/>
          </a:p>
        </p:txBody>
      </p:sp>
      <p:pic>
        <p:nvPicPr>
          <p:cNvPr id="30723" name="Picture 2" descr="C:\Users\Лилия\Desktop\фото патриотизм\Патриотизм\Патриотизм\У обелиска2009\DSC0195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450" y="3860800"/>
            <a:ext cx="3733800" cy="2447925"/>
          </a:xfrm>
          <a:noFill/>
        </p:spPr>
      </p:pic>
      <p:pic>
        <p:nvPicPr>
          <p:cNvPr id="30724" name="Picture 3" descr="C:\Users\Лилия\Desktop\фото патриотизм\Патриотизм\Патриотизм\У обелиска2009\DSC0196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76825" y="1268413"/>
            <a:ext cx="3733800" cy="2376487"/>
          </a:xfrm>
          <a:noFill/>
        </p:spPr>
      </p:pic>
      <p:pic>
        <p:nvPicPr>
          <p:cNvPr id="30725" name="Picture 2" descr="C:\Users\Лилия\Desktop\семинар о вов .11.12.19\патриотическое воспитание\фото\photo_15755627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1052513"/>
            <a:ext cx="374491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3" descr="C:\Users\Лилия\Desktop\семинар о вов .11.12.19\патриотическое воспитание\фото\photo_15755628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825" y="3860800"/>
            <a:ext cx="370681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1908175" y="330200"/>
            <a:ext cx="5832475" cy="719138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FF0000"/>
                </a:solidFill>
              </a:rPr>
              <a:t>НАШИ ЭКСКУРСИИ</a:t>
            </a:r>
          </a:p>
        </p:txBody>
      </p:sp>
      <p:pic>
        <p:nvPicPr>
          <p:cNvPr id="31747" name="Picture 4" descr="C:\Users\Лилия\AppData\Local\Temp\Rar$DIa0.984\Screenshot_2019-12-09-18-36-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700213"/>
            <a:ext cx="36004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5" descr="C:\Users\Лилия\AppData\Local\Temp\Rar$DIa0.866\Screenshot_2019-12-09-18-36-3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1700213"/>
            <a:ext cx="3857625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TextBox 4"/>
          <p:cNvSpPr txBox="1">
            <a:spLocks noChangeArrowheads="1"/>
          </p:cNvSpPr>
          <p:nvPr/>
        </p:nvSpPr>
        <p:spPr bwMode="auto">
          <a:xfrm>
            <a:off x="1187450" y="908050"/>
            <a:ext cx="731996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>
                <a:solidFill>
                  <a:srgbClr val="002060"/>
                </a:solidFill>
              </a:rPr>
              <a:t>« Субботний день в музее»</a:t>
            </a:r>
          </a:p>
        </p:txBody>
      </p:sp>
      <p:pic>
        <p:nvPicPr>
          <p:cNvPr id="31750" name="Picture 3" descr="C:\Users\Лилия\AppData\Local\Temp\Rar$DIa0.565\IMG-20191209-WA00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4652963"/>
            <a:ext cx="38163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4" descr="C:\Users\Лилия\AppData\Local\Temp\Rar$DIa0.487\IMG-20191209-WA00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2988" y="3429000"/>
            <a:ext cx="3600450" cy="293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1066800" y="404813"/>
            <a:ext cx="7620000" cy="6048375"/>
          </a:xfrm>
        </p:spPr>
        <p:txBody>
          <a:bodyPr/>
          <a:lstStyle/>
          <a:p>
            <a:pPr algn="just">
              <a:buFontTx/>
              <a:buNone/>
            </a:pPr>
            <a:r>
              <a:rPr lang="ru-RU" sz="2800" b="1" smtClean="0"/>
              <a:t>    </a:t>
            </a:r>
          </a:p>
          <a:p>
            <a:pPr algn="just">
              <a:buFontTx/>
              <a:buNone/>
            </a:pPr>
            <a:r>
              <a:rPr lang="ru-RU" sz="2800" b="1" smtClean="0"/>
              <a:t>    </a:t>
            </a:r>
            <a:r>
              <a:rPr lang="ru-RU" sz="2800" b="1" smtClean="0">
                <a:solidFill>
                  <a:srgbClr val="002060"/>
                </a:solidFill>
              </a:rPr>
              <a:t>Патриотическое воспитание</a:t>
            </a:r>
            <a:r>
              <a:rPr lang="ru-RU" sz="2800" smtClean="0">
                <a:solidFill>
                  <a:srgbClr val="002060"/>
                </a:solidFill>
              </a:rPr>
              <a:t> </a:t>
            </a:r>
            <a:r>
              <a:rPr lang="ru-RU" sz="2800" smtClean="0"/>
              <a:t>- это систематическая и целенаправленная деятельность государственных органов, общественных объединений и организаций по формированию у детей и молодежи высокого патриотического сознания, чувства верности своему Отечеству, готовности к выполнению гражданского долга и конституционных обязанностей по защите интересов Родины.</a:t>
            </a:r>
          </a:p>
          <a:p>
            <a:endParaRPr lang="ru-RU" smtClean="0"/>
          </a:p>
        </p:txBody>
      </p:sp>
    </p:spTree>
  </p:cSld>
  <p:clrMapOvr>
    <a:masterClrMapping/>
  </p:clrMapOvr>
  <p:transition spd="slow">
    <p:circl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031875"/>
          </a:xfrm>
        </p:spPr>
        <p:txBody>
          <a:bodyPr/>
          <a:lstStyle/>
          <a:p>
            <a:r>
              <a:rPr lang="ru-RU" sz="4000" b="1" smtClean="0">
                <a:solidFill>
                  <a:srgbClr val="FF0000"/>
                </a:solidFill>
              </a:rPr>
              <a:t>Военно- патриотическая игра «Зарничка»</a:t>
            </a:r>
          </a:p>
        </p:txBody>
      </p:sp>
      <p:pic>
        <p:nvPicPr>
          <p:cNvPr id="32771" name="Picture 2" descr="C:\Users\Лилия\Desktop\семинар о вов .11.12.19\патриотическое воспитание\фото\photo_157556167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31913" y="4292600"/>
            <a:ext cx="3302000" cy="2232025"/>
          </a:xfrm>
          <a:noFill/>
        </p:spPr>
      </p:pic>
      <p:pic>
        <p:nvPicPr>
          <p:cNvPr id="32772" name="Picture 3" descr="C:\Users\Лилия\Desktop\семинар о вов .11.12.19\патриотическое воспитание\фото\photo_157556169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19700" y="1557338"/>
            <a:ext cx="3240088" cy="2376487"/>
          </a:xfrm>
          <a:noFill/>
        </p:spPr>
      </p:pic>
      <p:pic>
        <p:nvPicPr>
          <p:cNvPr id="32773" name="Picture 4" descr="C:\Users\Лилия\AppData\Local\Temp\Rar$DIa0.851\CIMG22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8888" y="1484313"/>
            <a:ext cx="3529012" cy="271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5" descr="C:\Users\Лилия\AppData\Local\Temp\Rar$DIa0.675\CIMG22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3800" y="4076700"/>
            <a:ext cx="3563938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mtClean="0">
                <a:solidFill>
                  <a:srgbClr val="FF0000"/>
                </a:solidFill>
              </a:rPr>
              <a:t>Конкурсы</a:t>
            </a:r>
          </a:p>
        </p:txBody>
      </p:sp>
      <p:sp>
        <p:nvSpPr>
          <p:cNvPr id="33795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3796" name="Picture 2" descr="C:\Users\Лилия\AppData\Local\Temp\Rar$DIa0.149\Screenshot_2019-12-09-18-51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1412875"/>
            <a:ext cx="3529013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6" descr="C:\Users\Лилия\Desktop\фото патриотизм\20191209_12082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32363" y="1412875"/>
            <a:ext cx="3733800" cy="2244725"/>
          </a:xfrm>
          <a:noFill/>
        </p:spPr>
      </p:pic>
      <p:pic>
        <p:nvPicPr>
          <p:cNvPr id="337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3789363"/>
            <a:ext cx="3636963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1187450" y="390525"/>
            <a:ext cx="7561263" cy="661988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</a:rPr>
              <a:t>Бессмертный полк</a:t>
            </a:r>
          </a:p>
        </p:txBody>
      </p:sp>
      <p:pic>
        <p:nvPicPr>
          <p:cNvPr id="34819" name="Picture 8" descr="C:\Users\Лилия\Desktop\фото патриотизм\Патриотизм\YizWgvOqhH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196975"/>
            <a:ext cx="3313112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9" descr="C:\Users\Лилия\Desktop\фото патриотизм\Патриотизм\P10100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4076700"/>
            <a:ext cx="266382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10" descr="C:\Users\Лилия\AppData\Local\Temp\Rar$DIa0.537\CIMG24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950" y="1196975"/>
            <a:ext cx="162401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11" descr="C:\Users\Лилия\Desktop\фото патриотизм\бессмертный полк 9 мая\IMG-20180510-WA00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1500" y="4076700"/>
            <a:ext cx="3097213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12" descr="C:\Users\Лилия\Desktop\фото патриотизм\IMG-20191205-WA004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3" y="1196975"/>
            <a:ext cx="24479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13" descr="C:\Users\Лилия\Desktop\фото патриотизм\IMG-20191206-WA002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4300" y="4076700"/>
            <a:ext cx="1584325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4"/>
          <p:cNvSpPr>
            <a:spLocks noGrp="1"/>
          </p:cNvSpPr>
          <p:nvPr>
            <p:ph type="title"/>
          </p:nvPr>
        </p:nvSpPr>
        <p:spPr>
          <a:xfrm>
            <a:off x="703263" y="476250"/>
            <a:ext cx="8332787" cy="792163"/>
          </a:xfrm>
        </p:spPr>
        <p:txBody>
          <a:bodyPr/>
          <a:lstStyle/>
          <a:p>
            <a:r>
              <a:rPr lang="ru-RU" sz="3600" b="1" smtClean="0">
                <a:solidFill>
                  <a:srgbClr val="FF0000"/>
                </a:solidFill>
              </a:rPr>
              <a:t>Юнармейцы</a:t>
            </a:r>
            <a:endParaRPr lang="en-US" sz="3600" b="1" smtClean="0">
              <a:solidFill>
                <a:srgbClr val="FF0000"/>
              </a:solidFill>
            </a:endParaRPr>
          </a:p>
        </p:txBody>
      </p:sp>
      <p:pic>
        <p:nvPicPr>
          <p:cNvPr id="35843" name="Picture 4" descr="C:\Users\Лилия\AppData\Local\Temp\Rar$DIa0.830\Screenshot_2019-12-09-19-05-13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1196975"/>
            <a:ext cx="3600450" cy="3240088"/>
          </a:xfrm>
          <a:noFill/>
        </p:spPr>
      </p:pic>
      <p:pic>
        <p:nvPicPr>
          <p:cNvPr id="35844" name="Picture 5" descr="C:\Users\Лилия\AppData\Local\Temp\Rar$DIa0.942\Screenshot_2019-12-09-19-04-5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1341438"/>
            <a:ext cx="36417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 descr="C:\Users\Лилия\AppData\Local\Temp\Rar$DIa0.607\IMG-20191209-WA00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4581525"/>
            <a:ext cx="3384550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6" descr="C:\Users\Лилия\AppData\Local\Temp\Rar$DIa0.862\IMG-20191209-WA00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3644900"/>
            <a:ext cx="1800225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7" descr="C:\Users\Лилия\Desktop\фото патриотизм\Юнармия вперёд\IMG-20180221-WA001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588" y="3644900"/>
            <a:ext cx="201612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827088" y="-1035050"/>
            <a:ext cx="7921625" cy="2160588"/>
          </a:xfrm>
        </p:spPr>
        <p:txBody>
          <a:bodyPr/>
          <a:lstStyle/>
          <a:p>
            <a:r>
              <a:rPr lang="ru-RU" sz="3600" b="1" i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3600" b="1" i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3600" b="1" i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3600" b="1" i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3600" b="1" i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3600" b="1" i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3600" b="1" i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3600" b="1" i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3600" b="1" i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3600" b="1" i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3600" b="1" i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Патриотическое воспитание во внеурочной деятельности</a:t>
            </a:r>
            <a:br>
              <a:rPr lang="ru-RU" sz="3600" b="1" i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00206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Наши   проекты</a:t>
            </a:r>
            <a:br>
              <a:rPr lang="ru-RU" sz="2800" b="1" smtClean="0">
                <a:solidFill>
                  <a:srgbClr val="00206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endParaRPr lang="ru-RU" sz="2800" b="1" smtClean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6867" name="Заголовок 1"/>
          <p:cNvSpPr txBox="1">
            <a:spLocks/>
          </p:cNvSpPr>
          <p:nvPr/>
        </p:nvSpPr>
        <p:spPr bwMode="auto">
          <a:xfrm>
            <a:off x="827088" y="5949950"/>
            <a:ext cx="439261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3686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6869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6870" name="Содержимое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6871" name="Picture 7" descr="C:\Users\Лилия\Desktop\фото патриотизм\IMG-20191206-WA0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2349500"/>
            <a:ext cx="3579813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8" descr="C:\Users\Лилия\Desktop\лилияк\школа 2 кл\фото\IMG-20180318-WA00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1916113"/>
            <a:ext cx="3024187" cy="223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3" name="Picture 9" descr="C:\Users\Лилия\Desktop\фото патриотизм\20191209_131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450" y="4292600"/>
            <a:ext cx="3384550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mtClean="0">
                <a:solidFill>
                  <a:srgbClr val="FF0000"/>
                </a:solidFill>
              </a:rPr>
              <a:t>Выставки рисунков и поделок</a:t>
            </a:r>
          </a:p>
        </p:txBody>
      </p:sp>
      <p:pic>
        <p:nvPicPr>
          <p:cNvPr id="37891" name="Picture 2" descr="C:\Users\Лилия\Desktop\фото патриотизм\Патриотизм\Патриотизм\Выставки\100OLYMP\P415000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1628775"/>
            <a:ext cx="3529012" cy="4176713"/>
          </a:xfrm>
          <a:noFill/>
        </p:spPr>
      </p:pic>
      <p:pic>
        <p:nvPicPr>
          <p:cNvPr id="37892" name="Picture 3" descr="C:\Users\Лилия\Desktop\фото патриотизм\Патриотизм\Патриотизм\Выставки\100OLYMP\P415000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3800" y="1628775"/>
            <a:ext cx="3754438" cy="4176713"/>
          </a:xfrm>
          <a:noFill/>
        </p:spPr>
      </p:pic>
    </p:spTree>
  </p:cSld>
  <p:clrMapOvr>
    <a:masterClrMapping/>
  </p:clrMapOvr>
  <p:transition spd="slow">
    <p:circl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744538"/>
          </a:xfrm>
        </p:spPr>
        <p:txBody>
          <a:bodyPr/>
          <a:lstStyle/>
          <a:p>
            <a:r>
              <a:rPr lang="ru-RU" sz="4000" b="1" smtClean="0">
                <a:solidFill>
                  <a:srgbClr val="FF0000"/>
                </a:solidFill>
              </a:rPr>
              <a:t>Инсценирование военных песен </a:t>
            </a:r>
          </a:p>
        </p:txBody>
      </p:sp>
      <p:pic>
        <p:nvPicPr>
          <p:cNvPr id="38915" name="Picture 2" descr="C:\Users\Лилия\AppData\Local\Temp\Rar$DIa0.131\DSC0277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1125538"/>
            <a:ext cx="3600450" cy="2590800"/>
          </a:xfrm>
          <a:noFill/>
        </p:spPr>
      </p:pic>
      <p:pic>
        <p:nvPicPr>
          <p:cNvPr id="38916" name="Picture 3" descr="C:\Users\Лилия\AppData\Local\Temp\Rar$DIa0.769\DSC0279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3800" y="1052513"/>
            <a:ext cx="3671888" cy="2592387"/>
          </a:xfrm>
          <a:noFill/>
        </p:spPr>
      </p:pic>
      <p:pic>
        <p:nvPicPr>
          <p:cNvPr id="38917" name="Picture 4" descr="C:\Users\Лилия\Desktop\семинар о вов .11.12.19\патриотическое воспитание\фото\photo_157556196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3860800"/>
            <a:ext cx="3744912" cy="268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5" descr="C:\Users\Лилия\Desktop\семинар о вов .11.12.19\патриотическое воспитание\фото\photo_157556199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3800" y="3789363"/>
            <a:ext cx="3744913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/>
          <a:lstStyle/>
          <a:p>
            <a:r>
              <a:rPr lang="ru-RU" sz="3600" b="1" smtClean="0">
                <a:solidFill>
                  <a:srgbClr val="FF0000"/>
                </a:solidFill>
              </a:rPr>
              <a:t>Конкурс плакатов в летнем оздоровительном лагере</a:t>
            </a:r>
          </a:p>
        </p:txBody>
      </p:sp>
      <p:sp>
        <p:nvSpPr>
          <p:cNvPr id="39939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9940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9941" name="Picture 2" descr="C:\Users\Лилия\AppData\Local\Temp\Rar$DIa0.756\Screenshot_2019-12-09-22-50-26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8888" y="4365625"/>
            <a:ext cx="3313112" cy="1871663"/>
          </a:xfrm>
          <a:noFill/>
        </p:spPr>
      </p:pic>
      <p:pic>
        <p:nvPicPr>
          <p:cNvPr id="39942" name="Picture 3" descr="C:\Users\Лилия\AppData\Local\Temp\Rar$DIa0.486\Screenshot_2019-12-09-22-50-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1412875"/>
            <a:ext cx="324008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4" descr="C:\Users\Лилия\AppData\Local\Temp\Rar$DIa0.118\Screenshot_2019-12-09-22-50-12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932363" y="1412875"/>
            <a:ext cx="3455987" cy="1944688"/>
          </a:xfrm>
          <a:noFill/>
        </p:spPr>
      </p:pic>
      <p:pic>
        <p:nvPicPr>
          <p:cNvPr id="39944" name="Picture 5" descr="C:\Users\Лилия\AppData\Local\Temp\Rar$DIa0.028\Screenshot_2019-12-09-22-50-0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363" y="3573463"/>
            <a:ext cx="35274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b="1" smtClean="0">
                <a:solidFill>
                  <a:srgbClr val="002060"/>
                </a:solidFill>
              </a:rPr>
              <a:t>Память о войне…</a:t>
            </a:r>
            <a:br>
              <a:rPr lang="ru-RU" sz="4800" b="1" smtClean="0">
                <a:solidFill>
                  <a:srgbClr val="002060"/>
                </a:solidFill>
              </a:rPr>
            </a:br>
            <a:endParaRPr lang="ru-RU" sz="4800" b="1" smtClean="0">
              <a:solidFill>
                <a:srgbClr val="002060"/>
              </a:solidFill>
            </a:endParaRPr>
          </a:p>
        </p:txBody>
      </p:sp>
      <p:pic>
        <p:nvPicPr>
          <p:cNvPr id="40963" name="Picture 6" descr="C:\Users\Лилия\Desktop\фото патриотизм\Патриотизм\Патриотизм\фото 9мая\20140509_1145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981075"/>
            <a:ext cx="3024188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7" descr="C:\Users\Лилия\Desktop\фото патриотизм\Патриотизм\Патриотизм\65 лет\SDC1002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6463" y="981075"/>
            <a:ext cx="3816350" cy="2879725"/>
          </a:xfrm>
          <a:noFill/>
        </p:spPr>
      </p:pic>
      <p:pic>
        <p:nvPicPr>
          <p:cNvPr id="40965" name="Picture 8" descr="C:\Users\Лилия\Desktop\фото патриотизм\Патриотизм\Патриотизм\65 лет\100OLYMP\P4230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463" y="3933825"/>
            <a:ext cx="3816350" cy="238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9" descr="C:\Users\Лилия\AppData\Local\Temp\Rar$DIa0.477\DSC0277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913" y="4005263"/>
            <a:ext cx="316865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1116013" y="806450"/>
            <a:ext cx="6985000" cy="50165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800">
                <a:solidFill>
                  <a:srgbClr val="FF0000"/>
                </a:solidFill>
                <a:cs typeface="Times New Roman" pitchFamily="18" charset="0"/>
              </a:rPr>
              <a:t>Реализация указанных мероприятий предполагает:</a:t>
            </a:r>
          </a:p>
          <a:p>
            <a:pPr algn="just" eaLnBrk="0" hangingPunct="0">
              <a:buFontTx/>
              <a:buChar char="•"/>
            </a:pPr>
            <a:r>
              <a:rPr lang="ru-RU">
                <a:solidFill>
                  <a:srgbClr val="24647C"/>
                </a:solidFill>
                <a:cs typeface="Times New Roman" pitchFamily="18" charset="0"/>
              </a:rPr>
              <a:t>воспитание патриотических чувств у младших школьников; уважения и любви к своей Родине;</a:t>
            </a:r>
          </a:p>
          <a:p>
            <a:pPr algn="just" eaLnBrk="0" hangingPunct="0">
              <a:buFontTx/>
              <a:buChar char="•"/>
            </a:pPr>
            <a:r>
              <a:rPr lang="ru-RU">
                <a:solidFill>
                  <a:srgbClr val="24647C"/>
                </a:solidFill>
                <a:cs typeface="Times New Roman" pitchFamily="18" charset="0"/>
              </a:rPr>
              <a:t>формирование стремления к развитию коммуникабельности, самовыражения, уверенности в себе и результатах своего труда, самореализации;</a:t>
            </a:r>
          </a:p>
          <a:p>
            <a:pPr algn="just" eaLnBrk="0" hangingPunct="0">
              <a:buFontTx/>
              <a:buChar char="•"/>
            </a:pPr>
            <a:r>
              <a:rPr lang="ru-RU">
                <a:solidFill>
                  <a:srgbClr val="24647C"/>
                </a:solidFill>
                <a:cs typeface="Times New Roman" pitchFamily="18" charset="0"/>
              </a:rPr>
              <a:t>развитие у школьников интереса к истории города, где родился и вырос, а также к историческому прошлому России;</a:t>
            </a:r>
          </a:p>
          <a:p>
            <a:pPr algn="just" eaLnBrk="0" hangingPunct="0">
              <a:buFontTx/>
              <a:buChar char="•"/>
            </a:pPr>
            <a:r>
              <a:rPr lang="ru-RU">
                <a:solidFill>
                  <a:srgbClr val="24647C"/>
                </a:solidFill>
                <a:cs typeface="Times New Roman" pitchFamily="18" charset="0"/>
              </a:rPr>
              <a:t>формирование устойчивой системы знаний в заданной области.</a:t>
            </a:r>
          </a:p>
        </p:txBody>
      </p:sp>
    </p:spTree>
  </p:cSld>
  <p:clrMapOvr>
    <a:masterClrMapping/>
  </p:clrMapOvr>
  <p:transition spd="slow"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ChangeArrowheads="1"/>
          </p:cNvSpPr>
          <p:nvPr/>
        </p:nvSpPr>
        <p:spPr bwMode="auto">
          <a:xfrm>
            <a:off x="1331913" y="1262063"/>
            <a:ext cx="7200900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3600" b="0">
                <a:solidFill>
                  <a:srgbClr val="FF0000"/>
                </a:solidFill>
              </a:rPr>
              <a:t>Целью </a:t>
            </a:r>
            <a:r>
              <a:rPr lang="ru-RU" sz="3600" b="0"/>
              <a:t>патриотического воспитания является создание условий для формирования личности гражданина и патриота с присущими ему ценностями, взглядами, установками, мотивами деятельности и поведения.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s://accessories.mypartnershop.ru/img/10278524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268413"/>
            <a:ext cx="208915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4" descr="https://minemshop.ru/images/10155721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3933825"/>
            <a:ext cx="217487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835150" y="404813"/>
            <a:ext cx="570706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chemeClr val="bg1">
                    <a:lumMod val="10000"/>
                  </a:schemeClr>
                </a:solidFill>
              </a:rPr>
              <a:t>Методическая литература</a:t>
            </a:r>
          </a:p>
        </p:txBody>
      </p:sp>
      <p:pic>
        <p:nvPicPr>
          <p:cNvPr id="43013" name="Picture 6" descr="https://ozon-st.cdn.ngenix.net/multimedia/10278507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788" y="1196975"/>
            <a:ext cx="2159000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8" descr="https://forkidsandmum.ru/pictures/10278513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375" y="1196975"/>
            <a:ext cx="223202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10" descr="https://www.ukazka.ru/img/g/uk57403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788" y="4005263"/>
            <a:ext cx="2232025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6" name="Picture 12" descr="https://travels.minemshop.ru/pict/101557198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8400" y="3933825"/>
            <a:ext cx="215900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ChangeArrowheads="1"/>
          </p:cNvSpPr>
          <p:nvPr/>
        </p:nvSpPr>
        <p:spPr bwMode="auto">
          <a:xfrm>
            <a:off x="1042988" y="185738"/>
            <a:ext cx="7850187" cy="655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 b="0"/>
              <a:t> Ее достижение становится возможным через решение следующих </a:t>
            </a:r>
            <a:r>
              <a:rPr lang="ru-RU" sz="2800" b="0">
                <a:solidFill>
                  <a:srgbClr val="FF0000"/>
                </a:solidFill>
              </a:rPr>
              <a:t>задач:</a:t>
            </a:r>
          </a:p>
          <a:p>
            <a:r>
              <a:rPr lang="ru-RU" sz="2800" b="0"/>
              <a:t>• повышение качества функционирования системы патриотического воспитания;</a:t>
            </a:r>
          </a:p>
          <a:p>
            <a:r>
              <a:rPr lang="ru-RU" sz="2800" b="0"/>
              <a:t>• развитие форм и методов патриотического воспитания на основе новых информационных технологий;</a:t>
            </a:r>
          </a:p>
          <a:p>
            <a:r>
              <a:rPr lang="ru-RU" sz="2800" b="0"/>
              <a:t>• формирование у учащихся ответственности, гражданской активности, стремления к самореализации;</a:t>
            </a:r>
          </a:p>
          <a:p>
            <a:r>
              <a:rPr lang="ru-RU" sz="2800" b="0"/>
              <a:t>• воспитание толерантности;</a:t>
            </a:r>
          </a:p>
          <a:p>
            <a:r>
              <a:rPr lang="ru-RU" sz="2800" b="0"/>
              <a:t>• формирование чувства гражданского долга;</a:t>
            </a:r>
          </a:p>
          <a:p>
            <a:r>
              <a:rPr lang="ru-RU" sz="2800" b="0"/>
              <a:t>• формирование чувства любви к Родине, уважения к ее истории, культуре, традициям, нормам общественной жизни.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Содержимое 2"/>
          <p:cNvSpPr>
            <a:spLocks noGrp="1"/>
          </p:cNvSpPr>
          <p:nvPr>
            <p:ph idx="1"/>
          </p:nvPr>
        </p:nvSpPr>
        <p:spPr>
          <a:xfrm>
            <a:off x="611188" y="260350"/>
            <a:ext cx="8353425" cy="6264275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 b="1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ru-RU" sz="3600" b="1" smtClean="0">
                <a:solidFill>
                  <a:srgbClr val="FF0000"/>
                </a:solidFill>
              </a:rPr>
              <a:t>Основные направления патриотического воспитания:</a:t>
            </a:r>
          </a:p>
          <a:p>
            <a:pPr algn="ctr">
              <a:buFontTx/>
              <a:buNone/>
            </a:pPr>
            <a:r>
              <a:rPr lang="ru-RU" u="sng" smtClean="0">
                <a:solidFill>
                  <a:srgbClr val="002060"/>
                </a:solidFill>
              </a:rPr>
              <a:t>Духовно-нравственное направление</a:t>
            </a:r>
            <a:r>
              <a:rPr lang="ru-RU" smtClean="0">
                <a:solidFill>
                  <a:srgbClr val="002060"/>
                </a:solidFill>
              </a:rPr>
              <a:t> </a:t>
            </a:r>
          </a:p>
          <a:p>
            <a:pPr algn="ctr">
              <a:buFontTx/>
              <a:buNone/>
            </a:pPr>
            <a:r>
              <a:rPr lang="ru-RU" b="1" u="sng" smtClean="0">
                <a:solidFill>
                  <a:srgbClr val="002060"/>
                </a:solidFill>
              </a:rPr>
              <a:t>Историко–краеведческое направление</a:t>
            </a:r>
            <a:r>
              <a:rPr lang="ru-RU" b="1" smtClean="0">
                <a:solidFill>
                  <a:srgbClr val="002060"/>
                </a:solidFill>
              </a:rPr>
              <a:t> </a:t>
            </a:r>
          </a:p>
          <a:p>
            <a:pPr algn="ctr">
              <a:buFontTx/>
              <a:buNone/>
            </a:pPr>
            <a:r>
              <a:rPr lang="ru-RU" u="sng" smtClean="0">
                <a:solidFill>
                  <a:srgbClr val="002060"/>
                </a:solidFill>
              </a:rPr>
              <a:t>Гражданско–правовое</a:t>
            </a:r>
            <a:r>
              <a:rPr lang="ru-RU" smtClean="0">
                <a:solidFill>
                  <a:srgbClr val="002060"/>
                </a:solidFill>
              </a:rPr>
              <a:t> </a:t>
            </a:r>
            <a:r>
              <a:rPr lang="ru-RU" u="sng" smtClean="0">
                <a:solidFill>
                  <a:srgbClr val="002060"/>
                </a:solidFill>
              </a:rPr>
              <a:t>направление</a:t>
            </a:r>
            <a:r>
              <a:rPr lang="ru-RU" smtClean="0">
                <a:solidFill>
                  <a:srgbClr val="002060"/>
                </a:solidFill>
              </a:rPr>
              <a:t> – </a:t>
            </a:r>
          </a:p>
          <a:p>
            <a:pPr algn="ctr">
              <a:buFontTx/>
              <a:buNone/>
            </a:pPr>
            <a:r>
              <a:rPr lang="ru-RU" u="sng" smtClean="0">
                <a:solidFill>
                  <a:srgbClr val="002060"/>
                </a:solidFill>
              </a:rPr>
              <a:t>Социально–патриотическое направление</a:t>
            </a:r>
            <a:r>
              <a:rPr lang="ru-RU" smtClean="0">
                <a:solidFill>
                  <a:srgbClr val="002060"/>
                </a:solidFill>
              </a:rPr>
              <a:t> </a:t>
            </a:r>
          </a:p>
          <a:p>
            <a:pPr algn="ctr">
              <a:buFontTx/>
              <a:buNone/>
            </a:pPr>
            <a:r>
              <a:rPr lang="ru-RU" b="1" u="sng" smtClean="0">
                <a:solidFill>
                  <a:srgbClr val="002060"/>
                </a:solidFill>
              </a:rPr>
              <a:t>Военно–патриотическое направление</a:t>
            </a:r>
            <a:r>
              <a:rPr lang="ru-RU" smtClean="0">
                <a:solidFill>
                  <a:srgbClr val="002060"/>
                </a:solidFill>
              </a:rPr>
              <a:t> </a:t>
            </a:r>
          </a:p>
          <a:p>
            <a:pPr algn="ctr">
              <a:buFontTx/>
              <a:buNone/>
            </a:pPr>
            <a:r>
              <a:rPr lang="ru-RU" u="sng" smtClean="0">
                <a:solidFill>
                  <a:srgbClr val="002060"/>
                </a:solidFill>
              </a:rPr>
              <a:t>Спортивно-патриотическое направление</a:t>
            </a:r>
            <a:r>
              <a:rPr lang="ru-RU" smtClean="0">
                <a:solidFill>
                  <a:srgbClr val="002060"/>
                </a:solidFill>
              </a:rPr>
              <a:t> </a:t>
            </a:r>
          </a:p>
          <a:p>
            <a:pPr algn="ctr">
              <a:buFontTx/>
              <a:buNone/>
            </a:pPr>
            <a:r>
              <a:rPr lang="ru-RU" u="sng" smtClean="0">
                <a:solidFill>
                  <a:srgbClr val="002060"/>
                </a:solidFill>
              </a:rPr>
              <a:t>Культурно-патриотическое направление</a:t>
            </a:r>
            <a:r>
              <a:rPr lang="ru-RU" smtClean="0">
                <a:solidFill>
                  <a:srgbClr val="002060"/>
                </a:solidFill>
              </a:rPr>
              <a:t> </a:t>
            </a:r>
          </a:p>
          <a:p>
            <a:pPr algn="ctr">
              <a:buFontTx/>
              <a:buNone/>
            </a:pPr>
            <a:endParaRPr lang="ru-RU" smtClean="0"/>
          </a:p>
          <a:p>
            <a:pPr algn="ctr">
              <a:buFontTx/>
              <a:buNone/>
            </a:pPr>
            <a:endParaRPr lang="ru-RU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2"/>
          <p:cNvSpPr>
            <a:spLocks noGrp="1"/>
          </p:cNvSpPr>
          <p:nvPr>
            <p:ph idx="1"/>
          </p:nvPr>
        </p:nvSpPr>
        <p:spPr>
          <a:xfrm>
            <a:off x="611188" y="260350"/>
            <a:ext cx="8424862" cy="56070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ru-RU" sz="2800" b="1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Система работы по патриотическому воспитанию включает в себя четыре основных компонента:</a:t>
            </a:r>
          </a:p>
          <a:p>
            <a:pPr eaLnBrk="1" hangingPunct="1">
              <a:buFontTx/>
              <a:buNone/>
            </a:pPr>
            <a:r>
              <a:rPr lang="ru-RU" sz="28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   - </a:t>
            </a:r>
            <a:r>
              <a:rPr lang="ru-RU" sz="280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Патриотическое воспитание в    	системе уроков. Урочная 	деятельность.</a:t>
            </a:r>
          </a:p>
          <a:p>
            <a:pPr eaLnBrk="1" hangingPunct="1">
              <a:buFontTx/>
              <a:buNone/>
            </a:pPr>
            <a:r>
              <a:rPr lang="ru-RU" sz="2800" smtClean="0">
                <a:latin typeface="Verdana" pitchFamily="34" charset="0"/>
                <a:ea typeface="Verdana" pitchFamily="34" charset="0"/>
                <a:cs typeface="Verdana" pitchFamily="34" charset="0"/>
              </a:rPr>
              <a:t>	   - Патриотическое воспитание во 	внеурочной деятельности.</a:t>
            </a:r>
          </a:p>
          <a:p>
            <a:pPr eaLnBrk="1" hangingPunct="1">
              <a:buFontTx/>
              <a:buNone/>
            </a:pPr>
            <a:r>
              <a:rPr lang="ru-RU" sz="2800" smtClean="0">
                <a:latin typeface="Verdana" pitchFamily="34" charset="0"/>
                <a:ea typeface="Verdana" pitchFamily="34" charset="0"/>
                <a:cs typeface="Verdana" pitchFamily="34" charset="0"/>
              </a:rPr>
              <a:t>	   - Патриотическое воспитание в 	рамках работы с родителями.</a:t>
            </a:r>
          </a:p>
          <a:p>
            <a:pPr eaLnBrk="1" hangingPunct="1">
              <a:buFontTx/>
              <a:buNone/>
            </a:pPr>
            <a:r>
              <a:rPr lang="ru-RU" sz="2800" smtClean="0">
                <a:latin typeface="Verdana" pitchFamily="34" charset="0"/>
                <a:ea typeface="Verdana" pitchFamily="34" charset="0"/>
                <a:cs typeface="Verdana" pitchFamily="34" charset="0"/>
              </a:rPr>
              <a:t>	   - Участие в мероприятиях 	различного уровня.</a:t>
            </a:r>
          </a:p>
          <a:p>
            <a:pPr eaLnBrk="1" hangingPunct="1">
              <a:buFontTx/>
              <a:buNone/>
            </a:pPr>
            <a:endParaRPr lang="ru-RU" sz="2800" b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755650" y="333375"/>
            <a:ext cx="8208963" cy="55340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2000" b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ru-RU" b="1" i="1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Патриотическое воспитание в урочной деятельности</a:t>
            </a:r>
          </a:p>
          <a:p>
            <a:pPr eaLnBrk="1" hangingPunct="1">
              <a:buFontTx/>
              <a:buNone/>
            </a:pPr>
            <a:r>
              <a:rPr lang="ru-RU" sz="240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Уже в </a:t>
            </a:r>
            <a:r>
              <a:rPr lang="ru-RU" sz="2400" b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«Азбуке» </a:t>
            </a:r>
            <a:r>
              <a:rPr lang="ru-RU" sz="240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под редакцией В.Г. Горецкого у нас есть вопросы и задания по изучению истории родного края, своей страны, своих героев. Знакомим детей с городом на Неве , столицей нашей Родины - Москвой. Узнаём историю </a:t>
            </a:r>
            <a:r>
              <a:rPr lang="ru-RU" sz="280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освобождения городов –героев. </a:t>
            </a:r>
            <a:endParaRPr lang="ru-RU" sz="2000" b="1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Содержимое 4" descr="http://www.orthedu.ru/zam/seminar/prav_kult_st_golikova.files/str_88_89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3860800"/>
            <a:ext cx="5111750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549275"/>
            <a:ext cx="7620000" cy="974725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kern="1200" dirty="0" smtClean="0">
                <a:solidFill>
                  <a:srgbClr val="002060"/>
                </a:solidFill>
                <a:ea typeface="+mn-ea"/>
                <a:cs typeface="Arial" charset="0"/>
              </a:rPr>
              <a:t>На уроках литературного чтения, литературного чтения на родном языке</a:t>
            </a:r>
            <a:br>
              <a:rPr lang="ru-RU" sz="2400" b="1" kern="1200" dirty="0" smtClean="0">
                <a:solidFill>
                  <a:srgbClr val="002060"/>
                </a:solidFill>
                <a:ea typeface="+mn-ea"/>
                <a:cs typeface="Arial" charset="0"/>
              </a:rPr>
            </a:br>
            <a:endParaRPr lang="ru-RU" dirty="0"/>
          </a:p>
        </p:txBody>
      </p:sp>
      <p:pic>
        <p:nvPicPr>
          <p:cNvPr id="11267" name="Picture 4" descr="http://uchebniki.net/uploads/posts/2015-02/1424391220_snimo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63938" y="1268413"/>
            <a:ext cx="2232025" cy="2736850"/>
          </a:xfrm>
          <a:noFill/>
        </p:spPr>
      </p:pic>
      <p:pic>
        <p:nvPicPr>
          <p:cNvPr id="11268" name="Picture 5" descr="C:\Users\Лилия\Downloads\20191206_1134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1268413"/>
            <a:ext cx="2233612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913" y="4292600"/>
            <a:ext cx="3671887" cy="217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2" descr="D:\Чтение\Баруздин Салют\2 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725" y="4221163"/>
            <a:ext cx="3290888" cy="22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7" descr="C:\Users\Лилия\Downloads\20191206_113447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888" y="1268413"/>
            <a:ext cx="2232025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</p:sld>
</file>

<file path=ppt/theme/theme1.xml><?xml version="1.0" encoding="utf-8"?>
<a:theme xmlns:a="http://schemas.openxmlformats.org/drawingml/2006/main" name="Тетрадь">
  <a:themeElements>
    <a:clrScheme name="Тетрадь 1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EFEEF"/>
      </a:accent3>
      <a:accent4>
        <a:srgbClr val="000000"/>
      </a:accent4>
      <a:accent5>
        <a:srgbClr val="CDDBB9"/>
      </a:accent5>
      <a:accent6>
        <a:srgbClr val="3086A5"/>
      </a:accent6>
      <a:hlink>
        <a:srgbClr val="660066"/>
      </a:hlink>
      <a:folHlink>
        <a:srgbClr val="666699"/>
      </a:folHlink>
    </a:clrScheme>
    <a:fontScheme name="Тетрадь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традь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Designs\Тетрадь.pot</Template>
  <TotalTime>2867</TotalTime>
  <Words>427</Words>
  <Application>Microsoft Office PowerPoint</Application>
  <PresentationFormat>Экран (4:3)</PresentationFormat>
  <Paragraphs>71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Тетрадь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На уроках литературного чтения, литературного чтения на родном языке </vt:lpstr>
      <vt:lpstr>Слайд 10</vt:lpstr>
      <vt:lpstr>Слайд 11</vt:lpstr>
      <vt:lpstr>Слайд 12</vt:lpstr>
      <vt:lpstr>Проекты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Математика</vt:lpstr>
      <vt:lpstr>Задача</vt:lpstr>
      <vt:lpstr>Технология, ИЗО, музыка</vt:lpstr>
      <vt:lpstr>Патриотическое воспитание во внеурочной деятельности</vt:lpstr>
      <vt:lpstr>Встреча с ветеранами  Великой Отечественной войны</vt:lpstr>
      <vt:lpstr>Открытие Мемориальной доски</vt:lpstr>
      <vt:lpstr>Встреча с талантливыми земляками</vt:lpstr>
      <vt:lpstr>НАШИ ЭКСКУРСИИ</vt:lpstr>
      <vt:lpstr>НАШИ ЭКСКУРСИИ</vt:lpstr>
      <vt:lpstr>Военно- патриотическая игра «Зарничка»</vt:lpstr>
      <vt:lpstr>Конкурсы</vt:lpstr>
      <vt:lpstr>Бессмертный полк</vt:lpstr>
      <vt:lpstr>Юнармейцы</vt:lpstr>
      <vt:lpstr>     Патриотическое воспитание во внеурочной деятельности Наши   проекты </vt:lpstr>
      <vt:lpstr>Выставки рисунков и поделок</vt:lpstr>
      <vt:lpstr>Инсценирование военных песен </vt:lpstr>
      <vt:lpstr>Конкурс плакатов в летнем оздоровительном лагере</vt:lpstr>
      <vt:lpstr>Память о войне… </vt:lpstr>
      <vt:lpstr>Слайд 39</vt:lpstr>
      <vt:lpstr>Слайд 40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ПРЯМАЯ ГЕОДЕЗИЧЕСКАЯ ЗАДАЧА.</dc:title>
  <dc:creator>User</dc:creator>
  <cp:lastModifiedBy>Лилия</cp:lastModifiedBy>
  <cp:revision>164</cp:revision>
  <dcterms:created xsi:type="dcterms:W3CDTF">2007-01-18T14:57:35Z</dcterms:created>
  <dcterms:modified xsi:type="dcterms:W3CDTF">2022-02-15T03:46:05Z</dcterms:modified>
</cp:coreProperties>
</file>