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9"/>
  </p:notesMasterIdLst>
  <p:sldIdLst>
    <p:sldId id="269" r:id="rId2"/>
    <p:sldId id="256" r:id="rId3"/>
    <p:sldId id="264" r:id="rId4"/>
    <p:sldId id="262" r:id="rId5"/>
    <p:sldId id="258" r:id="rId6"/>
    <p:sldId id="268" r:id="rId7"/>
    <p:sldId id="267" r:id="rId8"/>
    <p:sldId id="271" r:id="rId9"/>
    <p:sldId id="260" r:id="rId10"/>
    <p:sldId id="257" r:id="rId11"/>
    <p:sldId id="279" r:id="rId12"/>
    <p:sldId id="275" r:id="rId13"/>
    <p:sldId id="272" r:id="rId14"/>
    <p:sldId id="270" r:id="rId15"/>
    <p:sldId id="277" r:id="rId16"/>
    <p:sldId id="278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110" d="100"/>
          <a:sy n="110" d="100"/>
        </p:scale>
        <p:origin x="-1560" y="-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F8805D-3CAF-4FF8-9D82-39CA241B6805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D1F401-672F-4B7F-9E64-D38A90F1EC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1F401-672F-4B7F-9E64-D38A90F1ECE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6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azeta.ru/tags/organization/agentstvo_po_strahovaniyu_vkladov.shtml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19030" y="0"/>
            <a:ext cx="734528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200" b="1" dirty="0" smtClean="0">
                <a:latin typeface="Bookman Old Style" pitchFamily="18" charset="0"/>
              </a:rPr>
              <a:t>Был бы ум, будет и рубль: </a:t>
            </a:r>
          </a:p>
          <a:p>
            <a:pPr algn="r"/>
            <a:r>
              <a:rPr lang="ru-RU" sz="3200" b="1" dirty="0" smtClean="0">
                <a:latin typeface="Bookman Old Style" pitchFamily="18" charset="0"/>
              </a:rPr>
              <a:t>не будет ума, не будет и рубля</a:t>
            </a:r>
            <a:endParaRPr lang="ru-RU" sz="3200" b="1" dirty="0">
              <a:latin typeface="Bookman Old Style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90584" y="1052422"/>
            <a:ext cx="23032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Bookman Old Style" pitchFamily="18" charset="0"/>
              </a:rPr>
              <a:t>русская поговорка</a:t>
            </a:r>
            <a:endParaRPr lang="ru-RU" i="1" dirty="0">
              <a:latin typeface="Bookman Old Style" pitchFamily="18" charset="0"/>
            </a:endParaRPr>
          </a:p>
        </p:txBody>
      </p:sp>
      <p:pic>
        <p:nvPicPr>
          <p:cNvPr id="18434" name="Picture 2" descr="море денег - Поздравительные Открытки для Тебя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43168" y="1829655"/>
            <a:ext cx="5046153" cy="4732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39938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2881223" y="1185967"/>
            <a:ext cx="3010619" cy="42717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 плате</a:t>
            </a:r>
            <a:r>
              <a:rPr lang="ru-RU" sz="2800" b="1" dirty="0" smtClean="0">
                <a:ln w="12700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</a:t>
            </a:r>
            <a:endParaRPr lang="ru-RU" sz="2800" b="1" dirty="0">
              <a:ln w="12700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9176" y="1905607"/>
            <a:ext cx="4011284" cy="206254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Аннуитетный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платеж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ежемесячные выплаты по кредиту, размер которых не меняется до окончания срока кредита </a:t>
            </a:r>
            <a:endParaRPr lang="ru-RU" sz="20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28106" y="1931320"/>
            <a:ext cx="4191607" cy="199369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Дифференцированный платеж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–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ежемесячные выплаты по кредиту, размер которых уменьшается к даче окончания кредитного договора по кредиту, начисленные на оставшуюся сумму.</a:t>
            </a:r>
          </a:p>
        </p:txBody>
      </p:sp>
      <p:cxnSp>
        <p:nvCxnSpPr>
          <p:cNvPr id="8" name="Прямая со стрелкой 7"/>
          <p:cNvCxnSpPr/>
          <p:nvPr/>
        </p:nvCxnSpPr>
        <p:spPr>
          <a:xfrm flipH="1">
            <a:off x="3234906" y="1639019"/>
            <a:ext cx="319178" cy="2760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069128" y="1609932"/>
            <a:ext cx="356887" cy="2792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Рисунок 12" descr="https://urok.1sept.ru/%D1%81%D1%82%D0%B0%D1%82%D1%8C%D0%B8/514854/Image1034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1951" y="4459585"/>
            <a:ext cx="2314575" cy="541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001" y="4106174"/>
            <a:ext cx="4236329" cy="243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45687" y="4080294"/>
            <a:ext cx="4398313" cy="251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276380" y="181154"/>
            <a:ext cx="886762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Расчет полной стоимости кредита</a:t>
            </a:r>
            <a:endParaRPr lang="ru-RU" sz="4400" dirty="0">
              <a:ln w="12700">
                <a:solidFill>
                  <a:schemeClr val="bg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86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1155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91225" y="0"/>
            <a:ext cx="20383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Кредит</a:t>
            </a:r>
            <a:endParaRPr lang="ru-RU" sz="4400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96189" y="1938563"/>
            <a:ext cx="875851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120770" y="3742209"/>
            <a:ext cx="8885208" cy="20928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процентная ставка за один период,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количество периодов на протяжении всего действия аннуитета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solidFill>
                <a:srgbClr val="222222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Предполагается, что выплаты производятся в конце каждого периода.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000" dirty="0" smtClean="0">
              <a:solidFill>
                <a:srgbClr val="222222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4479634" y="834509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47381" y="2501661"/>
            <a:ext cx="1828800" cy="781050"/>
          </a:xfrm>
          <a:prstGeom prst="rect">
            <a:avLst/>
          </a:prstGeom>
          <a:noFill/>
        </p:spPr>
      </p:pic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5661453" y="2718482"/>
            <a:ext cx="184731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8793" y="1232472"/>
            <a:ext cx="870405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Величина периодической выплаты  </a:t>
            </a:r>
            <a:r>
              <a:rPr lang="ru-RU" dirty="0" smtClean="0">
                <a:solidFill>
                  <a:srgbClr val="222222"/>
                </a:solidFill>
                <a:ea typeface="Times New Roman" pitchFamily="18" charset="0"/>
                <a:cs typeface="Arial" pitchFamily="34" charset="0"/>
              </a:rPr>
              <a:t>   </a:t>
            </a:r>
            <a:r>
              <a:rPr lang="en-US" sz="36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lang="ru-RU" sz="36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n-US" sz="3600" i="1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n-US" sz="36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S</a:t>
            </a:r>
            <a:r>
              <a:rPr lang="ru-RU" sz="5400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, </a:t>
            </a:r>
            <a:r>
              <a:rPr lang="ru-RU" sz="20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 </a:t>
            </a:r>
            <a:r>
              <a:rPr lang="en-US" sz="20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ru-RU" sz="20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величина кредита</a:t>
            </a:r>
            <a:r>
              <a:rPr lang="ru-RU" dirty="0" smtClean="0">
                <a:solidFill>
                  <a:srgbClr val="222222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4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132266">
            <a:off x="2455652" y="825873"/>
            <a:ext cx="3029437" cy="458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5684808" y="681487"/>
            <a:ext cx="3206687" cy="4684143"/>
          </a:xfrm>
          <a:noFill/>
          <a:ln w="19050" cap="flat">
            <a:solidFill>
              <a:schemeClr val="accent2"/>
            </a:solidFill>
            <a:prstDash val="lgDashDotDot"/>
          </a:ln>
        </p:spPr>
        <p:txBody>
          <a:bodyPr>
            <a:normAutofit fontScale="92500" lnSpcReduction="10000"/>
          </a:bodyPr>
          <a:lstStyle/>
          <a:p>
            <a:pPr marL="0" indent="190500" algn="ctr">
              <a:buNone/>
            </a:pPr>
            <a:r>
              <a:rPr lang="ru-RU" sz="1800" dirty="0"/>
              <a:t>Мобильный телефон — важная деталь Вашего имиджа. Теперь Вы можете позволить себе ультрамодный мобильный, ведь именно сейчас </a:t>
            </a:r>
            <a:r>
              <a:rPr lang="ru-RU" sz="1800" dirty="0" smtClean="0"/>
              <a:t>Сбербанк </a:t>
            </a:r>
            <a:r>
              <a:rPr lang="ru-RU" sz="1800" dirty="0"/>
              <a:t>Русский Стандарт предлагает Вам целевой кредит на покупку мобильного телефона сроком до 24 </a:t>
            </a:r>
            <a:r>
              <a:rPr lang="ru-RU" sz="1800" dirty="0" smtClean="0"/>
              <a:t>месяцев</a:t>
            </a:r>
            <a:endParaRPr lang="ru-RU" sz="1800" dirty="0"/>
          </a:p>
          <a:p>
            <a:pPr marL="0" indent="190500"/>
            <a:r>
              <a:rPr lang="ru-RU" sz="1800" b="1" dirty="0"/>
              <a:t>Сумма кредита: </a:t>
            </a:r>
            <a:r>
              <a:rPr lang="ru-RU" sz="1800" dirty="0" smtClean="0"/>
              <a:t>до 100 тысяч </a:t>
            </a:r>
            <a:r>
              <a:rPr lang="ru-RU" sz="1800" dirty="0"/>
              <a:t>рублей</a:t>
            </a:r>
          </a:p>
          <a:p>
            <a:pPr marL="0" indent="190500"/>
            <a:r>
              <a:rPr lang="ru-RU" sz="1800" b="1" dirty="0"/>
              <a:t>Срок кредита: </a:t>
            </a:r>
            <a:r>
              <a:rPr lang="ru-RU" sz="1800" dirty="0" smtClean="0"/>
              <a:t>24 месяца</a:t>
            </a:r>
          </a:p>
          <a:p>
            <a:pPr marL="0" indent="190500"/>
            <a:r>
              <a:rPr lang="ru-RU" sz="1800" b="1" dirty="0" smtClean="0"/>
              <a:t>Размер процентной ставки по кредиту: </a:t>
            </a:r>
            <a:r>
              <a:rPr lang="ru-RU" sz="1800" dirty="0" smtClean="0"/>
              <a:t>29% годовых</a:t>
            </a:r>
          </a:p>
          <a:p>
            <a:pPr marL="0" indent="190500" algn="ctr">
              <a:buNone/>
            </a:pPr>
            <a:r>
              <a:rPr lang="ru-RU" sz="1800" b="1" dirty="0" smtClean="0"/>
              <a:t>Создайте </a:t>
            </a:r>
            <a:r>
              <a:rPr lang="ru-RU" sz="1800" b="1" dirty="0"/>
              <a:t>нужный имидж прямо сейчас! Возьмите «Кредит на мобильный телефон»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79562" y="5658929"/>
            <a:ext cx="8289985" cy="931652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</a:rPr>
              <a:t>Необходимо произвести расчеты по данному рекламному проспекту и определить сумму которую вы </a:t>
            </a:r>
            <a:r>
              <a:rPr lang="ru-RU" sz="2200" b="1" dirty="0" smtClean="0">
                <a:solidFill>
                  <a:srgbClr val="002060"/>
                </a:solidFill>
              </a:rPr>
              <a:t>переплатите</a:t>
            </a:r>
            <a:endParaRPr lang="ru-RU" sz="2200" b="1" dirty="0">
              <a:solidFill>
                <a:srgbClr val="002060"/>
              </a:solidFill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40332"/>
            <a:ext cx="2605246" cy="430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6437029" cy="543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45604" y="803425"/>
            <a:ext cx="1381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uild="p" animBg="1"/>
      <p:bldP spid="163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55" y="785794"/>
            <a:ext cx="853424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Курсор поставить в ячейку, где должен быть результат (в примере – это В12).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Выбираем категорию –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финансовые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ПЛТ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(Ежемесячный платеж)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Ставка 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процент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период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Кпер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общее число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ериодов платежей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начальная сумма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Займа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14290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Финансовая функция </a:t>
            </a:r>
            <a:r>
              <a:rPr lang="ru-RU" sz="36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ПЛТ</a:t>
            </a:r>
            <a:endParaRPr lang="ru-RU" sz="36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85" y="1228455"/>
            <a:ext cx="5619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0360" y="1311215"/>
            <a:ext cx="6253640" cy="4356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8014" y="5431436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Бс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– конечная сумма 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Займа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55289" y="0"/>
            <a:ext cx="7059911" cy="4718649"/>
            <a:chOff x="548587" y="157971"/>
            <a:chExt cx="8487403" cy="494886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7786" y="724709"/>
              <a:ext cx="7658204" cy="4071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74266" y="157971"/>
              <a:ext cx="3581400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60548" y="4613407"/>
              <a:ext cx="2041777" cy="4934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48587" y="1078301"/>
              <a:ext cx="4459814" cy="3240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Прямоугольник 6"/>
          <p:cNvSpPr/>
          <p:nvPr/>
        </p:nvSpPr>
        <p:spPr>
          <a:xfrm>
            <a:off x="138022" y="4993482"/>
            <a:ext cx="584008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90500" algn="ctr"/>
            <a:r>
              <a:rPr lang="ru-RU" dirty="0" smtClean="0"/>
              <a:t>Игровой компьютер. </a:t>
            </a:r>
          </a:p>
          <a:p>
            <a:pPr indent="190500" algn="ctr"/>
            <a:r>
              <a:rPr lang="ru-RU" dirty="0" smtClean="0"/>
              <a:t>Особые условия:</a:t>
            </a:r>
          </a:p>
          <a:p>
            <a:pPr indent="190500"/>
            <a:r>
              <a:rPr lang="ru-RU" b="1" dirty="0" smtClean="0"/>
              <a:t>Сумма кредита: </a:t>
            </a:r>
            <a:r>
              <a:rPr lang="ru-RU" dirty="0" smtClean="0"/>
              <a:t>до 100 тысяч рублей</a:t>
            </a:r>
          </a:p>
          <a:p>
            <a:pPr indent="190500"/>
            <a:r>
              <a:rPr lang="ru-RU" b="1" dirty="0" smtClean="0"/>
              <a:t>Срок кредита: </a:t>
            </a:r>
            <a:r>
              <a:rPr lang="ru-RU" dirty="0" smtClean="0"/>
              <a:t>12 месяцев</a:t>
            </a:r>
          </a:p>
          <a:p>
            <a:pPr indent="190500"/>
            <a:r>
              <a:rPr lang="ru-RU" b="1" dirty="0" smtClean="0"/>
              <a:t>Размер процентной ставки по кредиту: </a:t>
            </a:r>
            <a:r>
              <a:rPr lang="ru-RU" dirty="0" smtClean="0"/>
              <a:t>12,9% годовых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88989" y="3703334"/>
            <a:ext cx="23550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Необходимо произвести расчеты по данному рекламному проспекту и определить сумму которую вы переплатите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01924" y="4179122"/>
            <a:ext cx="841075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180975">
              <a:spcBef>
                <a:spcPts val="600"/>
              </a:spcBef>
            </a:pPr>
            <a:r>
              <a:rPr lang="ru-RU" sz="2400" b="1" dirty="0" smtClean="0">
                <a:latin typeface="+mj-lt"/>
                <a:cs typeface="Times New Roman" pitchFamily="18" charset="0"/>
              </a:rPr>
              <a:t>Вам необходимы деньги ,что можно взять в банке под %_? Что надо осмыслить и оценить, прежде чем взять кредит?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935" y="823823"/>
            <a:ext cx="82986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fontAlgn="base">
              <a:spcBef>
                <a:spcPts val="6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Calibri Light"/>
                <a:ea typeface="Times New Roman" pitchFamily="18" charset="0"/>
                <a:cs typeface="Times New Roman" pitchFamily="18" charset="0"/>
              </a:rPr>
              <a:t>Отдать деньги с процентами  - это больше?</a:t>
            </a:r>
            <a:endParaRPr lang="ru-RU" sz="2400" dirty="0" smtClean="0">
              <a:solidFill>
                <a:prstClr val="black"/>
              </a:solidFill>
              <a:latin typeface="Calibri Light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5056" y="1626079"/>
            <a:ext cx="82986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ru-RU" sz="2400" b="1" dirty="0" smtClean="0">
                <a:ea typeface="Times New Roman" pitchFamily="18" charset="0"/>
                <a:cs typeface="Times New Roman" pitchFamily="18" charset="0"/>
              </a:rPr>
              <a:t>Взять в кредит под процент  – это дешевле?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5055" y="2281687"/>
            <a:ext cx="82986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ru-RU" sz="2400" b="1" dirty="0" smtClean="0">
                <a:ea typeface="Times New Roman" pitchFamily="18" charset="0"/>
                <a:cs typeface="Times New Roman" pitchFamily="18" charset="0"/>
              </a:rPr>
              <a:t>Долг – это хорошо?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9176" y="3118449"/>
            <a:ext cx="82986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>
              <a:spcBef>
                <a:spcPts val="600"/>
              </a:spcBef>
            </a:pPr>
            <a:r>
              <a:rPr lang="ru-RU" sz="2400" b="1" dirty="0" smtClean="0">
                <a:cs typeface="Times New Roman" pitchFamily="18" charset="0"/>
              </a:rPr>
              <a:t>Как можно получить прибыль в банке, имея денежные накопления? </a:t>
            </a:r>
            <a:endParaRPr lang="ru-RU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2091" y="836761"/>
            <a:ext cx="7203056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Деньги — гости: то нет, то горсти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54319" y="2307624"/>
            <a:ext cx="6392534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r" fontAlgn="base"/>
            <a:r>
              <a:rPr lang="ru-RU" sz="3600" b="1" dirty="0" smtClean="0">
                <a:solidFill>
                  <a:srgbClr val="002060"/>
                </a:solidFill>
              </a:rPr>
              <a:t>Был бы ум, будет и рубль; </a:t>
            </a:r>
          </a:p>
          <a:p>
            <a:pPr lvl="0" algn="r" fontAlgn="base"/>
            <a:r>
              <a:rPr lang="ru-RU" sz="3600" b="1" dirty="0" smtClean="0">
                <a:solidFill>
                  <a:srgbClr val="002060"/>
                </a:solidFill>
              </a:rPr>
              <a:t>не будет ума, не будет и рубля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3461" y="4598681"/>
            <a:ext cx="6343018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</a:rPr>
              <a:t>Здоров буду — и денег добуду</a:t>
            </a:r>
            <a:endParaRPr lang="ru-RU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31321" y="1769715"/>
            <a:ext cx="8505645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«Заработать много денег –это храбрость , сохранить их и приумножить  - это мудрость , а умело расходовать их - искусство»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китайская  пословица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03916" y="1388852"/>
            <a:ext cx="54346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Bookman Old Style" pitchFamily="18" charset="0"/>
              </a:rPr>
              <a:t>Решение </a:t>
            </a:r>
            <a:endParaRPr lang="en-US" sz="3600" b="1" dirty="0" smtClean="0">
              <a:latin typeface="Bookman Old Style" pitchFamily="18" charset="0"/>
            </a:endParaRPr>
          </a:p>
          <a:p>
            <a:pPr algn="ctr"/>
            <a:r>
              <a:rPr lang="ru-RU" sz="3600" b="1" dirty="0" smtClean="0">
                <a:latin typeface="Bookman Old Style" pitchFamily="18" charset="0"/>
              </a:rPr>
              <a:t>финансовых задач </a:t>
            </a:r>
          </a:p>
          <a:p>
            <a:pPr algn="ctr"/>
            <a:r>
              <a:rPr lang="ru-RU" sz="3600" b="1" dirty="0" smtClean="0">
                <a:latin typeface="Bookman Old Style" pitchFamily="18" charset="0"/>
              </a:rPr>
              <a:t>с помощью электронной таблицы </a:t>
            </a:r>
            <a:r>
              <a:rPr lang="en-US" sz="3600" b="1" dirty="0" smtClean="0">
                <a:latin typeface="Bookman Old Style" pitchFamily="18" charset="0"/>
              </a:rPr>
              <a:t>Excel</a:t>
            </a:r>
            <a:endParaRPr lang="ru-RU" sz="3600" b="1" dirty="0">
              <a:solidFill>
                <a:srgbClr val="0070C0"/>
              </a:solidFill>
              <a:latin typeface="Bookman Old Style" pitchFamily="18" charset="0"/>
            </a:endParaRPr>
          </a:p>
        </p:txBody>
      </p:sp>
      <p:sp>
        <p:nvSpPr>
          <p:cNvPr id="12290" name="AutoShape 2" descr="Картинки по запросу российские деньги анимаш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Картинки по запросу статистика вклады и кредиты: что чаще берут россияне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64702" y="0"/>
            <a:ext cx="2471378" cy="160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98408" y="362105"/>
            <a:ext cx="59608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Банковские услуги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R="0" lvl="0" indent="361950" algn="l" defTabSz="7159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  <a:tab pos="715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1.	прием вкладов;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R="0" lvl="0" indent="361950" algn="l" defTabSz="7159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  <a:tab pos="715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2.	выдача займов;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R="0" lvl="0" indent="361950" algn="l" defTabSz="7159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  <a:tab pos="715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3.	ведут практически все расчеты по сделкам между фирмами;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R="0" lvl="0" indent="361950" algn="l" defTabSz="7159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  <a:tab pos="715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4.	вкладывают часть полученных ими средств в ценные бумаги и другие финансовые документ;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R="0" lvl="0" indent="361950" algn="l" defTabSz="7159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  <a:tab pos="715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5.	занимаются операциями с валютой;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  <a:p>
            <a:pPr marR="0" lvl="0" indent="361950" algn="l" defTabSz="7159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4988" algn="l"/>
                <a:tab pos="7159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6.	 консультируют своих клиентов.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+mj-lt"/>
              <a:cs typeface="Times New Roman" pitchFamily="18" charset="0"/>
            </a:endParaRPr>
          </a:p>
        </p:txBody>
      </p:sp>
      <p:pic>
        <p:nvPicPr>
          <p:cNvPr id="9219" name="Picture 3" descr="Картинки по запросу вкл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3776201"/>
            <a:ext cx="5222947" cy="2935149"/>
          </a:xfrm>
          <a:prstGeom prst="rect">
            <a:avLst/>
          </a:prstGeom>
          <a:noFill/>
        </p:spPr>
      </p:pic>
      <p:pic>
        <p:nvPicPr>
          <p:cNvPr id="9221" name="Picture 5" descr="Картинки по запросу банковский креди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0718" y="3752491"/>
            <a:ext cx="2911357" cy="29243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67867" y="0"/>
            <a:ext cx="46025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Вклад</a:t>
            </a:r>
            <a:r>
              <a:rPr lang="ru-RU" sz="6000" dirty="0" smtClean="0">
                <a:solidFill>
                  <a:srgbClr val="22222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lang="ru-RU" sz="4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(депозит)</a:t>
            </a:r>
            <a:endParaRPr lang="ru-RU" sz="40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78936" y="1279443"/>
            <a:ext cx="875851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сумма средств, которую банк принимает от клиента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определенный или неопределенный срок.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AutoShape 4" descr="Картинки по запросу российские деньги анимаш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Картинки по запросу российские деньги анимаш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0" name="AutoShape 8" descr="Картинки по запросу российские деньги анимаш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Как расчитать сложный процент с ежемесячным пополнением вкла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9100" y="2406455"/>
            <a:ext cx="5166923" cy="38751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2" y="-141944"/>
            <a:ext cx="9139938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326572" y="1477107"/>
            <a:ext cx="3735476" cy="541697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простые проценты</a:t>
            </a:r>
            <a:endParaRPr lang="ru-RU" sz="32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548250" y="1459522"/>
            <a:ext cx="3948546" cy="53553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сложные проценты</a:t>
            </a:r>
            <a:endParaRPr lang="ru-RU" sz="32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3265596" y="1012443"/>
            <a:ext cx="422033" cy="4220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938902" y="1006415"/>
            <a:ext cx="452607" cy="4083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1836761" y="149442"/>
            <a:ext cx="517154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Процентная ставка</a:t>
            </a:r>
            <a:endParaRPr lang="ru-RU" sz="4400" b="1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6400799" y="2299904"/>
            <a:ext cx="13198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- 1 год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8333116" y="2606303"/>
            <a:ext cx="810884" cy="769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год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6536245" y="3275522"/>
            <a:ext cx="899725" cy="4924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en-US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лет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1628775"/>
            <a:ext cx="9144000" cy="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Картинки по запросу калькулятор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40909" y="3053749"/>
            <a:ext cx="2328833" cy="1755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0717" y="2165232"/>
            <a:ext cx="3096882" cy="510568"/>
          </a:xfrm>
          <a:prstGeom prst="rect">
            <a:avLst/>
          </a:prstGeom>
          <a:noFill/>
        </p:spPr>
      </p:pic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89252" y="2260120"/>
            <a:ext cx="1414732" cy="479437"/>
          </a:xfrm>
          <a:prstGeom prst="rect">
            <a:avLst/>
          </a:prstGeom>
          <a:noFill/>
        </p:spPr>
      </p:pic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3373" y="2751659"/>
            <a:ext cx="3856008" cy="482991"/>
          </a:xfrm>
          <a:prstGeom prst="rect">
            <a:avLst/>
          </a:prstGeom>
          <a:noFill/>
        </p:spPr>
      </p:pic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97880" y="3372928"/>
            <a:ext cx="1847850" cy="581025"/>
          </a:xfrm>
          <a:prstGeom prst="rect">
            <a:avLst/>
          </a:prstGeom>
          <a:noFill/>
        </p:spPr>
      </p:pic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224287" y="4953989"/>
            <a:ext cx="873855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это ваша первоначальная сумма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годовая процентная ставка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срок вклада количество выплат по процентам в год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1111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— сумма, которая окажется у вас на счету по истечении срока вклада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0087" y="5132718"/>
            <a:ext cx="61383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Blip>
                <a:blip r:embed="rId2"/>
              </a:buBlip>
            </a:pPr>
            <a:r>
              <a:rPr lang="ru-RU" sz="2000" dirty="0" smtClean="0">
                <a:latin typeface="+mj-lt"/>
                <a:cs typeface="Arial" pitchFamily="34" charset="0"/>
              </a:rPr>
              <a:t>«Добрый год» со ставкой до 10% годовых</a:t>
            </a:r>
          </a:p>
          <a:p>
            <a:pPr indent="361950">
              <a:buBlip>
                <a:blip r:embed="rId2"/>
              </a:buBlip>
            </a:pPr>
            <a:r>
              <a:rPr lang="ru-RU" sz="2000" dirty="0" smtClean="0">
                <a:latin typeface="+mj-lt"/>
                <a:cs typeface="Arial" pitchFamily="34" charset="0"/>
              </a:rPr>
              <a:t>Минимальная величина вклада 50000 рублей</a:t>
            </a:r>
          </a:p>
          <a:p>
            <a:pPr indent="361950">
              <a:buBlip>
                <a:blip r:embed="rId2"/>
              </a:buBlip>
            </a:pPr>
            <a:r>
              <a:rPr lang="ru-RU" sz="2000" dirty="0" smtClean="0">
                <a:latin typeface="+mj-lt"/>
                <a:cs typeface="Arial" pitchFamily="34" charset="0"/>
              </a:rPr>
              <a:t>Срок вложения 3 – 12 месяцев</a:t>
            </a:r>
            <a:endParaRPr lang="ru-RU" sz="2000" dirty="0">
              <a:latin typeface="+mj-lt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83546" y="345057"/>
            <a:ext cx="23808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Задача</a:t>
            </a:r>
          </a:p>
          <a:p>
            <a:pPr algn="just"/>
            <a:r>
              <a:rPr lang="ru-RU" sz="2000" dirty="0" smtClean="0">
                <a:latin typeface="+mj-lt"/>
              </a:rPr>
              <a:t> Вкладчик вложил 50000 рублей при простой ставке 8% годовых. Рассчитайте какую сумму он получит через 2 месяца?</a:t>
            </a:r>
            <a:endParaRPr lang="ru-RU" sz="2000" dirty="0">
              <a:latin typeface="+mj-lt"/>
            </a:endParaRPr>
          </a:p>
        </p:txBody>
      </p:sp>
      <p:pic>
        <p:nvPicPr>
          <p:cNvPr id="5122" name="Picture 2" descr="Картинки по запросу Ель новогодня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8106" y="3692105"/>
            <a:ext cx="2842405" cy="2842405"/>
          </a:xfrm>
          <a:prstGeom prst="rect">
            <a:avLst/>
          </a:prstGeom>
          <a:noFill/>
        </p:spPr>
      </p:pic>
      <p:pic>
        <p:nvPicPr>
          <p:cNvPr id="12290" name="Picture 2" descr="Смотреть исходно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718" y="419907"/>
            <a:ext cx="5715000" cy="3209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55" y="785794"/>
            <a:ext cx="8534249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Курсор поставить в ячейку, где должен быть результат (в примере – это В12).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Выбираем категорию –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финансовые –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БС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(Будущая Стоимость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Ставка 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процент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период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Кпер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общее число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периодов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начальная сумма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вклада  со знаком –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(минус)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14290"/>
            <a:ext cx="7143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Финансовая функция </a:t>
            </a:r>
            <a:r>
              <a:rPr lang="ru-RU" sz="3600" b="1" dirty="0" smtClean="0">
                <a:ln w="127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БС</a:t>
            </a:r>
            <a:endParaRPr lang="ru-RU" sz="3600" b="1" dirty="0">
              <a:ln w="12700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85" y="1228455"/>
            <a:ext cx="5619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6994" y="1552755"/>
            <a:ext cx="6217006" cy="460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38021" y="416188"/>
            <a:ext cx="8859330" cy="713872"/>
          </a:xfrm>
          <a:prstGeom prst="rect">
            <a:avLst/>
          </a:prstGeom>
          <a:solidFill>
            <a:schemeClr val="bg1">
              <a:lumMod val="6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2700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Новости дня:</a:t>
            </a:r>
            <a:endParaRPr kumimoji="0" lang="ru-RU" sz="4000" b="1" i="0" u="none" strike="noStrike" normalizeH="0" baseline="0" dirty="0" smtClean="0">
              <a:ln w="12700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1155" y="1424117"/>
            <a:ext cx="8798943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За девять месяцев этого года наши сограждане положили в банки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553,9 млрд. рублей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Агентство по страхованию вкладов (</a:t>
            </a:r>
            <a:r>
              <a:rPr lang="ru-RU" sz="1300" dirty="0" smtClean="0">
                <a:solidFill>
                  <a:prstClr val="black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АСВ</a:t>
            </a:r>
            <a:r>
              <a:rPr lang="ru-RU" sz="13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)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endParaRPr lang="ru-RU" sz="1300" dirty="0" smtClean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При этом за этот же период было выдано кредитов на сумму более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3,76 трлн. рублей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solidFill>
                  <a:srgbClr val="333333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Объединенное бюро кредитных историй (ОКБ).</a:t>
            </a:r>
            <a:endParaRPr lang="ru-RU" sz="6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09502" y="3831364"/>
            <a:ext cx="625427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Таким образом,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за девять месяцев этого года россияне </a:t>
            </a:r>
            <a:r>
              <a:rPr lang="ru-RU" sz="2400" b="1" i="1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заняли</a:t>
            </a:r>
            <a:r>
              <a:rPr lang="ru-RU" sz="2400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 в банках более чем </a:t>
            </a:r>
            <a:r>
              <a:rPr lang="ru-RU" sz="2400" b="1" i="1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в 7 раз больше</a:t>
            </a:r>
            <a:r>
              <a:rPr lang="ru-RU" sz="2400" dirty="0" smtClean="0">
                <a:solidFill>
                  <a:srgbClr val="333333"/>
                </a:solidFill>
                <a:latin typeface="+mj-lt"/>
                <a:ea typeface="Times New Roman" pitchFamily="18" charset="0"/>
                <a:cs typeface="Arial" pitchFamily="34" charset="0"/>
              </a:rPr>
              <a:t>, чем отдали им на сохранение.</a:t>
            </a:r>
            <a:endParaRPr lang="ru-RU" sz="2400" dirty="0" smtClean="0">
              <a:solidFill>
                <a:prstClr val="black"/>
              </a:solidFill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1155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391225" y="0"/>
            <a:ext cx="203831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Кредит</a:t>
            </a:r>
            <a:endParaRPr lang="ru-RU" sz="4400" dirty="0">
              <a:ln w="12700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96189" y="1476899"/>
            <a:ext cx="875851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/>
              <a:t>–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это ссуда, предоставленная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кредитором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(в данном случае 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банком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заемщику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под определенные проценты за пользование 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деньгами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22222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Картинки по запросу Креди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4322" y="3128513"/>
            <a:ext cx="4302940" cy="24096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53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1243</TotalTime>
  <Words>574</Words>
  <Application>Microsoft Office PowerPoint</Application>
  <PresentationFormat>Экран (4:3)</PresentationFormat>
  <Paragraphs>120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Необходимо произвести расчеты по данному рекламному проспекту и определить сумму которую вы переплатите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admin</cp:lastModifiedBy>
  <cp:revision>112</cp:revision>
  <dcterms:created xsi:type="dcterms:W3CDTF">2013-11-19T05:52:05Z</dcterms:created>
  <dcterms:modified xsi:type="dcterms:W3CDTF">2022-01-17T07:04:08Z</dcterms:modified>
</cp:coreProperties>
</file>