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335" r:id="rId3"/>
    <p:sldId id="336" r:id="rId4"/>
    <p:sldId id="337" r:id="rId5"/>
    <p:sldId id="338" r:id="rId6"/>
    <p:sldId id="298" r:id="rId7"/>
    <p:sldId id="341" r:id="rId8"/>
    <p:sldId id="332" r:id="rId9"/>
    <p:sldId id="319" r:id="rId10"/>
    <p:sldId id="330" r:id="rId11"/>
    <p:sldId id="346" r:id="rId12"/>
    <p:sldId id="375" r:id="rId13"/>
    <p:sldId id="376" r:id="rId14"/>
    <p:sldId id="320" r:id="rId15"/>
    <p:sldId id="333" r:id="rId16"/>
    <p:sldId id="334" r:id="rId17"/>
    <p:sldId id="321" r:id="rId18"/>
    <p:sldId id="348" r:id="rId19"/>
    <p:sldId id="344" r:id="rId20"/>
    <p:sldId id="322" r:id="rId21"/>
    <p:sldId id="324" r:id="rId22"/>
    <p:sldId id="325" r:id="rId23"/>
    <p:sldId id="326" r:id="rId24"/>
    <p:sldId id="350" r:id="rId25"/>
    <p:sldId id="327" r:id="rId26"/>
    <p:sldId id="328" r:id="rId27"/>
    <p:sldId id="347" r:id="rId28"/>
    <p:sldId id="329" r:id="rId29"/>
    <p:sldId id="349" r:id="rId30"/>
    <p:sldId id="343" r:id="rId31"/>
    <p:sldId id="351" r:id="rId32"/>
    <p:sldId id="352" r:id="rId33"/>
    <p:sldId id="353" r:id="rId34"/>
    <p:sldId id="354" r:id="rId35"/>
    <p:sldId id="364" r:id="rId36"/>
    <p:sldId id="374" r:id="rId37"/>
    <p:sldId id="355" r:id="rId38"/>
    <p:sldId id="365" r:id="rId39"/>
    <p:sldId id="356" r:id="rId40"/>
    <p:sldId id="366" r:id="rId41"/>
    <p:sldId id="357" r:id="rId42"/>
    <p:sldId id="367" r:id="rId43"/>
    <p:sldId id="373" r:id="rId44"/>
    <p:sldId id="358" r:id="rId45"/>
    <p:sldId id="371" r:id="rId46"/>
    <p:sldId id="359" r:id="rId47"/>
    <p:sldId id="360" r:id="rId48"/>
    <p:sldId id="369" r:id="rId49"/>
    <p:sldId id="361" r:id="rId50"/>
    <p:sldId id="368" r:id="rId51"/>
    <p:sldId id="362" r:id="rId52"/>
    <p:sldId id="370" r:id="rId53"/>
    <p:sldId id="372" r:id="rId54"/>
    <p:sldId id="363" r:id="rId55"/>
    <p:sldId id="297" r:id="rId56"/>
  </p:sldIdLst>
  <p:sldSz cx="9144000" cy="6858000" type="screen4x3"/>
  <p:notesSz cx="6796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22" autoAdjust="0"/>
    <p:restoredTop sz="94660"/>
  </p:normalViewPr>
  <p:slideViewPr>
    <p:cSldViewPr>
      <p:cViewPr varScale="1">
        <p:scale>
          <a:sx n="73" d="100"/>
          <a:sy n="73" d="100"/>
        </p:scale>
        <p:origin x="-10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F39354-7EC2-4873-B118-FB514BF93FA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97C673-01DF-4584-89CB-D50764706F69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Виды санкций</a:t>
          </a:r>
          <a:endParaRPr lang="ru-RU" dirty="0">
            <a:solidFill>
              <a:srgbClr val="C00000"/>
            </a:solidFill>
          </a:endParaRPr>
        </a:p>
      </dgm:t>
    </dgm:pt>
    <dgm:pt modelId="{D366034D-8B57-4601-B024-EB77823AD659}" type="parTrans" cxnId="{DAE1D6AD-073B-4DAE-BC3F-A801562B5850}">
      <dgm:prSet/>
      <dgm:spPr/>
      <dgm:t>
        <a:bodyPr/>
        <a:lstStyle/>
        <a:p>
          <a:endParaRPr lang="ru-RU"/>
        </a:p>
      </dgm:t>
    </dgm:pt>
    <dgm:pt modelId="{4C17DAB1-CDDF-4E0A-B88F-438068C3BBEB}" type="sibTrans" cxnId="{DAE1D6AD-073B-4DAE-BC3F-A801562B5850}">
      <dgm:prSet/>
      <dgm:spPr/>
      <dgm:t>
        <a:bodyPr/>
        <a:lstStyle/>
        <a:p>
          <a:endParaRPr lang="ru-RU"/>
        </a:p>
      </dgm:t>
    </dgm:pt>
    <dgm:pt modelId="{0C314BD4-CA1C-4994-AB81-B7A04714F49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Ф+</a:t>
          </a:r>
          <a:endParaRPr lang="ru-RU" dirty="0">
            <a:solidFill>
              <a:srgbClr val="C00000"/>
            </a:solidFill>
          </a:endParaRPr>
        </a:p>
      </dgm:t>
    </dgm:pt>
    <dgm:pt modelId="{D87EB27C-8C73-41DB-99C7-FDB892FF23A8}" type="parTrans" cxnId="{C67A391E-6AC2-44AA-97DD-8349901EBEDF}">
      <dgm:prSet/>
      <dgm:spPr/>
      <dgm:t>
        <a:bodyPr/>
        <a:lstStyle/>
        <a:p>
          <a:endParaRPr lang="ru-RU"/>
        </a:p>
      </dgm:t>
    </dgm:pt>
    <dgm:pt modelId="{BA7CE9BA-219E-4936-A360-AF2CE69C056F}" type="sibTrans" cxnId="{C67A391E-6AC2-44AA-97DD-8349901EBEDF}">
      <dgm:prSet/>
      <dgm:spPr/>
      <dgm:t>
        <a:bodyPr/>
        <a:lstStyle/>
        <a:p>
          <a:endParaRPr lang="ru-RU"/>
        </a:p>
      </dgm:t>
    </dgm:pt>
    <dgm:pt modelId="{0F8E1AA8-50BC-4AFB-B898-60209597A20A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Ф -</a:t>
          </a:r>
          <a:endParaRPr lang="ru-RU" dirty="0">
            <a:solidFill>
              <a:srgbClr val="C00000"/>
            </a:solidFill>
          </a:endParaRPr>
        </a:p>
      </dgm:t>
    </dgm:pt>
    <dgm:pt modelId="{4484DDC4-7A68-47D6-8444-7E84ABCE55D5}" type="parTrans" cxnId="{B03F94C7-7ABC-4D40-9D32-BE82383718E5}">
      <dgm:prSet/>
      <dgm:spPr/>
      <dgm:t>
        <a:bodyPr/>
        <a:lstStyle/>
        <a:p>
          <a:endParaRPr lang="ru-RU"/>
        </a:p>
      </dgm:t>
    </dgm:pt>
    <dgm:pt modelId="{0E39FE14-FC87-4FB4-88EC-86D1E8E75BC6}" type="sibTrans" cxnId="{B03F94C7-7ABC-4D40-9D32-BE82383718E5}">
      <dgm:prSet/>
      <dgm:spPr/>
      <dgm:t>
        <a:bodyPr/>
        <a:lstStyle/>
        <a:p>
          <a:endParaRPr lang="ru-RU"/>
        </a:p>
      </dgm:t>
    </dgm:pt>
    <dgm:pt modelId="{4FB74294-BF33-457C-84D9-3F88819C585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Н+</a:t>
          </a:r>
          <a:endParaRPr lang="ru-RU" dirty="0">
            <a:solidFill>
              <a:srgbClr val="C00000"/>
            </a:solidFill>
          </a:endParaRPr>
        </a:p>
      </dgm:t>
    </dgm:pt>
    <dgm:pt modelId="{A8A45E88-BBA0-454D-BEED-D834EBF67A66}" type="parTrans" cxnId="{DEE147F9-5D64-4632-851A-2CBE04A8B6E8}">
      <dgm:prSet/>
      <dgm:spPr/>
      <dgm:t>
        <a:bodyPr/>
        <a:lstStyle/>
        <a:p>
          <a:endParaRPr lang="ru-RU"/>
        </a:p>
      </dgm:t>
    </dgm:pt>
    <dgm:pt modelId="{7C0BEF44-6CD0-405B-B26C-F525A1F35669}" type="sibTrans" cxnId="{DEE147F9-5D64-4632-851A-2CBE04A8B6E8}">
      <dgm:prSet/>
      <dgm:spPr/>
      <dgm:t>
        <a:bodyPr/>
        <a:lstStyle/>
        <a:p>
          <a:endParaRPr lang="ru-RU"/>
        </a:p>
      </dgm:t>
    </dgm:pt>
    <dgm:pt modelId="{EE541AA7-B7C3-4E45-AE3A-E9A8A19C054D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 -</a:t>
          </a:r>
          <a:endParaRPr lang="ru-RU" dirty="0">
            <a:solidFill>
              <a:srgbClr val="C00000"/>
            </a:solidFill>
          </a:endParaRPr>
        </a:p>
      </dgm:t>
    </dgm:pt>
    <dgm:pt modelId="{30DBA4EB-2D52-4B20-A32C-BFEAFFD42BD6}" type="parTrans" cxnId="{A6BBB178-66FD-40F1-9886-4D9C4852AC9D}">
      <dgm:prSet/>
      <dgm:spPr/>
      <dgm:t>
        <a:bodyPr/>
        <a:lstStyle/>
        <a:p>
          <a:endParaRPr lang="ru-RU"/>
        </a:p>
      </dgm:t>
    </dgm:pt>
    <dgm:pt modelId="{B1B7C399-A1F4-4477-B5D1-4D3398B25FAF}" type="sibTrans" cxnId="{A6BBB178-66FD-40F1-9886-4D9C4852AC9D}">
      <dgm:prSet/>
      <dgm:spPr/>
      <dgm:t>
        <a:bodyPr/>
        <a:lstStyle/>
        <a:p>
          <a:endParaRPr lang="ru-RU"/>
        </a:p>
      </dgm:t>
    </dgm:pt>
    <dgm:pt modelId="{94B78EC0-5BA9-403A-9D2F-52546B773957}" type="pres">
      <dgm:prSet presAssocID="{E2F39354-7EC2-4873-B118-FB514BF93FA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67527F-A1AE-4ADB-83D8-802E474BFE6D}" type="pres">
      <dgm:prSet presAssocID="{E2F39354-7EC2-4873-B118-FB514BF93FA1}" presName="matrix" presStyleCnt="0"/>
      <dgm:spPr/>
    </dgm:pt>
    <dgm:pt modelId="{1E40F82A-7C73-42F1-97CC-CAFEE29DC97F}" type="pres">
      <dgm:prSet presAssocID="{E2F39354-7EC2-4873-B118-FB514BF93FA1}" presName="tile1" presStyleLbl="node1" presStyleIdx="0" presStyleCnt="4" custLinFactNeighborX="-2344"/>
      <dgm:spPr/>
      <dgm:t>
        <a:bodyPr/>
        <a:lstStyle/>
        <a:p>
          <a:endParaRPr lang="ru-RU"/>
        </a:p>
      </dgm:t>
    </dgm:pt>
    <dgm:pt modelId="{C2F9907F-5D93-4322-AA09-1115E14B0C95}" type="pres">
      <dgm:prSet presAssocID="{E2F39354-7EC2-4873-B118-FB514BF93FA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1F6F4-5C31-436D-B0D8-27072C40E77F}" type="pres">
      <dgm:prSet presAssocID="{E2F39354-7EC2-4873-B118-FB514BF93FA1}" presName="tile2" presStyleLbl="node1" presStyleIdx="1" presStyleCnt="4"/>
      <dgm:spPr/>
      <dgm:t>
        <a:bodyPr/>
        <a:lstStyle/>
        <a:p>
          <a:endParaRPr lang="ru-RU"/>
        </a:p>
      </dgm:t>
    </dgm:pt>
    <dgm:pt modelId="{7899FFB6-7741-4319-A505-821CF573807A}" type="pres">
      <dgm:prSet presAssocID="{E2F39354-7EC2-4873-B118-FB514BF93FA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70364-B38C-4CEE-8403-D40D1FEACB0D}" type="pres">
      <dgm:prSet presAssocID="{E2F39354-7EC2-4873-B118-FB514BF93FA1}" presName="tile3" presStyleLbl="node1" presStyleIdx="2" presStyleCnt="4"/>
      <dgm:spPr/>
      <dgm:t>
        <a:bodyPr/>
        <a:lstStyle/>
        <a:p>
          <a:endParaRPr lang="ru-RU"/>
        </a:p>
      </dgm:t>
    </dgm:pt>
    <dgm:pt modelId="{D1995FDC-80E7-443D-9E84-F673262266D2}" type="pres">
      <dgm:prSet presAssocID="{E2F39354-7EC2-4873-B118-FB514BF93FA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65C87-E475-45E2-9433-B98A54E0154A}" type="pres">
      <dgm:prSet presAssocID="{E2F39354-7EC2-4873-B118-FB514BF93FA1}" presName="tile4" presStyleLbl="node1" presStyleIdx="3" presStyleCnt="4"/>
      <dgm:spPr/>
      <dgm:t>
        <a:bodyPr/>
        <a:lstStyle/>
        <a:p>
          <a:endParaRPr lang="ru-RU"/>
        </a:p>
      </dgm:t>
    </dgm:pt>
    <dgm:pt modelId="{056E2E66-0C67-4390-9E79-AE6FFEB1B35E}" type="pres">
      <dgm:prSet presAssocID="{E2F39354-7EC2-4873-B118-FB514BF93FA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4164B-368C-44F9-B2BD-B98B9B75FC94}" type="pres">
      <dgm:prSet presAssocID="{E2F39354-7EC2-4873-B118-FB514BF93FA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F35F6BB-4515-436B-A9F4-8EF5E7AA5E8B}" type="presOf" srcId="{0C314BD4-CA1C-4994-AB81-B7A04714F497}" destId="{C2F9907F-5D93-4322-AA09-1115E14B0C95}" srcOrd="1" destOrd="0" presId="urn:microsoft.com/office/officeart/2005/8/layout/matrix1"/>
    <dgm:cxn modelId="{234DEC46-BEA8-446C-8DE9-16D6973661C9}" type="presOf" srcId="{0F8E1AA8-50BC-4AFB-B898-60209597A20A}" destId="{7899FFB6-7741-4319-A505-821CF573807A}" srcOrd="1" destOrd="0" presId="urn:microsoft.com/office/officeart/2005/8/layout/matrix1"/>
    <dgm:cxn modelId="{B03F94C7-7ABC-4D40-9D32-BE82383718E5}" srcId="{C297C673-01DF-4584-89CB-D50764706F69}" destId="{0F8E1AA8-50BC-4AFB-B898-60209597A20A}" srcOrd="1" destOrd="0" parTransId="{4484DDC4-7A68-47D6-8444-7E84ABCE55D5}" sibTransId="{0E39FE14-FC87-4FB4-88EC-86D1E8E75BC6}"/>
    <dgm:cxn modelId="{337D58FE-2352-4D27-BBD1-473C8904C75D}" type="presOf" srcId="{0F8E1AA8-50BC-4AFB-B898-60209597A20A}" destId="{1161F6F4-5C31-436D-B0D8-27072C40E77F}" srcOrd="0" destOrd="0" presId="urn:microsoft.com/office/officeart/2005/8/layout/matrix1"/>
    <dgm:cxn modelId="{A6BBB178-66FD-40F1-9886-4D9C4852AC9D}" srcId="{C297C673-01DF-4584-89CB-D50764706F69}" destId="{EE541AA7-B7C3-4E45-AE3A-E9A8A19C054D}" srcOrd="3" destOrd="0" parTransId="{30DBA4EB-2D52-4B20-A32C-BFEAFFD42BD6}" sibTransId="{B1B7C399-A1F4-4477-B5D1-4D3398B25FAF}"/>
    <dgm:cxn modelId="{DAE1D6AD-073B-4DAE-BC3F-A801562B5850}" srcId="{E2F39354-7EC2-4873-B118-FB514BF93FA1}" destId="{C297C673-01DF-4584-89CB-D50764706F69}" srcOrd="0" destOrd="0" parTransId="{D366034D-8B57-4601-B024-EB77823AD659}" sibTransId="{4C17DAB1-CDDF-4E0A-B88F-438068C3BBEB}"/>
    <dgm:cxn modelId="{BC1E03F3-D477-4371-B59E-1CC7EFFC3D66}" type="presOf" srcId="{EE541AA7-B7C3-4E45-AE3A-E9A8A19C054D}" destId="{056E2E66-0C67-4390-9E79-AE6FFEB1B35E}" srcOrd="1" destOrd="0" presId="urn:microsoft.com/office/officeart/2005/8/layout/matrix1"/>
    <dgm:cxn modelId="{A5E487CD-BA35-464C-ACEF-20F82DB917D0}" type="presOf" srcId="{0C314BD4-CA1C-4994-AB81-B7A04714F497}" destId="{1E40F82A-7C73-42F1-97CC-CAFEE29DC97F}" srcOrd="0" destOrd="0" presId="urn:microsoft.com/office/officeart/2005/8/layout/matrix1"/>
    <dgm:cxn modelId="{ED5150A3-A01F-43F7-9363-E8F234E730E8}" type="presOf" srcId="{C297C673-01DF-4584-89CB-D50764706F69}" destId="{C1B4164B-368C-44F9-B2BD-B98B9B75FC94}" srcOrd="0" destOrd="0" presId="urn:microsoft.com/office/officeart/2005/8/layout/matrix1"/>
    <dgm:cxn modelId="{42A8F64A-F812-4F4C-B04D-AC07EB0F1E23}" type="presOf" srcId="{EE541AA7-B7C3-4E45-AE3A-E9A8A19C054D}" destId="{A2465C87-E475-45E2-9433-B98A54E0154A}" srcOrd="0" destOrd="0" presId="urn:microsoft.com/office/officeart/2005/8/layout/matrix1"/>
    <dgm:cxn modelId="{7A13C19E-C4A9-41A4-AAE0-18DAC41E2FF7}" type="presOf" srcId="{4FB74294-BF33-457C-84D9-3F88819C585D}" destId="{D1995FDC-80E7-443D-9E84-F673262266D2}" srcOrd="1" destOrd="0" presId="urn:microsoft.com/office/officeart/2005/8/layout/matrix1"/>
    <dgm:cxn modelId="{81A39E9E-6233-44CB-8EE0-59C47AAFEB3B}" type="presOf" srcId="{4FB74294-BF33-457C-84D9-3F88819C585D}" destId="{4FD70364-B38C-4CEE-8403-D40D1FEACB0D}" srcOrd="0" destOrd="0" presId="urn:microsoft.com/office/officeart/2005/8/layout/matrix1"/>
    <dgm:cxn modelId="{DEE147F9-5D64-4632-851A-2CBE04A8B6E8}" srcId="{C297C673-01DF-4584-89CB-D50764706F69}" destId="{4FB74294-BF33-457C-84D9-3F88819C585D}" srcOrd="2" destOrd="0" parTransId="{A8A45E88-BBA0-454D-BEED-D834EBF67A66}" sibTransId="{7C0BEF44-6CD0-405B-B26C-F525A1F35669}"/>
    <dgm:cxn modelId="{CBC19DAD-B68D-44FE-BF42-D709C54EA8B5}" type="presOf" srcId="{E2F39354-7EC2-4873-B118-FB514BF93FA1}" destId="{94B78EC0-5BA9-403A-9D2F-52546B773957}" srcOrd="0" destOrd="0" presId="urn:microsoft.com/office/officeart/2005/8/layout/matrix1"/>
    <dgm:cxn modelId="{C67A391E-6AC2-44AA-97DD-8349901EBEDF}" srcId="{C297C673-01DF-4584-89CB-D50764706F69}" destId="{0C314BD4-CA1C-4994-AB81-B7A04714F497}" srcOrd="0" destOrd="0" parTransId="{D87EB27C-8C73-41DB-99C7-FDB892FF23A8}" sibTransId="{BA7CE9BA-219E-4936-A360-AF2CE69C056F}"/>
    <dgm:cxn modelId="{7C94F57E-8475-4702-A958-353DE3DEF65F}" type="presParOf" srcId="{94B78EC0-5BA9-403A-9D2F-52546B773957}" destId="{CA67527F-A1AE-4ADB-83D8-802E474BFE6D}" srcOrd="0" destOrd="0" presId="urn:microsoft.com/office/officeart/2005/8/layout/matrix1"/>
    <dgm:cxn modelId="{8A865F46-D3E2-4058-B9D8-90362EB4C8DE}" type="presParOf" srcId="{CA67527F-A1AE-4ADB-83D8-802E474BFE6D}" destId="{1E40F82A-7C73-42F1-97CC-CAFEE29DC97F}" srcOrd="0" destOrd="0" presId="urn:microsoft.com/office/officeart/2005/8/layout/matrix1"/>
    <dgm:cxn modelId="{8F562E09-8B6E-4796-AA3A-543A8E79B8D2}" type="presParOf" srcId="{CA67527F-A1AE-4ADB-83D8-802E474BFE6D}" destId="{C2F9907F-5D93-4322-AA09-1115E14B0C95}" srcOrd="1" destOrd="0" presId="urn:microsoft.com/office/officeart/2005/8/layout/matrix1"/>
    <dgm:cxn modelId="{24C98E2F-80D9-464A-B04F-A5934D6AFF9B}" type="presParOf" srcId="{CA67527F-A1AE-4ADB-83D8-802E474BFE6D}" destId="{1161F6F4-5C31-436D-B0D8-27072C40E77F}" srcOrd="2" destOrd="0" presId="urn:microsoft.com/office/officeart/2005/8/layout/matrix1"/>
    <dgm:cxn modelId="{2E082A19-4C4A-4E33-BDFC-51A5E9B71727}" type="presParOf" srcId="{CA67527F-A1AE-4ADB-83D8-802E474BFE6D}" destId="{7899FFB6-7741-4319-A505-821CF573807A}" srcOrd="3" destOrd="0" presId="urn:microsoft.com/office/officeart/2005/8/layout/matrix1"/>
    <dgm:cxn modelId="{E62C00BE-A60E-47EB-B31F-A48AF99F6E68}" type="presParOf" srcId="{CA67527F-A1AE-4ADB-83D8-802E474BFE6D}" destId="{4FD70364-B38C-4CEE-8403-D40D1FEACB0D}" srcOrd="4" destOrd="0" presId="urn:microsoft.com/office/officeart/2005/8/layout/matrix1"/>
    <dgm:cxn modelId="{5005E312-7EB5-4E04-B6B2-77D8DAF3B218}" type="presParOf" srcId="{CA67527F-A1AE-4ADB-83D8-802E474BFE6D}" destId="{D1995FDC-80E7-443D-9E84-F673262266D2}" srcOrd="5" destOrd="0" presId="urn:microsoft.com/office/officeart/2005/8/layout/matrix1"/>
    <dgm:cxn modelId="{5834958C-B1D8-41C9-8E82-94CE43C82AED}" type="presParOf" srcId="{CA67527F-A1AE-4ADB-83D8-802E474BFE6D}" destId="{A2465C87-E475-45E2-9433-B98A54E0154A}" srcOrd="6" destOrd="0" presId="urn:microsoft.com/office/officeart/2005/8/layout/matrix1"/>
    <dgm:cxn modelId="{E37356EF-7396-40FB-8CB2-BE58ECD3B80B}" type="presParOf" srcId="{CA67527F-A1AE-4ADB-83D8-802E474BFE6D}" destId="{056E2E66-0C67-4390-9E79-AE6FFEB1B35E}" srcOrd="7" destOrd="0" presId="urn:microsoft.com/office/officeart/2005/8/layout/matrix1"/>
    <dgm:cxn modelId="{908A597B-09DF-4CC9-B47E-34EFC94D8F7B}" type="presParOf" srcId="{94B78EC0-5BA9-403A-9D2F-52546B773957}" destId="{C1B4164B-368C-44F9-B2BD-B98B9B75FC94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7BC31C-0598-42DA-AF49-008BE5C453FF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0CA13C-11A1-4C77-BEE2-7C97381A764B}" type="pres">
      <dgm:prSet presAssocID="{827BC31C-0598-42DA-AF49-008BE5C453F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9188CF94-22C9-4718-8957-B509D43BA7D3}" type="presOf" srcId="{827BC31C-0598-42DA-AF49-008BE5C453FF}" destId="{8A0CA13C-11A1-4C77-BEE2-7C97381A764B}" srcOrd="0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544" y="0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3D9BB-ED50-4390-903A-29B76E9695E6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9" y="4715907"/>
            <a:ext cx="54368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544" y="9430091"/>
            <a:ext cx="2944971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59A99-91E6-41C1-B8BE-958EA77B4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oc-ege.sdamgia.ru/problem?id=9675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soc-ege.sdamgia.ru/problem?id=1467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soc-ege.sdamgia.ru/problem?id=5517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soc-ege.sdamgia.ru/problem?id=3728" TargetMode="Externa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Выполнение заданий 8– 9, 10-11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Подготовка к ЕГЭ по обществознанию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s://ds04.infourok.ru/uploads/ex/0011/000fa3f8-45d0c67c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857256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№ </a:t>
            </a:r>
            <a:r>
              <a:rPr lang="ru-RU" b="1" dirty="0" smtClean="0">
                <a:hlinkClick r:id="rId2"/>
              </a:rPr>
              <a:t>9675</a:t>
            </a:r>
            <a:endParaRPr lang="ru-RU" b="1" dirty="0" smtClean="0"/>
          </a:p>
          <a:p>
            <a:r>
              <a:rPr lang="ru-RU" dirty="0" smtClean="0"/>
              <a:t>Выберите верные суждения о социальной стратификации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Социологи выделяют демографический и территориальный критерии социальной стратификации.</a:t>
            </a:r>
          </a:p>
          <a:p>
            <a:r>
              <a:rPr lang="ru-RU" dirty="0" smtClean="0"/>
              <a:t>2) Социальная стратификация предполагает деление общества на социальные слои, занимающие разное общественное положение.</a:t>
            </a:r>
          </a:p>
          <a:p>
            <a:r>
              <a:rPr lang="ru-RU" dirty="0" smtClean="0"/>
              <a:t>3) Социальная стратификация осуществляется на основе личного авторитета индивидов.</a:t>
            </a:r>
          </a:p>
          <a:p>
            <a:r>
              <a:rPr lang="ru-RU" dirty="0" smtClean="0"/>
              <a:t>4) Представители одной социальной страты обычно имеют схожие социальные возможности и стиль жизни.</a:t>
            </a:r>
          </a:p>
          <a:p>
            <a:r>
              <a:rPr lang="ru-RU" dirty="0" smtClean="0"/>
              <a:t>5) Социальная стратификация фиксирует неравный доступ членов общества к тем или иным социально значимым дефицитным ресурсам.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245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642918"/>
            <a:ext cx="8424936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Задание 8</a:t>
            </a:r>
            <a:r>
              <a:rPr lang="ru-RU" sz="2400" dirty="0" smtClean="0"/>
              <a:t> </a:t>
            </a:r>
            <a:endParaRPr lang="ru-RU" sz="2400" dirty="0" smtClean="0"/>
          </a:p>
          <a:p>
            <a:r>
              <a:rPr lang="ru-RU" sz="2400" dirty="0" smtClean="0"/>
              <a:t>Найдите в приведённом ниже списке общности, образованные в соответствии с территориальным (поселенческим) критерием, и запишите цифры, под которыми они указаны.</a:t>
            </a:r>
          </a:p>
          <a:p>
            <a:endParaRPr lang="ru-RU" sz="2400" dirty="0" smtClean="0"/>
          </a:p>
          <a:p>
            <a:r>
              <a:rPr lang="ru-RU" sz="2400" dirty="0" smtClean="0"/>
              <a:t>1) украинцы</a:t>
            </a:r>
          </a:p>
          <a:p>
            <a:r>
              <a:rPr lang="ru-RU" sz="2400" dirty="0" smtClean="0"/>
              <a:t>2) москвичи</a:t>
            </a:r>
          </a:p>
          <a:p>
            <a:r>
              <a:rPr lang="ru-RU" sz="2400" dirty="0" smtClean="0"/>
              <a:t>3) киевляне</a:t>
            </a:r>
          </a:p>
          <a:p>
            <a:r>
              <a:rPr lang="ru-RU" sz="2400" dirty="0" smtClean="0"/>
              <a:t>4) белорусы</a:t>
            </a:r>
          </a:p>
          <a:p>
            <a:r>
              <a:rPr lang="ru-RU" sz="2400" dirty="0" smtClean="0"/>
              <a:t>5) молдаване</a:t>
            </a:r>
          </a:p>
          <a:p>
            <a:r>
              <a:rPr lang="ru-RU" sz="2400" dirty="0" smtClean="0"/>
              <a:t>6) </a:t>
            </a:r>
            <a:r>
              <a:rPr lang="ru-RU" sz="2400" dirty="0" smtClean="0"/>
              <a:t>Харьковчане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Ответ: 236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642919"/>
            <a:ext cx="8286808" cy="114300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Социальная мобильность </a:t>
            </a:r>
            <a:r>
              <a:rPr lang="ru-RU" sz="2400" dirty="0" smtClean="0"/>
              <a:t>– перемещение групп или индивидов в социальной структуре общества и изменение их статуса 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1" y="2428869"/>
            <a:ext cx="3000396" cy="37147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Горизонтальная мобильность </a:t>
            </a:r>
            <a:r>
              <a:rPr lang="ru-RU" sz="2400" dirty="0" smtClean="0"/>
              <a:t>– переход индивида от одной социальной позиции к другой, лежащей на том же уровне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69" y="2357430"/>
            <a:ext cx="5214975" cy="164307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Вертикальная мобильность </a:t>
            </a:r>
            <a:r>
              <a:rPr lang="ru-RU" sz="2400" dirty="0" smtClean="0"/>
              <a:t>– совокупность взаимодействий, способствующих переходу индивида из одного социального слоя в другой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00429" y="4714885"/>
            <a:ext cx="2500331" cy="135732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Восходящая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(повышение на работе)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15074" y="4714885"/>
            <a:ext cx="2643207" cy="135732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Нисходящая</a:t>
            </a:r>
            <a:r>
              <a:rPr lang="ru-RU" sz="2400" dirty="0" smtClean="0"/>
              <a:t> (потеря работы)</a:t>
            </a:r>
            <a:endParaRPr lang="ru-RU" sz="240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1428729" y="1785926"/>
            <a:ext cx="71439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858017" y="1785927"/>
            <a:ext cx="7143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714877" y="4000504"/>
            <a:ext cx="71439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858150" y="4000504"/>
            <a:ext cx="45719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smtClean="0"/>
              <a:t>7. Понятие «социальные лифты»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28800"/>
            <a:ext cx="9144000" cy="4840288"/>
          </a:xfrm>
        </p:spPr>
        <p:txBody>
          <a:bodyPr/>
          <a:lstStyle/>
          <a:p>
            <a:r>
              <a:rPr lang="ru-RU" sz="4400" smtClean="0"/>
              <a:t>Пути, по которым происходит перемещение людей из одних социальных групп в другие, называют </a:t>
            </a:r>
            <a:r>
              <a:rPr lang="ru-RU" sz="4400" b="1" i="1" smtClean="0">
                <a:solidFill>
                  <a:srgbClr val="000066"/>
                </a:solidFill>
              </a:rPr>
              <a:t>каналами социальной мобильности</a:t>
            </a:r>
            <a:r>
              <a:rPr lang="ru-RU" sz="4400" smtClean="0"/>
              <a:t>, или </a:t>
            </a:r>
            <a:r>
              <a:rPr lang="ru-RU" sz="4400" b="1" i="1" smtClean="0">
                <a:solidFill>
                  <a:srgbClr val="000066"/>
                </a:solidFill>
              </a:rPr>
              <a:t>социальными лифтами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tx1"/>
                </a:solidFill>
              </a:rPr>
              <a:t>Основные каналы социальной мобильности («социальные лифты»)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36"/>
            <a:ext cx="9144000" cy="4840288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i="1" dirty="0" smtClean="0">
                <a:solidFill>
                  <a:srgbClr val="000066"/>
                </a:solidFill>
              </a:rPr>
              <a:t>Социальный статус семьи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Получение образования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Физические и умственные способности, внешние данные человека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Профессиональный спорт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Политика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Церковь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Собственность, бизнес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Искусство, шоу-бизнес, СМИ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Военная служба</a:t>
            </a:r>
          </a:p>
          <a:p>
            <a:r>
              <a:rPr lang="ru-RU" sz="3600" b="1" i="1" dirty="0" smtClean="0">
                <a:solidFill>
                  <a:srgbClr val="000066"/>
                </a:solidFill>
              </a:rPr>
              <a:t>Вступление в брак</a:t>
            </a:r>
          </a:p>
          <a:p>
            <a:endParaRPr lang="ru-RU" sz="3600" b="1" i="1" dirty="0" smtClean="0">
              <a:solidFill>
                <a:srgbClr val="000066"/>
              </a:solidFill>
            </a:endParaRPr>
          </a:p>
          <a:p>
            <a:endParaRPr lang="ru-RU" sz="4400" b="1" i="1" dirty="0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285729"/>
            <a:ext cx="8229600" cy="71438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+mn-lt"/>
              </a:rPr>
              <a:t>Социальный конфликт. Виды социальных норм</a:t>
            </a:r>
            <a:r>
              <a:rPr lang="ru-RU" sz="2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. </a:t>
            </a:r>
            <a:endParaRPr lang="ru-RU" sz="2400" i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786875" cy="5357850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3428992" y="3000372"/>
            <a:ext cx="642942" cy="214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286380" y="3000372"/>
            <a:ext cx="642942" cy="357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500299" y="3143249"/>
            <a:ext cx="71438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 flipV="1">
            <a:off x="6072197" y="2857496"/>
            <a:ext cx="1071571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2071669" y="4000504"/>
            <a:ext cx="1071571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8" idx="0"/>
          </p:cNvCxnSpPr>
          <p:nvPr/>
        </p:nvCxnSpPr>
        <p:spPr>
          <a:xfrm rot="5400000">
            <a:off x="3286116" y="4357694"/>
            <a:ext cx="500066" cy="714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5179224" y="4250537"/>
            <a:ext cx="571504" cy="214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000761" y="3929066"/>
            <a:ext cx="928695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Блок-схема: альтернативный процесс 3"/>
          <p:cNvSpPr/>
          <p:nvPr/>
        </p:nvSpPr>
        <p:spPr>
          <a:xfrm>
            <a:off x="2928927" y="3429000"/>
            <a:ext cx="3286148" cy="78581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Виды конфликтов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42845" y="4429132"/>
            <a:ext cx="2143140" cy="211284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влиянию на ход развития общества: </a:t>
            </a:r>
            <a:r>
              <a:rPr lang="ru-RU" sz="2000" dirty="0" smtClean="0"/>
              <a:t>прогрессивные и регрессивные</a:t>
            </a:r>
            <a:endParaRPr lang="ru-RU" sz="2000" dirty="0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2357423" y="4643446"/>
            <a:ext cx="2286016" cy="192882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используемым средствам: </a:t>
            </a:r>
            <a:r>
              <a:rPr lang="ru-RU" sz="2000" dirty="0" smtClean="0"/>
              <a:t>насильственные и ненасильственные</a:t>
            </a:r>
            <a:endParaRPr lang="ru-RU" sz="2000" dirty="0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4786315" y="4643446"/>
            <a:ext cx="1857388" cy="192882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объему: </a:t>
            </a:r>
            <a:r>
              <a:rPr lang="ru-RU" sz="2000" dirty="0" smtClean="0"/>
              <a:t>глобальные, локальные, региональные, групповые и личные</a:t>
            </a:r>
            <a:endParaRPr lang="ru-RU" sz="2000" dirty="0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6786577" y="4143381"/>
            <a:ext cx="2214579" cy="2428892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сферам общественной жизни: </a:t>
            </a:r>
            <a:r>
              <a:rPr lang="ru-RU" sz="2000" dirty="0" smtClean="0"/>
              <a:t>экономические, политические, этнические, семейно-бытовые</a:t>
            </a:r>
            <a:endParaRPr lang="ru-RU" sz="2000" dirty="0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6858017" y="1214423"/>
            <a:ext cx="2143140" cy="1643074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характеру развития: </a:t>
            </a:r>
            <a:r>
              <a:rPr lang="ru-RU" sz="2000" dirty="0" smtClean="0"/>
              <a:t>преднамеренные и спонтанные</a:t>
            </a:r>
            <a:endParaRPr lang="ru-RU" sz="2000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4786313" y="1214423"/>
            <a:ext cx="1928827" cy="1612780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форме: </a:t>
            </a:r>
            <a:r>
              <a:rPr lang="ru-RU" sz="2000" dirty="0" smtClean="0"/>
              <a:t>внутренние и внешние</a:t>
            </a:r>
            <a:endParaRPr lang="ru-RU" sz="2000" dirty="0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643175" y="1214422"/>
            <a:ext cx="2000264" cy="1571636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источнику возникновения: </a:t>
            </a:r>
            <a:r>
              <a:rPr lang="ru-RU" sz="2000" dirty="0" smtClean="0"/>
              <a:t>объективные, субъективные и ложные</a:t>
            </a:r>
            <a:endParaRPr lang="ru-RU" sz="2000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42845" y="1214422"/>
            <a:ext cx="2357455" cy="2143140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 длительности: </a:t>
            </a:r>
            <a:r>
              <a:rPr lang="ru-RU" sz="2000" dirty="0" smtClean="0"/>
              <a:t>долгосрочные, краткосрочные, разовые, затяжные и повторяющиеся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51344"/>
            <a:ext cx="8572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 социальных конфликтах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Причины социальных конфликтов связаны с противоречием интересов разных социальных групп.</a:t>
            </a:r>
          </a:p>
          <a:p>
            <a:r>
              <a:rPr lang="ru-RU" dirty="0" smtClean="0"/>
              <a:t>2) Одним из путей разрешения социального конфликта является продолжение конфронтации.</a:t>
            </a:r>
          </a:p>
          <a:p>
            <a:r>
              <a:rPr lang="ru-RU" dirty="0" smtClean="0"/>
              <a:t>3) Социальный конфликт всегда порождён экономическими причинами.</a:t>
            </a:r>
          </a:p>
          <a:p>
            <a:r>
              <a:rPr lang="ru-RU" dirty="0" smtClean="0"/>
              <a:t>4) Основой социального конфликта всегда являются неприязненные личные отношения конкретных индивидов.</a:t>
            </a:r>
          </a:p>
          <a:p>
            <a:r>
              <a:rPr lang="ru-RU" dirty="0" smtClean="0"/>
              <a:t>5) Социальный конфликт может охватывать разные стороны общественных отношений.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15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850112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утверждения о социальной мобильности.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Вертикальная социальная мобильность предполагает смену социального статуса.</a:t>
            </a:r>
          </a:p>
          <a:p>
            <a:r>
              <a:rPr lang="ru-RU" dirty="0" smtClean="0"/>
              <a:t>2) Расторжение брака является примером вертикальной социальной мобильности.</a:t>
            </a:r>
          </a:p>
          <a:p>
            <a:r>
              <a:rPr lang="ru-RU" dirty="0" smtClean="0"/>
              <a:t>3) Один человек может иметь несколько социальных статусов.</a:t>
            </a:r>
          </a:p>
          <a:p>
            <a:r>
              <a:rPr lang="ru-RU" dirty="0" smtClean="0"/>
              <a:t>4) Социальная мобильность характерна как для отдельных людей, так и для социальных групп.</a:t>
            </a:r>
          </a:p>
          <a:p>
            <a:r>
              <a:rPr lang="ru-RU" dirty="0" smtClean="0"/>
              <a:t>5) Понятие социального лифта связано с горизонтальной социальной мобильностью.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134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14282" y="142852"/>
            <a:ext cx="875033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Социализация</a:t>
            </a:r>
            <a:r>
              <a:rPr lang="ru-RU" sz="2000" dirty="0" smtClean="0">
                <a:solidFill>
                  <a:srgbClr val="FF0000"/>
                </a:solidFill>
              </a:rPr>
              <a:t> </a:t>
            </a:r>
            <a:r>
              <a:rPr lang="ru-RU" sz="2000" dirty="0" smtClean="0"/>
              <a:t>— это усвоение индивидом социальных и культурных норм, а также освоение им различных социальных ролей.</a:t>
            </a:r>
          </a:p>
          <a:p>
            <a:r>
              <a:rPr lang="ru-RU" altLang="ru-RU" sz="2000" b="1" dirty="0" smtClean="0">
                <a:solidFill>
                  <a:srgbClr val="C00000"/>
                </a:solidFill>
              </a:rPr>
              <a:t> Основные </a:t>
            </a:r>
            <a:r>
              <a:rPr lang="ru-RU" altLang="ru-RU" sz="2000" b="1" dirty="0">
                <a:solidFill>
                  <a:srgbClr val="C00000"/>
                </a:solidFill>
              </a:rPr>
              <a:t>типы социализации:</a:t>
            </a:r>
          </a:p>
          <a:p>
            <a:r>
              <a:rPr lang="ru-RU" altLang="ru-RU" sz="2000" b="1" dirty="0">
                <a:solidFill>
                  <a:srgbClr val="C00000"/>
                </a:solidFill>
              </a:rPr>
              <a:t>первичная </a:t>
            </a:r>
            <a:r>
              <a:rPr lang="ru-RU" altLang="ru-RU" sz="2000" b="1" dirty="0"/>
              <a:t>- усвоение норм и ценностей ребенком</a:t>
            </a:r>
          </a:p>
          <a:p>
            <a:r>
              <a:rPr lang="ru-RU" altLang="ru-RU" sz="2000" b="1" dirty="0">
                <a:solidFill>
                  <a:srgbClr val="C00000"/>
                </a:solidFill>
              </a:rPr>
              <a:t>вторичная </a:t>
            </a:r>
            <a:r>
              <a:rPr lang="ru-RU" altLang="ru-RU" sz="2000" b="1" dirty="0"/>
              <a:t>- усвоение новых норм и ценностей взрослым человеком</a:t>
            </a:r>
            <a:endParaRPr lang="ru-RU" altLang="ru-RU" sz="2000" dirty="0"/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179388" y="1608138"/>
            <a:ext cx="8767762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Отличия социализации детей и взрослых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/>
              <a:t>социализация взрослых выражается главным образом в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изменении их внешнего поведения, в то время как детская социализация корректирует базовые ценностные ориентации</a:t>
            </a:r>
            <a:endParaRPr lang="ru-RU" altLang="ru-RU" sz="2000" b="1" dirty="0" smtClean="0">
              <a:solidFill>
                <a:srgbClr val="C00000"/>
              </a:solidFill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/>
              <a:t>взрослые могут оценивать нормы; дети 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способны только усваивать их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/>
              <a:t>социализация в детстве строится на полном </a:t>
            </a:r>
          </a:p>
          <a:p>
            <a:pPr eaLnBrk="1" hangingPunct="1">
              <a:defRPr/>
            </a:pPr>
            <a:r>
              <a:rPr lang="ru-RU" altLang="ru-RU" sz="2000" b="1" dirty="0"/>
              <a:t>п</a:t>
            </a:r>
            <a:r>
              <a:rPr lang="ru-RU" altLang="ru-RU" sz="2000" b="1" dirty="0" smtClean="0"/>
              <a:t>овиновении взрослым и выполнении 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определенных правил. А взрослые вынуждены приспосабливаться к требованиям различных 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ролей на работе, дома, на общественных 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мероприятиях и. т. д. 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/>
              <a:t>социализация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 smtClean="0"/>
              <a:t>взрослых направлена на то, </a:t>
            </a:r>
          </a:p>
          <a:p>
            <a:pPr eaLnBrk="1" hangingPunct="1">
              <a:defRPr/>
            </a:pPr>
            <a:r>
              <a:rPr lang="ru-RU" altLang="ru-RU" sz="2000" b="1" dirty="0" smtClean="0"/>
              <a:t>чтобы помочь человеку овладеть определенными навыками; социализация детей формирует главным образом мотивацию их поведения.</a:t>
            </a:r>
          </a:p>
        </p:txBody>
      </p:sp>
      <p:pic>
        <p:nvPicPr>
          <p:cNvPr id="13316" name="Picture 5" descr="https://cdn1.vectorstock.com/i/1000x1000/15/25/cartoon-boy-with-finger-over-his-mouth-vector-5591525.jpg"/>
          <p:cNvPicPr>
            <a:picLocks noChangeAspect="1" noChangeArrowheads="1"/>
          </p:cNvPicPr>
          <p:nvPr/>
        </p:nvPicPr>
        <p:blipFill>
          <a:blip r:embed="rId2"/>
          <a:srcRect b="7822"/>
          <a:stretch>
            <a:fillRect/>
          </a:stretch>
        </p:blipFill>
        <p:spPr bwMode="auto">
          <a:xfrm>
            <a:off x="6804025" y="2924175"/>
            <a:ext cx="184308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"/>
            <a:ext cx="8229600" cy="928670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. </a:t>
            </a:r>
            <a:br>
              <a:rPr lang="ru-RU" sz="2400" b="1" i="1" dirty="0" smtClean="0"/>
            </a:br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1071546"/>
            <a:ext cx="8715436" cy="55721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3" y="714356"/>
            <a:ext cx="8715436" cy="18573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Социальный контроль </a:t>
            </a:r>
            <a:r>
              <a:rPr lang="ru-RU" sz="2400" dirty="0" smtClean="0"/>
              <a:t>– механизм, с помощью которого общество обеспечивает соблюдение порядка и стабильности. В качестве ограничений выступают правовые и моральные нормы, обычаи, административные решения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7" y="3000372"/>
            <a:ext cx="3929091" cy="36433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Формальный</a:t>
            </a:r>
            <a:r>
              <a:rPr lang="ru-RU" sz="2400" dirty="0" smtClean="0"/>
              <a:t>  - связан с деятельностью контрольных органов, созданных государством, и с осуществлением функций государственными организациями и учреждениями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7752" y="3000372"/>
            <a:ext cx="3929091" cy="36433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Неформальный </a:t>
            </a:r>
            <a:r>
              <a:rPr lang="ru-RU" sz="2400" dirty="0" smtClean="0"/>
              <a:t>– взаимный контроль участников какого-либо процесса (покупателей и продавцов, членов производственного коллектива), реакция общественного мнения, а также самоконтроль личности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642918"/>
            <a:ext cx="7929618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Санкции</a:t>
            </a:r>
            <a:r>
              <a:rPr lang="ru-RU" sz="2400" dirty="0" smtClean="0"/>
              <a:t> – любая реакция со стороны остальных на поведение человека или группы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2786050" y="250030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500430" y="1928802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Позитивные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1928802"/>
            <a:ext cx="18294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 Негативные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3071810"/>
            <a:ext cx="1866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Формальные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5429264"/>
            <a:ext cx="2319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Неформальные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Социальная роль. Социализация индивида</a:t>
            </a:r>
            <a:endParaRPr lang="ru-RU" sz="2400" b="1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2"/>
          <a:ext cx="8229600" cy="2614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9" y="457200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Социальная роль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образец  поведения, признанный целесообразным для людей данного статуса в данном обществе. Каждый человек обладает не одной, а целым набором социальных ролей, которые он играет в обществе.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cxnSp>
        <p:nvCxnSpPr>
          <p:cNvPr id="14" name="Прямая соединительная линия 13"/>
          <p:cNvCxnSpPr>
            <a:stCxn id="10" idx="3"/>
            <a:endCxn id="6" idx="1"/>
          </p:cNvCxnSpPr>
          <p:nvPr/>
        </p:nvCxnSpPr>
        <p:spPr>
          <a:xfrm>
            <a:off x="2571737" y="1714489"/>
            <a:ext cx="714380" cy="5357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2428860" y="2643182"/>
            <a:ext cx="857256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6" idx="2"/>
          </p:cNvCxnSpPr>
          <p:nvPr/>
        </p:nvCxnSpPr>
        <p:spPr>
          <a:xfrm rot="5400000">
            <a:off x="4179092" y="3107529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6" idx="3"/>
          </p:cNvCxnSpPr>
          <p:nvPr/>
        </p:nvCxnSpPr>
        <p:spPr>
          <a:xfrm flipV="1">
            <a:off x="5857884" y="1857365"/>
            <a:ext cx="785819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857885" y="2571744"/>
            <a:ext cx="1285884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альтернативный процесс 5"/>
          <p:cNvSpPr/>
          <p:nvPr/>
        </p:nvSpPr>
        <p:spPr>
          <a:xfrm>
            <a:off x="3286116" y="1785927"/>
            <a:ext cx="2571768" cy="92869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Основные социальные роли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85720" y="1285860"/>
            <a:ext cx="2286016" cy="85725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труженик</a:t>
            </a:r>
            <a:endParaRPr lang="ru-RU" sz="2400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42911" y="2857496"/>
            <a:ext cx="2143140" cy="85725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собственник</a:t>
            </a:r>
            <a:endParaRPr lang="ru-RU" sz="2400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500431" y="3357563"/>
            <a:ext cx="2286016" cy="78581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потребитель</a:t>
            </a:r>
            <a:endParaRPr lang="ru-RU" sz="24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500825" y="2857496"/>
            <a:ext cx="2214579" cy="85725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гражданин</a:t>
            </a:r>
            <a:endParaRPr lang="ru-RU" sz="2400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643703" y="1285860"/>
            <a:ext cx="2200284" cy="85725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член семьи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2285984" y="714357"/>
            <a:ext cx="4572032" cy="100013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Типы социальных статусов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14283" y="2000241"/>
            <a:ext cx="5000660" cy="200026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Прирожденные статусы</a:t>
            </a:r>
            <a:r>
              <a:rPr lang="ru-RU" sz="2400" dirty="0" smtClean="0"/>
              <a:t> предписываются индивиду обществом или группой независимо от его способностей и усилий</a:t>
            </a:r>
            <a:endParaRPr lang="ru-RU" sz="2400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429256" y="2000241"/>
            <a:ext cx="3486168" cy="200026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Приобретенные статусы </a:t>
            </a:r>
            <a:r>
              <a:rPr lang="ru-RU" sz="2400" dirty="0" smtClean="0"/>
              <a:t>личность достигает своими собственными усилиями</a:t>
            </a:r>
            <a:endParaRPr lang="ru-RU" sz="2400" dirty="0"/>
          </a:p>
        </p:txBody>
      </p:sp>
      <p:sp>
        <p:nvSpPr>
          <p:cNvPr id="11" name="Содержимое 10"/>
          <p:cNvSpPr>
            <a:spLocks noGrp="1"/>
          </p:cNvSpPr>
          <p:nvPr>
            <p:ph idx="4294967295"/>
          </p:nvPr>
        </p:nvSpPr>
        <p:spPr>
          <a:xfrm>
            <a:off x="457200" y="4286257"/>
            <a:ext cx="8229600" cy="183990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Разновидности основных статусов: </a:t>
            </a:r>
            <a:r>
              <a:rPr lang="ru-RU" sz="2400" dirty="0" smtClean="0"/>
              <a:t>предписанные, достигаемые, смешанные, личные, профессиональные, экономические, политические, демографические, религиозные, кровнородственные.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12844"/>
            <a:ext cx="857256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 социальном статусе и запишите цифры, под которыми они указаны.</a:t>
            </a:r>
          </a:p>
          <a:p>
            <a:r>
              <a:rPr lang="ru-RU" i="1" dirty="0" smtClean="0"/>
              <a:t>Цифры укажите в порядке возрастания.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Статусные символы определяют то, что носитель данного статуса может делать и что он должен делать.</a:t>
            </a:r>
          </a:p>
          <a:p>
            <a:r>
              <a:rPr lang="ru-RU" dirty="0" smtClean="0"/>
              <a:t>2) Статусный набор – совокупность всех статусов, занимаемых индивидом.</a:t>
            </a:r>
          </a:p>
          <a:p>
            <a:r>
              <a:rPr lang="ru-RU" dirty="0" smtClean="0"/>
              <a:t>3) Предписанный статус приобретается в результате свободного выбора индивида.</a:t>
            </a:r>
          </a:p>
          <a:p>
            <a:r>
              <a:rPr lang="ru-RU" dirty="0" smtClean="0"/>
              <a:t>4) Статусный диапазон определяет рамки, в которых осуществляются статусные права и обязанности индивида.</a:t>
            </a:r>
          </a:p>
          <a:p>
            <a:r>
              <a:rPr lang="ru-RU" dirty="0" smtClean="0"/>
              <a:t>5) Социальные статусы определяют содержание и характер социальных отношений.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245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5" y="1"/>
            <a:ext cx="7772400" cy="57150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Семья и её функции</a:t>
            </a: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5286364"/>
            <a:ext cx="8286808" cy="15716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 зависимости от состава </a:t>
            </a:r>
            <a:r>
              <a:rPr lang="ru-RU" dirty="0" smtClean="0">
                <a:solidFill>
                  <a:schemeClr val="tx1"/>
                </a:solidFill>
              </a:rPr>
              <a:t>семьи могут быть:</a:t>
            </a:r>
          </a:p>
          <a:p>
            <a:pPr algn="just"/>
            <a:r>
              <a:rPr lang="ru-RU" dirty="0" err="1" smtClean="0">
                <a:solidFill>
                  <a:srgbClr val="C00000"/>
                </a:solidFill>
              </a:rPr>
              <a:t>нуклеарные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 состоят из родителей и детей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расширенные</a:t>
            </a:r>
            <a:r>
              <a:rPr lang="ru-RU" dirty="0" smtClean="0">
                <a:solidFill>
                  <a:schemeClr val="tx1"/>
                </a:solidFill>
              </a:rPr>
              <a:t> –состоят из родителей, детей и других родственников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неполные </a:t>
            </a:r>
            <a:r>
              <a:rPr lang="ru-RU" dirty="0" smtClean="0">
                <a:solidFill>
                  <a:schemeClr val="tx1"/>
                </a:solidFill>
              </a:rPr>
              <a:t>– отсутствует один из родителей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357554" y="571481"/>
            <a:ext cx="2643207" cy="57150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Семья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14281" y="1285861"/>
            <a:ext cx="4857784" cy="392909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Социальный институт</a:t>
            </a:r>
            <a:r>
              <a:rPr lang="ru-RU" sz="2400" dirty="0" smtClean="0"/>
              <a:t>, выполняющий ряд общественных функций; характеризуется определенными социальными нормами, санкциями, образцами поведения, правами и обязанностями, регулирующими отношения между супругами, родителями и детьми</a:t>
            </a:r>
            <a:endParaRPr lang="ru-RU" sz="2400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429257" y="1285861"/>
            <a:ext cx="3500463" cy="392909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Малая социальная группа  </a:t>
            </a:r>
            <a:r>
              <a:rPr lang="ru-RU" sz="2400" dirty="0" smtClean="0"/>
              <a:t>направлена на удовлетворение личных потребностей, основана на браке и кровном родстве, связана общностью быта и взаимной ответственностью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1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Основные функции семьи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428605"/>
          <a:ext cx="8715378" cy="627956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71701"/>
                <a:gridCol w="6643677"/>
              </a:tblGrid>
              <a:tr h="692370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rgbClr val="C00000"/>
                          </a:solidFill>
                        </a:rPr>
                        <a:t>Репродуктивная</a:t>
                      </a:r>
                      <a:endParaRPr lang="ru-RU" sz="20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/>
                        <a:t>Связана с биологическим воспроизводством членов общества</a:t>
                      </a:r>
                      <a:endParaRPr lang="ru-RU" sz="2000" b="0" dirty="0"/>
                    </a:p>
                  </a:txBody>
                  <a:tcPr/>
                </a:tc>
              </a:tr>
              <a:tr h="39133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Социализации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Формирование</a:t>
                      </a:r>
                      <a:r>
                        <a:rPr lang="ru-RU" sz="2000" baseline="0" dirty="0" smtClean="0"/>
                        <a:t> индивида как личности</a:t>
                      </a:r>
                      <a:endParaRPr lang="ru-RU" sz="2000" dirty="0"/>
                    </a:p>
                  </a:txBody>
                  <a:tcPr/>
                </a:tc>
              </a:tr>
              <a:tr h="90298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Воспитательная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Проявляется в передаче знаний, опыта, эстетических, моральных</a:t>
                      </a:r>
                      <a:r>
                        <a:rPr lang="ru-RU" sz="2000" baseline="0" dirty="0" smtClean="0"/>
                        <a:t> и других ценностей, освоении социальных ролей</a:t>
                      </a:r>
                      <a:endParaRPr lang="ru-RU" sz="2000" dirty="0"/>
                    </a:p>
                  </a:txBody>
                  <a:tcPr/>
                </a:tc>
              </a:tr>
              <a:tr h="69237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Хозяйственно-бытовая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Ведение домашнего  хозяйства и семейного бюджета, поддержка престарелых</a:t>
                      </a:r>
                      <a:r>
                        <a:rPr lang="ru-RU" sz="2000" baseline="0" dirty="0" smtClean="0"/>
                        <a:t> и инвалидов</a:t>
                      </a:r>
                      <a:endParaRPr lang="ru-RU" sz="2000" dirty="0"/>
                    </a:p>
                  </a:txBody>
                  <a:tcPr/>
                </a:tc>
              </a:tr>
              <a:tr h="69237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Защитная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Физическая, психологическая и экономическая защита</a:t>
                      </a:r>
                      <a:r>
                        <a:rPr lang="ru-RU" sz="2000" baseline="0" dirty="0" smtClean="0"/>
                        <a:t> членов семьи</a:t>
                      </a:r>
                      <a:endParaRPr lang="ru-RU" sz="2000" dirty="0"/>
                    </a:p>
                  </a:txBody>
                  <a:tcPr/>
                </a:tc>
              </a:tr>
              <a:tr h="99340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Эмоционально-психологическая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Проявляется в </a:t>
                      </a:r>
                      <a:r>
                        <a:rPr lang="ru-RU" sz="2000" baseline="0" dirty="0" smtClean="0"/>
                        <a:t>обретении спокойствия и уверенности, в создании чувства безопасности и психологического комфорта, обеспечении эмоциональной поддержки</a:t>
                      </a:r>
                      <a:endParaRPr lang="ru-RU" sz="2000" dirty="0"/>
                    </a:p>
                  </a:txBody>
                  <a:tcPr/>
                </a:tc>
              </a:tr>
              <a:tr h="69237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Рекреационная (</a:t>
                      </a:r>
                      <a:r>
                        <a:rPr lang="ru-RU" sz="2000" dirty="0" err="1" smtClean="0">
                          <a:solidFill>
                            <a:srgbClr val="C00000"/>
                          </a:solidFill>
                        </a:rPr>
                        <a:t>досуговая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)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Организация проведения</a:t>
                      </a:r>
                      <a:r>
                        <a:rPr lang="ru-RU" sz="2000" baseline="0" dirty="0" smtClean="0"/>
                        <a:t> свободного времени</a:t>
                      </a:r>
                      <a:endParaRPr lang="ru-RU" sz="2000" dirty="0"/>
                    </a:p>
                  </a:txBody>
                  <a:tcPr/>
                </a:tc>
              </a:tr>
              <a:tr h="106748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Социально-статусная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Представление своим членам социального статуса, способствуя этим воспроизводству</a:t>
                      </a:r>
                      <a:r>
                        <a:rPr lang="ru-RU" sz="2000" baseline="0" dirty="0" smtClean="0"/>
                        <a:t> социальной структуры общества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358246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 семье и её функциях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В зависимости от наличия ядра (супружеской четы) семья бывает патриархальной или эгалитарной.</a:t>
            </a:r>
          </a:p>
          <a:p>
            <a:r>
              <a:rPr lang="ru-RU" dirty="0" smtClean="0"/>
              <a:t>2) Хозяйственно-бытовая функция семьи заключается в удовлетворении материальных потребностей членов семьи.</a:t>
            </a:r>
          </a:p>
          <a:p>
            <a:r>
              <a:rPr lang="ru-RU" dirty="0" smtClean="0"/>
              <a:t>3) По отношению к обществу в ходе выполнения воспитательной функции семья обеспечивает социализацию подрастающего поколения, подготовку новых членов общества.</a:t>
            </a:r>
          </a:p>
          <a:p>
            <a:r>
              <a:rPr lang="ru-RU" dirty="0" smtClean="0"/>
              <a:t>4) Рекреационная функция семьи обеспечивает восстановление физических и интеллектуальных сил её членов.</a:t>
            </a:r>
          </a:p>
          <a:p>
            <a:r>
              <a:rPr lang="ru-RU" dirty="0" smtClean="0"/>
              <a:t>5) Эмоциональная функция семьи обеспечивает удовлетворение потребностей в совместном проведении досуга, взаимном духовном обогащении.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234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pPr algn="just"/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571744"/>
            <a:ext cx="8643998" cy="414340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28596" y="214290"/>
            <a:ext cx="8429684" cy="221457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Этническая общность </a:t>
            </a:r>
            <a:r>
              <a:rPr lang="ru-RU" sz="2400" dirty="0" smtClean="0"/>
              <a:t>– это исторически сложившаяся на определенной территории устойчивая совокупность людей обладающих общими чертами и стабильными особенностями культуры, языка, психического склада, самосознанием и исторической памятью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500430" y="2643182"/>
            <a:ext cx="2143140" cy="42862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виды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500562" y="2428868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3786182" y="3286124"/>
            <a:ext cx="1500198" cy="28575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>
            <a:off x="5857884" y="3286124"/>
            <a:ext cx="1143008" cy="28575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2214546" y="3357562"/>
            <a:ext cx="1000132" cy="21431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5" idx="1"/>
          </p:cNvCxnSpPr>
          <p:nvPr/>
        </p:nvCxnSpPr>
        <p:spPr>
          <a:xfrm rot="10800000" flipV="1">
            <a:off x="2071670" y="2857496"/>
            <a:ext cx="1428760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393273" y="3178967"/>
            <a:ext cx="500066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0" idx="0"/>
          </p:cNvCxnSpPr>
          <p:nvPr/>
        </p:nvCxnSpPr>
        <p:spPr>
          <a:xfrm rot="16200000" flipH="1">
            <a:off x="5232801" y="3125388"/>
            <a:ext cx="500066" cy="392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5" idx="3"/>
          </p:cNvCxnSpPr>
          <p:nvPr/>
        </p:nvCxnSpPr>
        <p:spPr>
          <a:xfrm>
            <a:off x="5643570" y="2857496"/>
            <a:ext cx="1357322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альтернативный процесс 6"/>
          <p:cNvSpPr/>
          <p:nvPr/>
        </p:nvSpPr>
        <p:spPr>
          <a:xfrm>
            <a:off x="142844" y="2786058"/>
            <a:ext cx="2071702" cy="314327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Род</a:t>
            </a:r>
            <a:r>
              <a:rPr lang="ru-RU" sz="2000" dirty="0" smtClean="0"/>
              <a:t> – группа кровных родственников, ведущих своё происхождение по одной линии</a:t>
            </a:r>
            <a:endParaRPr lang="ru-RU" sz="2000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285984" y="3571876"/>
            <a:ext cx="2071702" cy="307183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Племя</a:t>
            </a:r>
            <a:r>
              <a:rPr lang="ru-RU" sz="2000" dirty="0" smtClean="0"/>
              <a:t> – тип этнической общности и социальной организации, охватывающий большое число родов и кланов</a:t>
            </a:r>
            <a:endParaRPr lang="ru-RU" sz="2000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00562" y="3571876"/>
            <a:ext cx="2357454" cy="314327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Народность</a:t>
            </a:r>
            <a:r>
              <a:rPr lang="ru-RU" sz="2000" dirty="0" smtClean="0"/>
              <a:t> – языковая, территориальная, экономическая и культурная общность, занимающая место между племенем и нацией</a:t>
            </a:r>
            <a:endParaRPr lang="ru-RU" sz="2000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929454" y="2714620"/>
            <a:ext cx="2071702" cy="3286148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Нация</a:t>
            </a:r>
            <a:r>
              <a:rPr lang="ru-RU" sz="2000" dirty="0" smtClean="0"/>
              <a:t> – автономная, не ограниченная территорией политическая общность, члены которой привержены общим ценностям и институтам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00108"/>
            <a:ext cx="835824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№ </a:t>
            </a:r>
            <a:r>
              <a:rPr lang="ru-RU" b="1" dirty="0" smtClean="0">
                <a:hlinkClick r:id="rId2"/>
              </a:rPr>
              <a:t>1467</a:t>
            </a:r>
            <a:endParaRPr lang="ru-RU" b="1" dirty="0" smtClean="0"/>
          </a:p>
          <a:p>
            <a:r>
              <a:rPr lang="ru-RU" dirty="0" smtClean="0"/>
              <a:t>Найдите в приведённом ниже списке исторические формы этноса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семья</a:t>
            </a:r>
          </a:p>
          <a:p>
            <a:r>
              <a:rPr lang="ru-RU" dirty="0" smtClean="0"/>
              <a:t>2) племя</a:t>
            </a:r>
          </a:p>
          <a:p>
            <a:r>
              <a:rPr lang="ru-RU" dirty="0" smtClean="0"/>
              <a:t>3) народность</a:t>
            </a:r>
          </a:p>
          <a:p>
            <a:r>
              <a:rPr lang="ru-RU" dirty="0" smtClean="0"/>
              <a:t>4) община</a:t>
            </a:r>
          </a:p>
          <a:p>
            <a:r>
              <a:rPr lang="ru-RU" dirty="0" smtClean="0"/>
              <a:t>5) Государство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 23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323850" y="115888"/>
            <a:ext cx="8713788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00000"/>
                </a:solidFill>
              </a:rPr>
              <a:t>Агенты социализации - это конкретные люди, ответственные за обучение культурным нормам и социальным ценностям.</a:t>
            </a:r>
          </a:p>
          <a:p>
            <a:endParaRPr lang="ru-RU" altLang="ru-RU" sz="2400" b="1"/>
          </a:p>
          <a:p>
            <a:r>
              <a:rPr lang="ru-RU" altLang="ru-RU" sz="2400" b="1">
                <a:solidFill>
                  <a:srgbClr val="C00000"/>
                </a:solidFill>
              </a:rPr>
              <a:t>   Агенты первичной социализации</a:t>
            </a:r>
            <a:r>
              <a:rPr lang="ru-RU" altLang="ru-RU" sz="2400" b="1"/>
              <a:t> - родители, братья, сестры, бабушки, дедушки, другие родственники, друзья, учителя, лидеры молодежных группировок. Термин “первичная” относится ко всему, что составляет непосредственное и ближайшее окружение человека.</a:t>
            </a:r>
          </a:p>
          <a:p>
            <a:endParaRPr lang="ru-RU" altLang="ru-RU" sz="1400" b="1"/>
          </a:p>
          <a:p>
            <a:r>
              <a:rPr lang="ru-RU" altLang="ru-RU" sz="2400" b="1">
                <a:solidFill>
                  <a:srgbClr val="C00000"/>
                </a:solidFill>
              </a:rPr>
              <a:t>   Агенты вторичной социализации</a:t>
            </a:r>
            <a:r>
              <a:rPr lang="ru-RU" altLang="ru-RU" sz="2400" b="1"/>
              <a:t> - представители администрации школы, университета, предприятия, армии, милиции, церкви, сотрудники средств массовой информации. Термин “вторичная” описывает тех, кто стоит во втором эшелоне влияния, оказывая менее важное воздействие на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64" y="428604"/>
            <a:ext cx="871543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об этнических группах и межнациональных отношениях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Один из способов предотвращения межнациональных конфликтов в демократическом обществе — компактное расселение людей одной национальности в пределах многонационального государства.</a:t>
            </a:r>
          </a:p>
          <a:p>
            <a:r>
              <a:rPr lang="ru-RU" dirty="0" smtClean="0"/>
              <a:t>2) Этническими общностями являются племена, народности, нации.</a:t>
            </a:r>
          </a:p>
          <a:p>
            <a:r>
              <a:rPr lang="ru-RU" dirty="0" smtClean="0"/>
              <a:t>3) Одним из способов гармонизации межнациональных отношений является развитие культурных связей между народами.</a:t>
            </a:r>
          </a:p>
          <a:p>
            <a:r>
              <a:rPr lang="ru-RU" dirty="0" smtClean="0"/>
              <a:t>4) Все этнические общности обязательно имеют свою государственность.</a:t>
            </a:r>
          </a:p>
          <a:p>
            <a:r>
              <a:rPr lang="ru-RU" dirty="0" smtClean="0"/>
              <a:t>5) Один из способов предотвращения межнациональных конфликтов в демократическом обществе — обеспечение прав и свобод всех граждан независимо от их национальной принадлежности.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Ответ: 235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285720" y="142852"/>
            <a:ext cx="8572560" cy="95151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9 №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90949"/>
                </a:solidFill>
                <a:effectLst/>
                <a:latin typeface="Verdana" pitchFamily="34" charset="0"/>
                <a:cs typeface="Arial" pitchFamily="34" charset="0"/>
                <a:hlinkClick r:id="rId2"/>
              </a:rPr>
              <a:t>5517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     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Социологи опросили 23-летних работающих юношей и девушек страны Z. Им задавали вопрос: «Зачем Вы работаете, какова Ваша трудовая мотивация?». Полученные результаты (в % от числа опрошенных) представлены в виде диаграммы.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85000" name="Picture 8" descr="https://soc-ege.sdamgia.ru/img/briefcase--plu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0013" y="-136525"/>
            <a:ext cx="152400" cy="152400"/>
          </a:xfrm>
          <a:prstGeom prst="rect">
            <a:avLst/>
          </a:prstGeom>
          <a:noFill/>
        </p:spPr>
      </p:pic>
      <p:pic>
        <p:nvPicPr>
          <p:cNvPr id="85002" name="Picture 10" descr="https://soc-ege.sdamgia.ru/get_file?id=156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214423"/>
            <a:ext cx="6029329" cy="328614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4357694"/>
            <a:ext cx="87154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Найдите в приведённом списке выводы, которые можно сделать на основе диаграммы, и запишите цифры, под которыми они указаны.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 1) Половина юношей работает для того, чтобы обеспечить материальное благополучие.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2) Доли девушек, связывающих трудовую мотивацию с потребностью в самореализации и с возможностью путешествий, общения с разными людьми, равны.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3) Доля тех, кто работает, потому что им интересно то, чем они занимаются, больше среди девушек, чем среди юношей.</a:t>
            </a:r>
          </a:p>
          <a:p>
            <a:r>
              <a:rPr lang="ru-RU" sz="1400" dirty="0" smtClean="0"/>
              <a:t>4) Равные доли опрошенных каждой группы прилагают усилия, чтобы подняться по карьерной лестнице.</a:t>
            </a:r>
          </a:p>
          <a:p>
            <a:r>
              <a:rPr lang="ru-RU" sz="1400" dirty="0" smtClean="0"/>
              <a:t>5) </a:t>
            </a:r>
            <a:r>
              <a:rPr lang="ru-RU" sz="1400" dirty="0" err="1" smtClean="0"/>
              <a:t>Бóльшая</a:t>
            </a:r>
            <a:r>
              <a:rPr lang="ru-RU" sz="1400" dirty="0" smtClean="0"/>
              <a:t> доля юношей, по сравнению с девушками, работает потому, что их работа очень нужна обществу.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352928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2821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00042"/>
            <a:ext cx="856895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7144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68952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5473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928670"/>
            <a:ext cx="8358246" cy="40292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  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приведенном ниже списке черты, характеризующие политические партии по составу,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консервативная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массовая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кадровая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коммунистическая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нелегальная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социал-демократическая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cs typeface="Arial" pitchFamily="34" charset="0"/>
              </a:rPr>
              <a:t>Ответ: 23</a:t>
            </a:r>
          </a:p>
        </p:txBody>
      </p:sp>
      <p:pic>
        <p:nvPicPr>
          <p:cNvPr id="1026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9050" y="-614363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42844" y="1214422"/>
            <a:ext cx="8358278" cy="34137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11   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приведенном списке черты, присущие идеологии либерализма.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сильное государство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соблюдение прав и свобод личности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гражданское равноправие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приоритет личности перед обществом и государством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Стабильность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Ответ:234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7586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-54610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352928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578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500034" y="928670"/>
            <a:ext cx="8143932" cy="34137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приведенном списке функции государства.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политическая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правоохранительная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социальная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демократическая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Этническая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123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58370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-54610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5822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88026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C00000"/>
                </a:solidFill>
              </a:rPr>
              <a:t>Институты социализации - учреждения, влияющие на процесс социализации и направляющие его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179388" y="947738"/>
            <a:ext cx="8802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C00000"/>
                </a:solidFill>
              </a:rPr>
              <a:t>Первичные институты социализации</a:t>
            </a:r>
            <a:r>
              <a:rPr lang="ru-RU" altLang="ru-RU" sz="2000" b="1"/>
              <a:t> - это семья, школа, группа сверстников и т. д. </a:t>
            </a:r>
          </a:p>
          <a:p>
            <a:r>
              <a:rPr lang="ru-RU" altLang="ru-RU" sz="2000" b="1">
                <a:solidFill>
                  <a:srgbClr val="C00000"/>
                </a:solidFill>
              </a:rPr>
              <a:t>Вторичные институты</a:t>
            </a:r>
            <a:r>
              <a:rPr lang="ru-RU" altLang="ru-RU" sz="2000" b="1"/>
              <a:t> - это государство, его органы, университеты, церковь, средства массовой информации и т. д.</a:t>
            </a:r>
          </a:p>
        </p:txBody>
      </p:sp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223838" y="4292600"/>
            <a:ext cx="87852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/>
              <a:t>Процесс социализации охватывает все слои общества. В его рамках усвоение новых норм и ценностей взамен старых называется </a:t>
            </a:r>
            <a:r>
              <a:rPr lang="ru-RU" altLang="ru-RU" sz="2400" b="1">
                <a:solidFill>
                  <a:srgbClr val="C00000"/>
                </a:solidFill>
              </a:rPr>
              <a:t>ресоциализацией</a:t>
            </a:r>
            <a:r>
              <a:rPr lang="ru-RU" altLang="ru-RU" sz="2400" b="1"/>
              <a:t>, а утрата личностью навыков социального поведения - </a:t>
            </a:r>
            <a:r>
              <a:rPr lang="ru-RU" altLang="ru-RU" sz="2400" b="1">
                <a:solidFill>
                  <a:srgbClr val="C00000"/>
                </a:solidFill>
              </a:rPr>
              <a:t>десоциализацией</a:t>
            </a:r>
            <a:r>
              <a:rPr lang="ru-RU" altLang="ru-RU" sz="2400" b="1"/>
              <a:t>. Отклонение в социализации принято называть </a:t>
            </a:r>
            <a:r>
              <a:rPr lang="ru-RU" altLang="ru-RU" sz="2400" b="1">
                <a:solidFill>
                  <a:srgbClr val="C00000"/>
                </a:solidFill>
              </a:rPr>
              <a:t>девиацией</a:t>
            </a:r>
            <a:r>
              <a:rPr lang="ru-RU" altLang="ru-RU" sz="2400" b="1"/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221163"/>
            <a:ext cx="8713787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6" name="Picture 2" descr="https://nlbe.toluna.com/dpolls_images/2018/01/15/cfb03676-810c-4281-92c3-16c2c2e0d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7575" y="2306638"/>
            <a:ext cx="3362325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https://prometey.org.ua/wp-content/uploads/55ae0de5264908.991359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382838"/>
            <a:ext cx="3227388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428596" y="857232"/>
            <a:ext cx="8286808" cy="42447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приведенном ниже списке позиции, характеризующие отличительные черты мажоритарной избирательной системы,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государство делится на избирательные округа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избиратели голосуют за личность кандидата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государство представляет собой единый избирательный округ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избиратели голосуют за политическую партию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в день голосования запрещена политическая агитация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победившим считается кандидат, набравший большинство голосов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126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59394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-614363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712968" cy="529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304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571472" y="642918"/>
            <a:ext cx="8286808" cy="36907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приведенном списке формы территориально-государственного устройства.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унитарное государство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монархия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конфедерация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республика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Федерация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135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0418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-54610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500034" y="714356"/>
            <a:ext cx="8286808" cy="50757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11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Государство Z объединяет несколько штатов, имеющих свои парламенты, правительства и законодательство. В Z периодически проводятся свободные выборы в парламент государства, который формирует правительство из представителей победивших политических партий. Депутаты парламента избирают президента, выполняющего представительные функции. Выберите в приведённом ниже списке характеристики формы государства Z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президентская республика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унитарное государство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демократическое государство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парламентская республика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авторитарное правление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федеративное государство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cs typeface="Arial" pitchFamily="34" charset="0"/>
              </a:rPr>
              <a:t>Ответ: 346</a:t>
            </a:r>
          </a:p>
        </p:txBody>
      </p:sp>
      <p:pic>
        <p:nvPicPr>
          <p:cNvPr id="66562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-682625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56895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4810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14282" y="714356"/>
            <a:ext cx="8643998" cy="3967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  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Выберите верные суждения о смешанной форме республики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Президент возглавляет правительство.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Президент выполняет преимущественно представительские функции.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Президент имеет право распускать парламент.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Правительство несёт ответственность перед парламентом и перед президентом.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Президент избирается путём всенародного голосования.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345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4514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-54610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478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924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57158" y="571480"/>
            <a:ext cx="8501122" cy="34137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приведённом ниже списке типы политических режимов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тоталитарный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пропорциональный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мажоритарный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демократический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легальный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Авторитарный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cs typeface="Arial" pitchFamily="34" charset="0"/>
              </a:rPr>
              <a:t>Ответ: 146</a:t>
            </a:r>
          </a:p>
        </p:txBody>
      </p:sp>
      <p:pic>
        <p:nvPicPr>
          <p:cNvPr id="62466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-614363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8952" cy="568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8228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17488" y="260350"/>
            <a:ext cx="8785225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C00000"/>
                </a:solidFill>
              </a:rPr>
              <a:t>Основные этапы социализации </a:t>
            </a:r>
          </a:p>
          <a:p>
            <a:endParaRPr lang="ru-RU" altLang="ru-RU" sz="800" b="1">
              <a:solidFill>
                <a:srgbClr val="C00000"/>
              </a:solidFill>
            </a:endParaRPr>
          </a:p>
          <a:p>
            <a:r>
              <a:rPr lang="ru-RU" altLang="ru-RU" sz="2000" b="1">
                <a:solidFill>
                  <a:srgbClr val="C00000"/>
                </a:solidFill>
              </a:rPr>
              <a:t>   Стадия адаптации </a:t>
            </a:r>
            <a:r>
              <a:rPr lang="ru-RU" altLang="ru-RU" sz="2000" b="1"/>
              <a:t>(рождение - подростковый период). На этой стадии происходит некритическое усвоение социального опыта, главным механизмом социализации является подражание.</a:t>
            </a:r>
          </a:p>
          <a:p>
            <a:r>
              <a:rPr lang="ru-RU" altLang="ru-RU" sz="2000" b="1"/>
              <a:t>   Появление желания выделить себя среди других - </a:t>
            </a:r>
            <a:r>
              <a:rPr lang="ru-RU" altLang="ru-RU" sz="2000" b="1">
                <a:solidFill>
                  <a:srgbClr val="C00000"/>
                </a:solidFill>
              </a:rPr>
              <a:t>стадия идентификации.</a:t>
            </a:r>
          </a:p>
          <a:p>
            <a:r>
              <a:rPr lang="ru-RU" altLang="ru-RU" sz="2000" b="1">
                <a:solidFill>
                  <a:srgbClr val="C00000"/>
                </a:solidFill>
              </a:rPr>
              <a:t>   Стадия интеграции</a:t>
            </a:r>
            <a:r>
              <a:rPr lang="ru-RU" altLang="ru-RU" sz="2000" b="1"/>
              <a:t>, внедрения в жизнь общества, которая может проходить либо благополучно, либо неблагополучно.</a:t>
            </a:r>
          </a:p>
          <a:p>
            <a:r>
              <a:rPr lang="ru-RU" altLang="ru-RU" sz="2000" b="1">
                <a:solidFill>
                  <a:srgbClr val="C00000"/>
                </a:solidFill>
              </a:rPr>
              <a:t>   Трудовая стадия. </a:t>
            </a:r>
            <a:r>
              <a:rPr lang="ru-RU" altLang="ru-RU" sz="2000" b="1"/>
              <a:t>На этой стадии происходит воспроизведение социального опыта, воздействие на среду.</a:t>
            </a:r>
          </a:p>
          <a:p>
            <a:r>
              <a:rPr lang="ru-RU" altLang="ru-RU" sz="2000" b="1">
                <a:solidFill>
                  <a:srgbClr val="C00000"/>
                </a:solidFill>
              </a:rPr>
              <a:t>   Послетрудовая стадия (пожилой возраст). </a:t>
            </a:r>
            <a:r>
              <a:rPr lang="ru-RU" altLang="ru-RU" sz="2000" b="1"/>
              <a:t>Данная стадия характеризуется передачей социального опыта новым поколениям.</a:t>
            </a:r>
          </a:p>
        </p:txBody>
      </p:sp>
      <p:pic>
        <p:nvPicPr>
          <p:cNvPr id="16387" name="Picture 4" descr="https://hr-portal.ru/files/mini/vozrastnir-kategorii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4724400"/>
            <a:ext cx="4186238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https://elenasomova.com/wp-content/uploads/2016/10/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1038" y="4581525"/>
            <a:ext cx="4618037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14282" y="1000108"/>
            <a:ext cx="8358246" cy="42447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№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90949"/>
                </a:solidFill>
                <a:effectLst/>
                <a:latin typeface="Verdana" pitchFamily="34" charset="0"/>
                <a:cs typeface="Arial" pitchFamily="34" charset="0"/>
                <a:hlinkClick r:id="rId2"/>
              </a:rPr>
              <a:t>3728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   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Характеристика политической системы общества требует рассмотрения её отдельных компонентов. Что из перечисленного относится к нормативной подсистеме политической системы общества?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политические традиции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партийный устав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политические идеалы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партийная программа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средства массовой информации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политическая культура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124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1442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0975" y="-614363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568952" cy="6192688"/>
          </a:xfrm>
        </p:spPr>
      </p:pic>
    </p:spTree>
    <p:extLst>
      <p:ext uri="{BB962C8B-B14F-4D97-AF65-F5344CB8AC3E}">
        <p14:creationId xmlns="" xmlns:p14="http://schemas.microsoft.com/office/powerpoint/2010/main" val="13285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42844" y="571480"/>
            <a:ext cx="8786874" cy="34137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10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Выберите верные суждения о полномочиях Правительства Российской Федерации и запишите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Объявление амнистии.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Изменение границ субъектов Российской Федерации.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Разработка федерального бюджета.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Надзор за соблюдением законов.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Осуществление мер по обеспечению обороны страны.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Ответ: 35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63490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-54610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285720" y="1000108"/>
            <a:ext cx="8572560" cy="47987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4436" rIns="0" bIns="4443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66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Задание 11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90949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Найдите в приведённом ниже списке полномочия Президента РФ, и выпишите цифры, под которыми они указаны.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выступление в качестве главы государства с ежегодным посланием к Федеральному собранию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внесение поправок в текст Конституции РФ и иные конституционные законы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отклонение (вето) на законопроекты, принятые Государственной Думой, с целью их повторного рассмотрения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роспуск Государственной думы и объявление досрочных парламентских выборов в случае несогласия президента с позицией думы по бюджетным вопросам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подписание от имени РФ международных договоров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назначение судей Конституционного суда РФ</a:t>
            </a: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1666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cs typeface="Arial" pitchFamily="34" charset="0"/>
              </a:rPr>
              <a:t>Ответ:135</a:t>
            </a:r>
          </a:p>
        </p:txBody>
      </p:sp>
      <p:pic>
        <p:nvPicPr>
          <p:cNvPr id="65538" name="Picture 2" descr="https://soc-ege.sdamgia.ru/img/briefcase--pl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0975" y="-614363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7488832" cy="6192688"/>
          </a:xfrm>
        </p:spPr>
      </p:pic>
    </p:spTree>
    <p:extLst>
      <p:ext uri="{BB962C8B-B14F-4D97-AF65-F5344CB8AC3E}">
        <p14:creationId xmlns="" xmlns:p14="http://schemas.microsoft.com/office/powerpoint/2010/main" val="230384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s://www.svbhospital.ru/wp-content/uploads/2019/06/gl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9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28662" y="357166"/>
            <a:ext cx="7758138" cy="364333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 социализации человека и запишите цифры, под которыми они указаны.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1) Процесс социализации продолжается всю жизнь.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2) Социологи различают первичную и вторичную социализацию.</a:t>
            </a:r>
          </a:p>
          <a:p>
            <a:r>
              <a:rPr lang="ru-RU" dirty="0" smtClean="0"/>
              <a:t>3) Главным институтом социализации человека на всех этапах его жизни остается семья.</a:t>
            </a:r>
          </a:p>
          <a:p>
            <a:r>
              <a:rPr lang="ru-RU" dirty="0" smtClean="0"/>
              <a:t>4) </a:t>
            </a:r>
            <a:r>
              <a:rPr lang="ru-RU" dirty="0" err="1" smtClean="0"/>
              <a:t>Десоциализация</a:t>
            </a:r>
            <a:r>
              <a:rPr lang="ru-RU" dirty="0" smtClean="0"/>
              <a:t> представляет собой усвоение одних правил вместо других.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5) Социализация предполагает усвоение человеком накопленной обществом культуры.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4000504"/>
            <a:ext cx="4714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Задание 8- модуль «Социальные отношения»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786" y="4000504"/>
            <a:ext cx="1979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Итого: 2 балла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74345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8 </a:t>
            </a:r>
          </a:p>
          <a:p>
            <a:r>
              <a:rPr lang="ru-RU" dirty="0" smtClean="0"/>
              <a:t>Выберите верные суждения о социализации индивида и запишите цифры, под которыми они указаны.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1) Социализация способствует усвоению индивидом необходимого для жизни в данном обществе </a:t>
            </a:r>
            <a:r>
              <a:rPr lang="ru-RU" dirty="0" err="1" smtClean="0"/>
              <a:t>социокультурного</a:t>
            </a:r>
            <a:r>
              <a:rPr lang="ru-RU" dirty="0" smtClean="0"/>
              <a:t> опыта.</a:t>
            </a:r>
          </a:p>
          <a:p>
            <a:r>
              <a:rPr lang="ru-RU" dirty="0" smtClean="0"/>
              <a:t>2) Агентами социализации выступают конкретные люди и организации.</a:t>
            </a:r>
          </a:p>
          <a:p>
            <a:r>
              <a:rPr lang="ru-RU" dirty="0" smtClean="0"/>
              <a:t>3) Социализация связана со сменой социальных ролей, с приобретением нового статуса.</a:t>
            </a:r>
          </a:p>
          <a:p>
            <a:r>
              <a:rPr lang="ru-RU" dirty="0" smtClean="0"/>
              <a:t>4) Первичная социализация начинается с поступлением ребёнка в образовательную организацию.</a:t>
            </a:r>
          </a:p>
          <a:p>
            <a:r>
              <a:rPr lang="ru-RU" dirty="0" smtClean="0"/>
              <a:t>5) Агенты первичной социализации действуют в пределах своей компетенции, в соответствии с официальными предписаниями.</a:t>
            </a:r>
          </a:p>
          <a:p>
            <a:endParaRPr lang="ru-RU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Ответ : 123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28800"/>
            <a:ext cx="8642350" cy="4302125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b="1" i="1" dirty="0" smtClean="0"/>
              <a:t>    </a:t>
            </a:r>
            <a:r>
              <a:rPr lang="ru-RU" sz="4000" b="1" i="1" dirty="0" smtClean="0">
                <a:solidFill>
                  <a:srgbClr val="FF0000"/>
                </a:solidFill>
              </a:rPr>
              <a:t>Социальная стратификация</a:t>
            </a:r>
            <a:r>
              <a:rPr lang="ru-RU" sz="4000" i="1" dirty="0" smtClean="0"/>
              <a:t> - </a:t>
            </a:r>
            <a:r>
              <a:rPr lang="ru-RU" sz="4000" dirty="0" smtClean="0"/>
              <a:t>это система социального неравенства, состоящая из иерархически расположенных социальных слоев (страт). Под стратой понимается совокупность людей, объединенных общими статусными признаками.</a:t>
            </a:r>
            <a:endParaRPr lang="ru-RU" sz="4000" b="1" dirty="0" smtClean="0"/>
          </a:p>
          <a:p>
            <a:pPr eaLnBrk="1" hangingPunct="1">
              <a:buFont typeface="Wingdings" pitchFamily="2" charset="2"/>
              <a:buNone/>
            </a:pPr>
            <a:endParaRPr lang="ru-RU" sz="4000" dirty="0" smtClean="0"/>
          </a:p>
        </p:txBody>
      </p:sp>
      <p:sp>
        <p:nvSpPr>
          <p:cNvPr id="10243" name="Заголовок 3"/>
          <p:cNvSpPr>
            <a:spLocks noGrp="1"/>
          </p:cNvSpPr>
          <p:nvPr>
            <p:ph type="title"/>
          </p:nvPr>
        </p:nvSpPr>
        <p:spPr>
          <a:xfrm>
            <a:off x="539750" y="476250"/>
            <a:ext cx="8229600" cy="1143000"/>
          </a:xfrm>
        </p:spPr>
        <p:txBody>
          <a:bodyPr/>
          <a:lstStyle/>
          <a:p>
            <a:pPr algn="ctr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643999" cy="5572164"/>
          </a:xfrm>
        </p:spPr>
        <p:txBody>
          <a:bodyPr>
            <a:normAutofit/>
          </a:bodyPr>
          <a:lstStyle/>
          <a:p>
            <a:pPr lvl="8"/>
            <a:endParaRPr lang="ru-RU" sz="12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1214422"/>
            <a:ext cx="4786347" cy="9144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Критерии социальной стратификации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1285853" y="2143117"/>
            <a:ext cx="1107289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215472" y="2357430"/>
            <a:ext cx="499272" cy="72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0" idx="0"/>
          </p:cNvCxnSpPr>
          <p:nvPr/>
        </p:nvCxnSpPr>
        <p:spPr>
          <a:xfrm>
            <a:off x="6643702" y="2143117"/>
            <a:ext cx="1214447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322100" y="2393150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4714876" y="2643183"/>
            <a:ext cx="1928827" cy="37147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Власть </a:t>
            </a:r>
            <a:r>
              <a:rPr lang="ru-RU" sz="2000" dirty="0" smtClean="0"/>
              <a:t>– возможность навязывать свою волю или решения другим людям независимо от их желания  </a:t>
            </a:r>
            <a:endParaRPr lang="ru-RU" sz="2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2643183"/>
            <a:ext cx="2000264" cy="37147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Образование</a:t>
            </a:r>
            <a:r>
              <a:rPr lang="ru-RU" sz="2000" dirty="0" smtClean="0"/>
              <a:t> измеряется числом лет обучения в школе, вузе, аспирантуре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58016" y="2643183"/>
            <a:ext cx="2000264" cy="37147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Престиж</a:t>
            </a:r>
            <a:r>
              <a:rPr lang="ru-RU" sz="2000" dirty="0" smtClean="0"/>
              <a:t> -  уважение, которым в общественном мнении пользуются та или иная профессия, должность, род занятий 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1" y="2643183"/>
            <a:ext cx="2071703" cy="371477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Доход </a:t>
            </a:r>
            <a:r>
              <a:rPr lang="ru-RU" sz="2000" dirty="0" smtClean="0"/>
              <a:t>– количество денежных поступлений индивида или семьи за определенный период времени.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585</TotalTime>
  <Words>1080</Words>
  <PresentationFormat>Экран (4:3)</PresentationFormat>
  <Paragraphs>364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Справедливость</vt:lpstr>
      <vt:lpstr>Подготовка к ЕГЭ по обществознанию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7. Понятие «социальные лифты»</vt:lpstr>
      <vt:lpstr>Основные каналы социальной мобильности («социальные лифты»)</vt:lpstr>
      <vt:lpstr>Социальный конфликт. Виды социальных норм. </vt:lpstr>
      <vt:lpstr>Слайд 18</vt:lpstr>
      <vt:lpstr>Слайд 19</vt:lpstr>
      <vt:lpstr>.  </vt:lpstr>
      <vt:lpstr>Слайд 21</vt:lpstr>
      <vt:lpstr>Социальная роль. Социализация индивида</vt:lpstr>
      <vt:lpstr>Слайд 23</vt:lpstr>
      <vt:lpstr>Слайд 24</vt:lpstr>
      <vt:lpstr>Семья и её функции</vt:lpstr>
      <vt:lpstr>Основные функции семьи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ЕГЭ по обществознанию</dc:title>
  <dc:creator>Нелли Вашкевич</dc:creator>
  <cp:lastModifiedBy>МБОУ СОШ №10</cp:lastModifiedBy>
  <cp:revision>42</cp:revision>
  <dcterms:created xsi:type="dcterms:W3CDTF">2020-12-15T16:29:27Z</dcterms:created>
  <dcterms:modified xsi:type="dcterms:W3CDTF">2022-01-11T20:48:02Z</dcterms:modified>
</cp:coreProperties>
</file>