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2" r:id="rId1"/>
  </p:sldMasterIdLst>
  <p:notesMasterIdLst>
    <p:notesMasterId r:id="rId26"/>
  </p:notesMasterIdLst>
  <p:sldIdLst>
    <p:sldId id="256" r:id="rId2"/>
    <p:sldId id="258" r:id="rId3"/>
    <p:sldId id="260" r:id="rId4"/>
    <p:sldId id="262" r:id="rId5"/>
    <p:sldId id="264" r:id="rId6"/>
    <p:sldId id="291" r:id="rId7"/>
    <p:sldId id="289" r:id="rId8"/>
    <p:sldId id="290" r:id="rId9"/>
    <p:sldId id="292" r:id="rId10"/>
    <p:sldId id="294" r:id="rId11"/>
    <p:sldId id="293" r:id="rId12"/>
    <p:sldId id="295" r:id="rId13"/>
    <p:sldId id="277" r:id="rId14"/>
    <p:sldId id="270" r:id="rId15"/>
    <p:sldId id="286" r:id="rId16"/>
    <p:sldId id="288" r:id="rId17"/>
    <p:sldId id="296" r:id="rId18"/>
    <p:sldId id="281" r:id="rId19"/>
    <p:sldId id="259" r:id="rId20"/>
    <p:sldId id="287" r:id="rId21"/>
    <p:sldId id="273" r:id="rId22"/>
    <p:sldId id="276" r:id="rId23"/>
    <p:sldId id="279" r:id="rId24"/>
    <p:sldId id="28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722" autoAdjust="0"/>
  </p:normalViewPr>
  <p:slideViewPr>
    <p:cSldViewPr>
      <p:cViewPr varScale="1">
        <p:scale>
          <a:sx n="88" d="100"/>
          <a:sy n="88" d="100"/>
        </p:scale>
        <p:origin x="-14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856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1FC5F5-EF40-4BB5-A013-843F744148E8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C188B-5CBF-41D7-8ED2-3844294ABE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436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C188B-5CBF-41D7-8ED2-3844294ABEE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32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987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42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477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97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229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15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99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064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740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027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660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162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И ОСОБЕННОСТИ ПЕРЕХОДА НА ДИСТАНЦИОННОЕ ОБУЧЕНИЕ В УЧРЕЖДЕНИИ ДОПОЛНИТЕЛЬНОГО ОБРАЗОВАНИЯ</a:t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И ОСОБЕННОСТИ  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ПЕРЕХОДА НА</a:t>
            </a:r>
            <a:r>
              <a:rPr lang="ru-RU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ДИСТАНЦИОННОЕ </a:t>
            </a: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В УЧРЕЖДЕНИИ ДОПОЛНИТЕЛЬНОГО ОБРАЗОВАНИЯ»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</a:t>
            </a:fld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00808"/>
            <a:ext cx="3916762" cy="258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C:\Documents and Settings\Admin\Рабочий стол\39c907454f87495a89bc64221192e2a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84984"/>
            <a:ext cx="4361611" cy="2793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8999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260350"/>
            <a:ext cx="4040188" cy="1152525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spc="10" dirty="0">
                <a:solidFill>
                  <a:srgbClr val="000000"/>
                </a:solidFill>
                <a:latin typeface="Times New Roman"/>
                <a:ea typeface="Times New Roman"/>
              </a:rPr>
              <a:t>Хотел бы ты в будущем использовать дистанционное обучение в образовательных целях?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5102225" y="260350"/>
            <a:ext cx="4041775" cy="1223963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dirty="0">
                <a:solidFill>
                  <a:srgbClr val="3B3B3B"/>
                </a:solidFill>
                <a:latin typeface="Times New Roman"/>
                <a:ea typeface="Times New Roman"/>
              </a:rPr>
              <a:t>С какими трудностями Вы столкнулись в процессе дистанционной работы?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5038"/>
            <a:ext cx="4319588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975" y="2970213"/>
            <a:ext cx="4391025" cy="305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95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260649"/>
            <a:ext cx="4040188" cy="1152128"/>
          </a:xfrm>
        </p:spPr>
        <p:txBody>
          <a:bodyPr>
            <a:normAutofit fontScale="92500"/>
          </a:bodyPr>
          <a:lstStyle/>
          <a:p>
            <a:pPr algn="ctr"/>
            <a:r>
              <a:rPr lang="ru-RU" spc="10" dirty="0">
                <a:solidFill>
                  <a:srgbClr val="000000"/>
                </a:solidFill>
                <a:latin typeface="Times New Roman"/>
                <a:ea typeface="Times New Roman"/>
              </a:rPr>
              <a:t>Какие формы дистанционного обучения понравились больше всего?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260649"/>
            <a:ext cx="4041775" cy="115212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>
                <a:solidFill>
                  <a:srgbClr val="3B3B3B"/>
                </a:solidFill>
                <a:latin typeface="Times New Roman"/>
                <a:ea typeface="Times New Roman"/>
              </a:rPr>
              <a:t>Удовлетворены ли Вы процессом работы в дистанционном режиме?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4680520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492896"/>
            <a:ext cx="4498975" cy="3024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513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pc="10" dirty="0">
                <a:solidFill>
                  <a:srgbClr val="000000"/>
                </a:solidFill>
                <a:latin typeface="Times New Roman"/>
                <a:ea typeface="Times New Roman"/>
              </a:rPr>
              <a:t>Какие проблемы возникли у тебя при дистанционном обучении?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784976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752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338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дополнительных общеобразовательных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общеразвивающих программ</a:t>
            </a: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7704856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021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Пути решения проблем при переходе на дистанционное обучение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Смешанное обучение – сочетание очного обучения 	с асинхронным онлайн обучением, когда обучающиеся смотрят обучающее видео в качестве дополнения к очному обучению.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Гибридное обучение – это значит, занятие проходит синхронно сразу в двух форматах: очное в учебном кабинете и онлайн для тех, кто вынужденно отсутствует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Образовательный контент на платформе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Moodle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509120"/>
            <a:ext cx="3170635" cy="2159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C:\DOCUME~1\Admin\LOCALS~1\Temp\7zE8EE99E75\Screenshot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24944"/>
            <a:ext cx="3816424" cy="3744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185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образовательного контента на платформе </a:t>
            </a:r>
            <a:r>
              <a:rPr lang="en-US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Moodle</a:t>
            </a:r>
            <a:br>
              <a:rPr lang="en-US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редпосылки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электронной кружковой работы на базе образовательной организации – пилотной площадки Министерства образования РБ в рамках проекта «Разработка и реализация модели кружковой работы, обеспечивающей практическую подготовку  обучающихся, с использованием технологий электронного обучения (различных тренажёров, симуляторов) и формированием базы соответствующих материалов»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Организационная часть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Обучающий семинар для всего коллектива силами педагогов, прошедших повышение квалификации по программе «Конструирование электронного контента для организации кружковой деятельности с использованием технологий электронного обучения»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Регистрация всех педагогов в мессенджере Телеграмм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образовательного контента на платформе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Moodle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первую неделю занятий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Регистрация обучающихся на платформе 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Moodle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учебного процесса с использованием контента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18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~1\Admin\LOCALS~1\Temp\7zE07BAA6AB\нв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8788" y="1054100"/>
            <a:ext cx="2335212" cy="330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DOCUME~1\Admin\LOCALS~1\Temp\7zE07B8D3DE\нв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541" y="116632"/>
            <a:ext cx="2323274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DOCUME~1\Admin\LOCALS~1\Temp\7zEC8EE0AE0\нв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110" y="3990730"/>
            <a:ext cx="3480061" cy="2461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DOCUME~1\Admin\LOCALS~1\Temp\7zEC8E7E841\нв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2323274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88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~1\Admin\LOCALS~1\Temp\7zE8EEBAC82\Screenshot_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356992"/>
            <a:ext cx="2823286" cy="364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DOCUME~1\Admin\LOCALS~1\Temp\7zE8EE86FB2\Screenshot_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28392" cy="2722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DOCUME~1\Admin\LOCALS~1\Temp\7zE8EEFDFE2\Screenshot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588" y="0"/>
            <a:ext cx="3459788" cy="3285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C:\DOCUME~1\Admin\LOCALS~1\Temp\7zE8EEC5703\Screenshot_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52936"/>
            <a:ext cx="3672408" cy="3649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62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Рабочий стол\zastavka_1.5Lvx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88639"/>
            <a:ext cx="2193925" cy="138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Documents and Settings\Admin\Рабочий стол\Селиванов-в-просмотр-видеоролика-посвященного-дню-защиты-дете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67" y="1700808"/>
            <a:ext cx="4450293" cy="3337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Documents and Settings\Admin\Рабочий стол\hello_html_3c88fd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644" y="3645024"/>
            <a:ext cx="4337840" cy="3119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31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0"/>
            <a:ext cx="8229600" cy="90805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628775"/>
            <a:ext cx="7402513" cy="449738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218" name="Picture 2" descr="C:\DOCUME~1\Admin\LOCALS~1\Temp\7zE8EE7A011\Screenshot_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7632"/>
            <a:ext cx="2933700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DOCUME~1\Admin\LOCALS~1\Temp\7zE8EEC0E31\Screenshot_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-27519"/>
            <a:ext cx="3145895" cy="3727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DOCUME~1\Admin\LOCALS~1\Temp\7zE8EE37031\Screenshot_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84984"/>
            <a:ext cx="2974785" cy="369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DOCUME~1\Admin\LOCALS~1\Temp\7zE8EEBF491\Screenshot_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103" y="3261455"/>
            <a:ext cx="3219078" cy="35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648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1900" dirty="0">
                <a:solidFill>
                  <a:prstClr val="black"/>
                </a:solidFill>
              </a:rPr>
              <a:t/>
            </a:r>
            <a:br>
              <a:rPr lang="ru-RU" sz="1900" dirty="0">
                <a:solidFill>
                  <a:prstClr val="black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</a:t>
            </a:r>
            <a:r>
              <a:rPr lang="ru-RU" sz="27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ярких проблем </a:t>
            </a:r>
            <a:r>
              <a:rPr lang="ru-RU" sz="27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перехода</a:t>
            </a:r>
            <a:br>
              <a:rPr lang="ru-RU" sz="27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дистанционное обучение </a:t>
            </a:r>
            <a:br>
              <a:rPr lang="ru-RU" sz="27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7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учреждениях дополнительного </a:t>
            </a:r>
            <a:r>
              <a:rPr lang="ru-RU" sz="27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lang="ru-RU" sz="27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 такое дистанционное обучение, как оно менялось со временем и почему до сих пор считается будущим образования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ст.16 Федерального закона от 29.12.2012 № 273-ФЗ «Об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Российской Федерации» под дистанционными образовательными технологиями понимаются образовательные технологии, реализуемые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применением информационно-телекоммуникационных сетей при опосредованном (на расстоянии) взаимодействии обучающихся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Характерные черты дистанционного обучения:</a:t>
            </a:r>
          </a:p>
          <a:p>
            <a:pPr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ибкость;				</a:t>
            </a:r>
          </a:p>
          <a:p>
            <a:pPr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одульность;</a:t>
            </a:r>
          </a:p>
          <a:p>
            <a:pPr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пециализированный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качества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обучения;</a:t>
            </a:r>
          </a:p>
          <a:p>
            <a:pPr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специализированные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и средства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обучения.</a:t>
            </a:r>
          </a:p>
          <a:p>
            <a:pPr>
              <a:buFontTx/>
              <a:buChar char="-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91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Гибридное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</a:t>
            </a:r>
            <a:r>
              <a:rPr lang="ru-RU" sz="31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комплексное </a:t>
            </a:r>
            <a:r>
              <a:rPr lang="ru-RU" sz="27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сочетание дистанционного и онлайн-обучения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endParaRPr lang="ru-RU" dirty="0" smtClean="0"/>
          </a:p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Предпосылки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Запрос от детей при переводе на карантин школьных классов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pPr algn="ctr"/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Организационная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пробных занятий с использованием технологий гибридного обучения педагогами технопарка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образовательного семинара отделом технического обучения для педагогов Дворца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перечня объединений  различных направленностей для осуществления учебного процесса с применением технологии гибридного обучения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Трансляция опыта использования технологии гибридного обучения на педагогическом совете.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848405"/>
            <a:ext cx="2706687" cy="219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271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Смешанное обучение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Смешанное обучение — это образовательный подход, совмещающий обучение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участием учителя (лицом к лицу) с онлайн-обучением и предполагающий элементы самостоятельного контроля учеником пути, времени, места и темпа обучения, а также интеграцию опыта обучения с учителем и онлайн. 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pPr algn="ctr"/>
            <a:r>
              <a:rPr lang="ru-RU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Очный 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формат</a:t>
            </a:r>
          </a:p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процесс при смешанном обучении представляет собой последовательность фаз традиционного и электронного обучения, которые чередуются во времени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latin typeface="Times New Roman"/>
                <a:ea typeface="Calibri"/>
              </a:rPr>
              <a:t> </a:t>
            </a:r>
            <a:r>
              <a:rPr lang="ru-RU" sz="2000" dirty="0">
                <a:latin typeface="Times New Roman"/>
                <a:ea typeface="Calibri"/>
              </a:rPr>
              <a:t>Одним из способов реализации метода «смешанное обучение» является дистанционная образовательная платформа «MOODLE»        </a:t>
            </a:r>
            <a:endParaRPr lang="ru-RU" sz="2000" dirty="0" smtClean="0"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sz="6600" b="1" dirty="0" smtClean="0"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sz="6600" dirty="0" smtClean="0"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sz="6600" b="1" dirty="0" smtClean="0"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sz="64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Образовательный контент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126362"/>
            <a:ext cx="2236601" cy="2796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829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981075"/>
          </a:xfrm>
        </p:spPr>
        <p:txBody>
          <a:bodyPr/>
          <a:lstStyle/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Дворец детского и юношеского творчества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074" name="Picture 2" descr="C:\DOCUME~1\Admin\LOCALS~1\Temp\7zE86240334\Q_X2idwKAK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14379"/>
            <a:ext cx="3203848" cy="240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~1\Admin\LOCALS~1\Temp\7zE86236284\sT1nwrlPhl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820306"/>
            <a:ext cx="3343556" cy="251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~1\Admin\LOCALS~1\Temp\7zE862DFCE4\sZirphFdW4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54" y="3521761"/>
            <a:ext cx="2295081" cy="3060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DOCUME~1\Admin\LOCALS~1\Temp\7zE8625AFC7\yMp5croXGZ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112" y="3485322"/>
            <a:ext cx="2304562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717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Дворец детского и юношеского творчества</a:t>
            </a:r>
            <a:endParaRPr lang="ru-RU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098" name="Picture 2" descr="C:\DOCUME~1\Admin\LOCALS~1\Temp\7zE8622FB56\U3kLfZ3Qb_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4187424" cy="2352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~1\Admin\LOCALS~1\Temp\7zE862F42D6\yUZbeyPC-K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35034"/>
            <a:ext cx="3779911" cy="2834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DOCUME~1\Admin\LOCALS~1\Temp\7zE8627A927\XRL2k3_K0-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099" y="3999926"/>
            <a:ext cx="4181593" cy="2348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1086024"/>
            <a:ext cx="3371188" cy="2524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337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Дистанционное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– это новая специфичная форма предполагающая использование новых средств,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методов и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 обучения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Плюсы дистанционного обучения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в индивидуальном темпе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свобода и гибкость </a:t>
            </a:r>
            <a:endParaRPr lang="ru-RU" dirty="0" smtClean="0">
              <a:solidFill>
                <a:srgbClr val="181818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Доступность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Мобильность</a:t>
            </a:r>
          </a:p>
          <a:p>
            <a:r>
              <a:rPr lang="ru-RU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Технологичность</a:t>
            </a:r>
          </a:p>
          <a:p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социальное равноправие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Текст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25000" lnSpcReduction="20000"/>
          </a:bodyPr>
          <a:lstStyle/>
          <a:p>
            <a:pPr lvl="0"/>
            <a:endParaRPr lang="ru-RU" sz="8000" dirty="0" smtClean="0">
              <a:solidFill>
                <a:prstClr val="black"/>
              </a:solidFill>
            </a:endParaRPr>
          </a:p>
          <a:p>
            <a:pPr lvl="0" algn="ctr"/>
            <a:r>
              <a:rPr lang="ru-RU" sz="8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Минусы </a:t>
            </a:r>
            <a:r>
              <a:rPr lang="ru-RU" sz="8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дистанционного обучения</a:t>
            </a:r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latin typeface="Times New Roman"/>
                <a:ea typeface="Calibri"/>
              </a:rPr>
              <a:t>отсутствие очного общения между обучающимися и </a:t>
            </a:r>
            <a:r>
              <a:rPr lang="ru-RU" dirty="0" smtClean="0">
                <a:latin typeface="Times New Roman"/>
                <a:ea typeface="Calibri"/>
              </a:rPr>
              <a:t>педагогами</a:t>
            </a:r>
          </a:p>
          <a:p>
            <a:r>
              <a:rPr lang="ru-RU" dirty="0">
                <a:latin typeface="Times New Roman"/>
                <a:ea typeface="Calibri"/>
              </a:rPr>
              <a:t>необходима </a:t>
            </a:r>
            <a:r>
              <a:rPr lang="ru-RU" dirty="0" smtClean="0">
                <a:latin typeface="Times New Roman"/>
                <a:ea typeface="Calibri"/>
              </a:rPr>
              <a:t>самодисциплина</a:t>
            </a:r>
          </a:p>
          <a:p>
            <a:r>
              <a:rPr lang="ru-RU">
                <a:latin typeface="Times New Roman"/>
                <a:ea typeface="Calibri"/>
              </a:rPr>
              <a:t>н</a:t>
            </a:r>
            <a:r>
              <a:rPr lang="ru-RU" smtClean="0">
                <a:latin typeface="Times New Roman"/>
                <a:ea typeface="Calibri"/>
              </a:rPr>
              <a:t>ужна </a:t>
            </a:r>
            <a:r>
              <a:rPr lang="ru-RU" dirty="0">
                <a:latin typeface="Times New Roman"/>
                <a:ea typeface="Calibri"/>
              </a:rPr>
              <a:t>техническая </a:t>
            </a:r>
            <a:r>
              <a:rPr lang="ru-RU" dirty="0" smtClean="0">
                <a:latin typeface="Times New Roman"/>
                <a:ea typeface="Calibri"/>
              </a:rPr>
              <a:t>оснащенность</a:t>
            </a:r>
          </a:p>
          <a:p>
            <a:r>
              <a:rPr lang="ru-RU" dirty="0">
                <a:latin typeface="Times New Roman"/>
                <a:ea typeface="Calibri"/>
              </a:rPr>
              <a:t>отсутствует контроль над обучающимися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85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дистанционного обучения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Синхронное</a:t>
            </a:r>
            <a:endParaRPr lang="ru-RU" u="sng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Онлайн-занятия, в которых все участвуют одновременно.			</a:t>
            </a:r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Асинхронное</a:t>
            </a:r>
            <a:endParaRPr lang="ru-RU" u="sng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записывает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видеолекцию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делится ею с обучающимися, а обучающиеся просматривают её и выполняют задания в удобное им время.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Documents and Settings\Admin\Рабочий стол\maxresdefaul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89040"/>
            <a:ext cx="4223677" cy="2375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466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</a:rPr>
              <a:t>Формы обучения и формы организации дистанционных занятий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u="sng" dirty="0" err="1" smtClean="0">
                <a:latin typeface="Times New Roman"/>
                <a:ea typeface="Calibri"/>
                <a:cs typeface="Times New Roman"/>
              </a:rPr>
              <a:t>Чaт-зaнятия</a:t>
            </a:r>
            <a:r>
              <a:rPr lang="ru-RU" sz="2400" dirty="0" smtClean="0">
                <a:latin typeface="Times New Roman"/>
                <a:ea typeface="Calibri"/>
              </a:rPr>
              <a:t>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u="sng" dirty="0" smtClean="0">
                <a:latin typeface="Times New Roman"/>
                <a:ea typeface="Times New Roman"/>
                <a:cs typeface="Times New Roman"/>
              </a:rPr>
              <a:t>Электронный кейс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u="sng" dirty="0" err="1" smtClean="0">
                <a:latin typeface="Times New Roman"/>
                <a:ea typeface="Times New Roman"/>
                <a:cs typeface="Times New Roman"/>
              </a:rPr>
              <a:t>Вебинары</a:t>
            </a:r>
            <a:r>
              <a:rPr lang="ru-RU" sz="2400" u="sng" dirty="0" smtClean="0"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u="sng" dirty="0" err="1" smtClean="0">
                <a:latin typeface="Times New Roman"/>
                <a:ea typeface="Times New Roman"/>
              </a:rPr>
              <a:t>Видеозанятие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8194" name="Picture 2" descr="C:\DOCUME~1\Admin\LOCALS~1\Temp\7zE8EE30B86\Screenshot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268760"/>
            <a:ext cx="3827117" cy="3230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DOCUME~1\Admin\LOCALS~1\Temp\7zE8EE2B6C7\Screenshot_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986" y="3662360"/>
            <a:ext cx="4089617" cy="3123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33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</a:rPr>
              <a:t>Основные трудности, возникающие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</a:rPr>
              <a:t>при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</a:rPr>
              <a:t>переходе на дистанционное обучение</a:t>
            </a:r>
            <a:b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</a:rPr>
            </a:b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75,2%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личного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общения  58,2%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с самоорганизацией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дисциплиной 7,3%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с освоением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знаний 41,3%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со здоровьем (ухудшение зрения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64,4%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62,1%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отсутствие личного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общения 48,8%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трудности с самоорганизацией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дисциплиной  56,3%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трудности с освоением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знаний 53,8%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проблемы со здоровьем (ухудшение зрения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76,9%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46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idx="1"/>
          </p:nvPr>
        </p:nvSpPr>
        <p:spPr>
          <a:xfrm>
            <a:off x="457200" y="548681"/>
            <a:ext cx="4040188" cy="1152128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Понравилось ли тебе заниматься дистанционно?  </a:t>
            </a: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3"/>
          </p:nvPr>
        </p:nvSpPr>
        <p:spPr>
          <a:xfrm>
            <a:off x="4644008" y="692696"/>
            <a:ext cx="4041775" cy="1080120"/>
          </a:xfrm>
        </p:spPr>
        <p:txBody>
          <a:bodyPr>
            <a:noAutofit/>
          </a:bodyPr>
          <a:lstStyle/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3B3B3B"/>
                </a:solidFill>
                <a:latin typeface="Times New Roman"/>
                <a:ea typeface="Times New Roman"/>
              </a:rPr>
              <a:t>Удовлетворены ли Вы процессом работы в дистанционном режиме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4608512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45024"/>
            <a:ext cx="4499992" cy="2937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886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260350"/>
            <a:ext cx="4029075" cy="1152525"/>
          </a:xfrm>
        </p:spPr>
        <p:txBody>
          <a:bodyPr>
            <a:normAutofit fontScale="25000" lnSpcReduction="20000"/>
          </a:bodyPr>
          <a:lstStyle/>
          <a:p>
            <a:pPr lvl="0" algn="ctr"/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9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Возникли у тебя трудности в освоении материала?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5102225" y="260350"/>
            <a:ext cx="4041775" cy="1223963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dirty="0">
                <a:solidFill>
                  <a:srgbClr val="3B3B3B"/>
                </a:solidFill>
                <a:latin typeface="Times New Roman"/>
                <a:ea typeface="Times New Roman"/>
              </a:rPr>
              <a:t>Удовлетворены ли Вы процессом работы в дистанционном режиме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5038"/>
            <a:ext cx="4321175" cy="30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825" y="3500438"/>
            <a:ext cx="4321175" cy="295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102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260350"/>
            <a:ext cx="4040188" cy="1152525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Оказывали ли тебе в процессе дистанционного обучения помощь родители?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5102225" y="260350"/>
            <a:ext cx="4041775" cy="1152525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dirty="0">
                <a:solidFill>
                  <a:srgbClr val="3B3B3B"/>
                </a:solidFill>
                <a:latin typeface="Times New Roman"/>
                <a:ea typeface="Times New Roman"/>
              </a:rPr>
              <a:t>На ваш взгляд,  нагрузка на детей в период дистанционного обучения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3238"/>
            <a:ext cx="4392613" cy="287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8" y="3789363"/>
            <a:ext cx="4392612" cy="280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590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404813"/>
            <a:ext cx="4040188" cy="936625"/>
          </a:xfrm>
        </p:spPr>
        <p:txBody>
          <a:bodyPr>
            <a:noAutofit/>
          </a:bodyPr>
          <a:lstStyle/>
          <a:p>
            <a:pPr algn="ctr"/>
            <a:r>
              <a:rPr lang="ru-RU" sz="1800" spc="10" dirty="0">
                <a:solidFill>
                  <a:srgbClr val="000000"/>
                </a:solidFill>
                <a:latin typeface="Times New Roman"/>
                <a:ea typeface="Times New Roman"/>
              </a:rPr>
              <a:t>Как ты считаешь, твои знания при использовании дистанционного обучения стали лучше или хуже, чем при обычном способе обучения?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5102225" y="260350"/>
            <a:ext cx="4041775" cy="1152525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dirty="0">
                <a:solidFill>
                  <a:srgbClr val="3B3B3B"/>
                </a:solidFill>
                <a:latin typeface="Times New Roman"/>
                <a:ea typeface="Times New Roman"/>
              </a:rPr>
              <a:t>На ваш взгляд, нагрузка на педагогов в период дистанционного обучения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3238"/>
            <a:ext cx="4537075" cy="278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97200"/>
            <a:ext cx="4572000" cy="287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707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2128</TotalTime>
  <Words>545</Words>
  <Application>Microsoft Office PowerPoint</Application>
  <PresentationFormat>Экран (4:3)</PresentationFormat>
  <Paragraphs>112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                                               ПРОБЛЕМЫ И ОСОБЕННОСТИ ПЕРЕХОДА НА ДИСТАНЦИОННОЕ ОБУЧЕНИЕ В УЧРЕЖДЕНИИ ДОПОЛНИТЕЛЬНОГО ОБРАЗОВАНИЯ                                          «ПРОБЛЕМЫ И ОСОБЕННОСТИ   ПЕРЕХОДА НА  ДИСТАНЦИОННОЕ ОБУЧЕНИЕ В УЧРЕЖДЕНИИ ДОПОЛНИТЕЛЬНОГО ОБРАЗОВАНИЯ»  </vt:lpstr>
      <vt:lpstr>   Изучение наиболее ярких проблем перехода на дистанционное обучение  в учреждениях дополнительного образования </vt:lpstr>
      <vt:lpstr> Виды дистанционного обучения </vt:lpstr>
      <vt:lpstr>Формы обучения и формы организации дистанционных занятий</vt:lpstr>
      <vt:lpstr>Основные трудности, возникающие при переходе на дистанционное обучение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Какие проблемы возникли у тебя при дистанционном обучении?</vt:lpstr>
      <vt:lpstr>338  дополнительных общеобразовательных общеразвивающих программ</vt:lpstr>
      <vt:lpstr>Пути решения проблем при переходе на дистанционное обучение</vt:lpstr>
      <vt:lpstr> Разработка образовательного контента на платформе Moodle </vt:lpstr>
      <vt:lpstr>Презентация PowerPoint</vt:lpstr>
      <vt:lpstr>Презентация PowerPoint</vt:lpstr>
      <vt:lpstr>Презентация PowerPoint</vt:lpstr>
      <vt:lpstr>ва</vt:lpstr>
      <vt:lpstr>Гибридное обучение  комплексное сочетание дистанционного и онлайн-обучения</vt:lpstr>
      <vt:lpstr>Смешанное обучение Смешанное обучение — это образовательный подход, совмещающий обучение с участием учителя (лицом к лицу) с онлайн-обучением и предполагающий элементы самостоятельного контроля учеником пути, времени, места и темпа обучения, а также интеграцию опыта обучения с учителем и онлайн. </vt:lpstr>
      <vt:lpstr>Дворец детского и юношеского творчества</vt:lpstr>
      <vt:lpstr>Дворец детского и юношеского творчества</vt:lpstr>
      <vt:lpstr>Дистанционное обучение – это новая специфичная форма предполагающая использование новых средств, методов и форм обучения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21</cp:lastModifiedBy>
  <cp:revision>100</cp:revision>
  <cp:lastPrinted>2022-03-29T09:05:33Z</cp:lastPrinted>
  <dcterms:modified xsi:type="dcterms:W3CDTF">2022-07-16T05:35:36Z</dcterms:modified>
</cp:coreProperties>
</file>