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4" r:id="rId3"/>
    <p:sldId id="263" r:id="rId4"/>
    <p:sldId id="258" r:id="rId5"/>
    <p:sldId id="259" r:id="rId6"/>
    <p:sldId id="260" r:id="rId7"/>
    <p:sldId id="265" r:id="rId8"/>
    <p:sldId id="286" r:id="rId9"/>
    <p:sldId id="262" r:id="rId10"/>
    <p:sldId id="266" r:id="rId11"/>
    <p:sldId id="268" r:id="rId12"/>
    <p:sldId id="269" r:id="rId13"/>
    <p:sldId id="267" r:id="rId14"/>
    <p:sldId id="270" r:id="rId15"/>
    <p:sldId id="271" r:id="rId16"/>
    <p:sldId id="272" r:id="rId17"/>
    <p:sldId id="274" r:id="rId18"/>
    <p:sldId id="275" r:id="rId19"/>
    <p:sldId id="273" r:id="rId20"/>
    <p:sldId id="276" r:id="rId21"/>
    <p:sldId id="278" r:id="rId22"/>
    <p:sldId id="287" r:id="rId23"/>
    <p:sldId id="288" r:id="rId24"/>
    <p:sldId id="277" r:id="rId25"/>
    <p:sldId id="280" r:id="rId26"/>
    <p:sldId id="281" r:id="rId27"/>
    <p:sldId id="282" r:id="rId28"/>
    <p:sldId id="27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D"/>
    <a:srgbClr val="CCECFF"/>
    <a:srgbClr val="0000FF"/>
    <a:srgbClr val="66FFFF"/>
    <a:srgbClr val="009900"/>
    <a:srgbClr val="FFFFAF"/>
    <a:srgbClr val="FFFF99"/>
    <a:srgbClr val="FFFF5D"/>
    <a:srgbClr val="FCFCAE"/>
    <a:srgbClr val="00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574" autoAdjust="0"/>
  </p:normalViewPr>
  <p:slideViewPr>
    <p:cSldViewPr>
      <p:cViewPr varScale="1">
        <p:scale>
          <a:sx n="95" d="100"/>
          <a:sy n="95" d="100"/>
        </p:scale>
        <p:origin x="-4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F59CFF-3669-4C7F-9A6F-EE2F317F6B41}" type="datetimeFigureOut">
              <a:rPr lang="ru-RU" smtClean="0"/>
              <a:t>04.06.2014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99DF3-D3D0-47CF-B7B6-A42B09232E4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99DF3-D3D0-47CF-B7B6-A42B09232E46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5D">
            <a:alpha val="4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DBBFE-A585-41CE-904A-FEB7487B3499}" type="datetimeFigureOut">
              <a:rPr lang="ru-RU" smtClean="0"/>
              <a:pPr/>
              <a:t>04.06.2014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2739D-2138-438C-83E6-4BCD6BB7FA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slide" Target="slide2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71546"/>
            <a:ext cx="7772400" cy="1470025"/>
          </a:xfrm>
        </p:spPr>
        <p:txBody>
          <a:bodyPr/>
          <a:lstStyle/>
          <a:p>
            <a:r>
              <a:rPr lang="ru-RU" dirty="0" smtClean="0"/>
              <a:t>Внеклассное занятие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4929198"/>
            <a:ext cx="5857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Автор: Костенко Татьяна Александровна</a:t>
            </a:r>
          </a:p>
          <a:p>
            <a:r>
              <a:rPr lang="ru-RU" sz="2400" dirty="0" smtClean="0"/>
              <a:t>           учитель начальных классов МАОУ «Средняя школа №3 имени А.С.Пушкина»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571744"/>
            <a:ext cx="7078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effectLst/>
              </a:rPr>
              <a:t>Режим дня школьника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Задание для 1 группы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142984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Составить памятку «Правильное питание»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1857365"/>
            <a:ext cx="814393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План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Сколько раз в день надо питаться?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Какой должен быть интервал между приёмами пищи?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Как надо питаться(какими продуктами), чтобы получать необходимые вещества?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Какие правила надо соблюдать во время еды, чтобы пища хорошо усваивалась?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 smtClean="0"/>
              <a:t>Чем нельзя заниматься во время еды?</a:t>
            </a:r>
          </a:p>
          <a:p>
            <a:pPr>
              <a:buFont typeface="Wingdings" pitchFamily="2" charset="2"/>
              <a:buChar char="Ø"/>
            </a:pP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5857892"/>
            <a:ext cx="1285884" cy="500066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hlinkClick r:id="rId3" action="ppaction://hlinksldjump"/>
              </a:rPr>
              <a:t>проверка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Задание для 2 группы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000108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Составить памятку </a:t>
            </a:r>
          </a:p>
          <a:p>
            <a:r>
              <a:rPr lang="ru-RU" sz="2800" b="1" dirty="0" smtClean="0"/>
              <a:t>«Правильная организация труда»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2143116"/>
            <a:ext cx="66437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 Какой труд может быть у школьников. Как его надо выполнять, чтобы не переутомляться?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Укажите время, которое отводится на выполнение домашнего задания во 2 классе.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Как надо правильно организовать выполнение домашнего задания?</a:t>
            </a: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928662" y="5857892"/>
            <a:ext cx="1357322" cy="500066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hlinkClick r:id="rId3" action="ppaction://hlinksldjump"/>
              </a:rPr>
              <a:t>проверка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Задание для 3 группы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000108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Составить памятку «Отдых»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14348" y="1714488"/>
            <a:ext cx="72866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Перечислить виды отдыха.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Сколько времени в день нужно находиться на свежем воздухе?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Сколько времени можно смотреть телевизор и работать на компьютере ученикам начальных классов?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Как надо готовиться ко сну?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Какова должна быть норма сна для детей 8 – 10 лет?</a:t>
            </a:r>
          </a:p>
          <a:p>
            <a:pPr marL="514350" indent="-514350"/>
            <a:endParaRPr lang="ru-RU" sz="28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857224" y="5857892"/>
            <a:ext cx="1285884" cy="500066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hlinkClick r:id="rId3" action="ppaction://hlinksldjump"/>
              </a:rPr>
              <a:t>проверка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Задание для 4 группы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285860"/>
            <a:ext cx="69294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Составить памятку </a:t>
            </a:r>
          </a:p>
          <a:p>
            <a:r>
              <a:rPr lang="ru-RU" sz="2800" b="1" dirty="0" smtClean="0"/>
              <a:t>«Зарядка, закаливание, спорт»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2928934"/>
            <a:ext cx="73581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/>
              <a:t>Для чего нужна утренняя зарядка?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Перечислить виды закаливания.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Перечислить виды спорта, которыми можно заниматься в нашем городе.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Провести в классе </a:t>
            </a:r>
            <a:r>
              <a:rPr lang="ru-RU" sz="2800" dirty="0" err="1" smtClean="0"/>
              <a:t>физминутку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928662" y="5643578"/>
            <a:ext cx="1285884" cy="500066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hlinkClick r:id="rId3" action="ppaction://hlinksldjump"/>
              </a:rPr>
              <a:t>проверка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Задание для 5 группы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285860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Составить памятку «Правила личной гигиены»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357430"/>
            <a:ext cx="757242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План</a:t>
            </a:r>
          </a:p>
          <a:p>
            <a:r>
              <a:rPr lang="ru-RU" sz="2800" dirty="0" smtClean="0"/>
              <a:t>1.Перечислите правила личной гигиены?</a:t>
            </a:r>
          </a:p>
          <a:p>
            <a:r>
              <a:rPr lang="ru-RU" sz="2800" dirty="0" smtClean="0"/>
              <a:t>2.Какие предметы гигиены должны быть личными, а     какие могут быть общими?</a:t>
            </a:r>
          </a:p>
          <a:p>
            <a:endParaRPr lang="ru-RU" sz="2400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928662" y="5572140"/>
            <a:ext cx="1357322" cy="500066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hlinkClick r:id="rId3" action="ppaction://hlinksldjump"/>
              </a:rPr>
              <a:t>проверка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500042"/>
            <a:ext cx="34644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Правильное питание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643050"/>
            <a:ext cx="892971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800" dirty="0" smtClean="0"/>
              <a:t>Надо питаться 5 раз в день: завтрак, второй завтрак, обед, полдник, ужин.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Интервал между приёмами пищи должен быть 3 – 4 часа.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Надо питаться разнообразно: продуктами растительного и животного происхождения.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Чтобы пища хорошо усваивалась, надо есть не спеша, хорошо пережёвывать пищу.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Во время еды нельзя заниматься посторонними делами: разговаривать, читать, смотреть телевизор.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5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l="52509" t="38205" r="29113" b="27411"/>
          <a:stretch>
            <a:fillRect/>
          </a:stretch>
        </p:blipFill>
        <p:spPr bwMode="auto">
          <a:xfrm>
            <a:off x="7286644" y="0"/>
            <a:ext cx="1214446" cy="1561431"/>
          </a:xfrm>
          <a:prstGeom prst="rect">
            <a:avLst/>
          </a:prstGeom>
          <a:noFill/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4" action="ppaction://hlinksldjump" highlightClick="1"/>
          </p:cNvPr>
          <p:cNvSpPr/>
          <p:nvPr/>
        </p:nvSpPr>
        <p:spPr>
          <a:xfrm>
            <a:off x="642910" y="6143644"/>
            <a:ext cx="785818" cy="357190"/>
          </a:xfrm>
          <a:prstGeom prst="actionButtonForwardNex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714356"/>
          <a:ext cx="7643866" cy="5413077"/>
        </p:xfrm>
        <a:graphic>
          <a:graphicData uri="http://schemas.openxmlformats.org/drawingml/2006/table">
            <a:tbl>
              <a:tblPr/>
              <a:tblGrid>
                <a:gridCol w="2086474"/>
                <a:gridCol w="5557392"/>
              </a:tblGrid>
              <a:tr h="504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Витамины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Где содержатся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Зелень, молоко, яйца, масло, печень, печень рыбы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В1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Дрожжи, картофель, печень, мясо, крупы, яйца, овощи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В2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Яйца, молоко, печень, мясо, сыр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5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В6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Печень, кукурузные хлопья, овсянка, рыба, овощи, дрожжи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В12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Яйца, молоко, печень, мясо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Цитрусовые: апельсины, лимоны, грейпфруты; фрукты, помидоры, картофель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Calibri"/>
                          <a:cs typeface="Times New Roman"/>
                        </a:rPr>
                        <a:t>Печень рыбы, рыбий жир, молоко, яйца, масло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58214" y="6072206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714356"/>
            <a:ext cx="51110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Правильная организация труда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714488"/>
            <a:ext cx="821537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Труд у школьников может быть умственный (учёба) и физический (уборка квартиры, помощь родителям по хозяйству, на даче)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Чтобы не переутомляться надо чередовать умственный труд и физический с отдыхом.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На выполнение домашнего задания во 2 классе отводится 1ч 30 мин.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Перед выполнением домашних заданий надо проветрить комнату, через каждые 30 – 35 мин. делать перерывы на 5 – 10 мин., соблюдать правильную посадку и освещение.</a:t>
            </a:r>
            <a:endParaRPr lang="ru-RU" sz="2800" dirty="0"/>
          </a:p>
        </p:txBody>
      </p:sp>
      <p:pic>
        <p:nvPicPr>
          <p:cNvPr id="4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t="66222" r="76371" b="7035"/>
          <a:stretch>
            <a:fillRect/>
          </a:stretch>
        </p:blipFill>
        <p:spPr bwMode="auto">
          <a:xfrm>
            <a:off x="7215206" y="214290"/>
            <a:ext cx="1653280" cy="1285884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215338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116" y="357166"/>
            <a:ext cx="1323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Отдых</a:t>
            </a: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357298"/>
            <a:ext cx="84296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Виды отдыха: игры, прогулки, сон.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Ежедневно на свежем воздухе нужно находиться 3 – 3,5 ч.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 Ученикам начальных классов смотреть телевизор нужно не более 40 – 45 минут в день, работать на компьютере – не более 15 минут. Выполнять упражнения для глаз.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Соблюдать перед сном правила: не играть в шумные игры, не заниматься спортом, не смотреть «страшные» фильмы.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Перед сном надо проветрить комнату и  выполнить гигиенические процедуры.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Детям 8 – 10 лет надо спать 10 часов.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</p:txBody>
      </p:sp>
      <p:pic>
        <p:nvPicPr>
          <p:cNvPr id="4" name="Picture 2" descr="http://www.edu54.ru/sites/default/files/userfiles/image/resim_dnja.png"/>
          <p:cNvPicPr>
            <a:picLocks noChangeAspect="1" noChangeArrowheads="1"/>
          </p:cNvPicPr>
          <p:nvPr/>
        </p:nvPicPr>
        <p:blipFill>
          <a:blip r:embed="rId2" cstate="print"/>
          <a:srcRect t="69231" r="80416"/>
          <a:stretch>
            <a:fillRect/>
          </a:stretch>
        </p:blipFill>
        <p:spPr bwMode="auto">
          <a:xfrm>
            <a:off x="7715272" y="142852"/>
            <a:ext cx="1153724" cy="1357322"/>
          </a:xfrm>
          <a:prstGeom prst="rect">
            <a:avLst/>
          </a:prstGeom>
          <a:noFill/>
        </p:spPr>
      </p:pic>
      <p:pic>
        <p:nvPicPr>
          <p:cNvPr id="6" name="Picture 2" descr="http://www.xxlbook.ru/imgh148105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214950"/>
            <a:ext cx="2213425" cy="1414767"/>
          </a:xfrm>
          <a:prstGeom prst="rect">
            <a:avLst/>
          </a:prstGeom>
          <a:noFill/>
        </p:spPr>
      </p:pic>
      <p:pic>
        <p:nvPicPr>
          <p:cNvPr id="7" name="Picture 4" descr="http://www.xxlbook.ru/imgh156483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5214950"/>
            <a:ext cx="2143140" cy="1376155"/>
          </a:xfrm>
          <a:prstGeom prst="rect">
            <a:avLst/>
          </a:prstGeom>
          <a:noFill/>
        </p:spPr>
      </p:pic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714356"/>
            <a:ext cx="46896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Зарядка, закаливание, спорт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7" y="1928802"/>
            <a:ext cx="84296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800" dirty="0" smtClean="0"/>
              <a:t>Утренняя зарядка «заряжает» бодростью на предстоящий рабочий день, прогоняя остатки сна.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Виды закаливания: обтирание холодной водой, прохладный душ, прогулка, игры на свежем воздухе, занятие спортом.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Виды спорта: хоккей, лыжи, сноубординг, фигурное катание, футбол, плаванье, гимнастика, восточные единоборства, борьба.</a:t>
            </a:r>
            <a:endParaRPr lang="ru-RU" sz="2800" dirty="0"/>
          </a:p>
        </p:txBody>
      </p:sp>
      <p:pic>
        <p:nvPicPr>
          <p:cNvPr id="5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l="25393" r="53748" b="67008"/>
          <a:stretch>
            <a:fillRect/>
          </a:stretch>
        </p:blipFill>
        <p:spPr bwMode="auto">
          <a:xfrm>
            <a:off x="6286512" y="5286388"/>
            <a:ext cx="1154438" cy="1254825"/>
          </a:xfrm>
          <a:prstGeom prst="rect">
            <a:avLst/>
          </a:prstGeom>
          <a:noFill/>
        </p:spPr>
      </p:pic>
      <p:pic>
        <p:nvPicPr>
          <p:cNvPr id="6" name="Picture 4" descr="http://img1.liveinternet.ru/images/attach/c/4/80/74/80074507_4663906_1a7196ba11a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57166"/>
            <a:ext cx="1895443" cy="1420885"/>
          </a:xfrm>
          <a:prstGeom prst="rect">
            <a:avLst/>
          </a:prstGeom>
          <a:noFill/>
        </p:spPr>
      </p:pic>
      <p:pic>
        <p:nvPicPr>
          <p:cNvPr id="7" name="Picture 6" descr="http://reporter-ua.com/sites/default/files/f/2013/03/28/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5214950"/>
            <a:ext cx="1285884" cy="1383136"/>
          </a:xfrm>
          <a:prstGeom prst="rect">
            <a:avLst/>
          </a:prstGeom>
          <a:noFill/>
        </p:spPr>
      </p:pic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428596" y="1071546"/>
            <a:ext cx="8143932" cy="3857652"/>
          </a:xfrm>
          <a:prstGeom prst="horizontalScroll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00FF"/>
                </a:solidFill>
              </a:rPr>
              <a:t>Здоров будешь – </a:t>
            </a:r>
          </a:p>
          <a:p>
            <a:pPr algn="ctr"/>
            <a:r>
              <a:rPr lang="ru-RU" sz="7200" b="1" dirty="0" smtClean="0">
                <a:solidFill>
                  <a:srgbClr val="0000FF"/>
                </a:solidFill>
              </a:rPr>
              <a:t>всё добудешь.</a:t>
            </a:r>
            <a:endParaRPr lang="ru-RU" sz="7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500042"/>
            <a:ext cx="4128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Правила личной гигиены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571612"/>
            <a:ext cx="74295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 Ежедневно утром и вечером умываться, чистить зубы.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Перед едой, перед посещением и после посещения туалета мыть руки.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Регулярно принимать душ и купаться.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Личные предметы гигиены: зубная щётка, полотенце, расчёска, мочалка.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 Предметы гигиены общие для всей семьи: мыло, зубная паста, шампунь.</a:t>
            </a:r>
            <a:endParaRPr lang="ru-RU" sz="2800" dirty="0"/>
          </a:p>
        </p:txBody>
      </p:sp>
      <p:pic>
        <p:nvPicPr>
          <p:cNvPr id="4" name="Содержимое 5" descr="rejim_uti2.jpg"/>
          <p:cNvPicPr>
            <a:picLocks noChangeAspect="1"/>
          </p:cNvPicPr>
          <p:nvPr/>
        </p:nvPicPr>
        <p:blipFill>
          <a:blip r:embed="rId2" cstate="print"/>
          <a:srcRect l="3448" t="79023" r="70690" b="6609"/>
          <a:stretch>
            <a:fillRect/>
          </a:stretch>
        </p:blipFill>
        <p:spPr>
          <a:xfrm>
            <a:off x="7572396" y="500042"/>
            <a:ext cx="1214446" cy="971557"/>
          </a:xfrm>
          <a:prstGeom prst="rect">
            <a:avLst/>
          </a:prstGeom>
        </p:spPr>
      </p:pic>
      <p:pic>
        <p:nvPicPr>
          <p:cNvPr id="5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3" cstate="print"/>
          <a:srcRect l="43531" t="-1320" r="33797" b="64369"/>
          <a:stretch>
            <a:fillRect/>
          </a:stretch>
        </p:blipFill>
        <p:spPr bwMode="auto">
          <a:xfrm>
            <a:off x="7643834" y="2357430"/>
            <a:ext cx="1285884" cy="1440190"/>
          </a:xfrm>
          <a:prstGeom prst="rect">
            <a:avLst/>
          </a:prstGeom>
          <a:noFill/>
        </p:spPr>
      </p:pic>
      <p:pic>
        <p:nvPicPr>
          <p:cNvPr id="6" name="Picture 2" descr="http://metodisty.ru/user_upload/05_2011/thumbs/1304924217.jpg"/>
          <p:cNvPicPr>
            <a:picLocks noChangeAspect="1" noChangeArrowheads="1"/>
          </p:cNvPicPr>
          <p:nvPr/>
        </p:nvPicPr>
        <p:blipFill>
          <a:blip r:embed="rId4" cstate="print"/>
          <a:srcRect l="34670" t="62821" r="35475" b="3846"/>
          <a:stretch>
            <a:fillRect/>
          </a:stretch>
        </p:blipFill>
        <p:spPr bwMode="auto">
          <a:xfrm>
            <a:off x="5786446" y="5286388"/>
            <a:ext cx="1643074" cy="1378062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215338" y="5929330"/>
            <a:ext cx="642942" cy="642942"/>
          </a:xfrm>
          <a:prstGeom prst="actionButtonHome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306" y="214290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Тест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928670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Интервал между приёмами пищи должен быть ...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643314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На выполнение домашнего задания во 2 классе отводится ... 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428992" y="1643050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5 - 6 часов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428992" y="221455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3 - 4 часа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28992" y="2857496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2 - 3 часа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607220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1ч. 30 мин. 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571868" y="535782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2ч. 30 мин. 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71868" y="4643446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3ч. 30 мин. </a:t>
            </a:r>
            <a:endParaRPr lang="ru-RU" sz="2400" b="1" dirty="0"/>
          </a:p>
        </p:txBody>
      </p:sp>
      <p:sp>
        <p:nvSpPr>
          <p:cNvPr id="13" name="Овал 12"/>
          <p:cNvSpPr/>
          <p:nvPr/>
        </p:nvSpPr>
        <p:spPr>
          <a:xfrm>
            <a:off x="3000364" y="6072206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000364" y="5429264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000364" y="4714884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928926" y="2857496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928926" y="2285992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928926" y="1714488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429000"/>
            <a:ext cx="7143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mtClean="0"/>
              <a:t>Ежедневно ученикам </a:t>
            </a:r>
            <a:r>
              <a:rPr lang="ru-RU" sz="2400" b="1" dirty="0" smtClean="0"/>
              <a:t>начальных классов смотреть телевизор нужно не более ...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642918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Ежедневно на свежем воздухе нужно находиться ... 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428992" y="135729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 – 3,5 часа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28992" y="2000240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 – 2,5 часа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428992" y="264318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– 1,5 часа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71868" y="514351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– 2 часа 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71868" y="5857892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40 – 45 мин. 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442913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3 - 4 часа </a:t>
            </a:r>
            <a:endParaRPr lang="ru-RU" sz="2400" b="1" dirty="0"/>
          </a:p>
        </p:txBody>
      </p:sp>
      <p:sp>
        <p:nvSpPr>
          <p:cNvPr id="11" name="Овал 10"/>
          <p:cNvSpPr/>
          <p:nvPr/>
        </p:nvSpPr>
        <p:spPr>
          <a:xfrm>
            <a:off x="3071802" y="5929330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071802" y="5214950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071802" y="4500570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000364" y="2714620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000364" y="2071678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000364" y="1428736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071942"/>
            <a:ext cx="4201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Детям 8 – 10 лет надо спать ...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500042"/>
            <a:ext cx="8001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Ежедневно ученикам </a:t>
            </a:r>
            <a:r>
              <a:rPr lang="ru-RU" sz="2400" b="1" dirty="0" smtClean="0"/>
              <a:t>начальных классов работать на компьютере нужно не более ...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292893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15 минут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868" y="478632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 часов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00430" y="221455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30 минут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00430" y="1500174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45 минут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643306" y="5429264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9 часов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643306" y="6072206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 часов</a:t>
            </a:r>
            <a:endParaRPr lang="ru-RU" sz="2400" b="1" dirty="0"/>
          </a:p>
        </p:txBody>
      </p:sp>
      <p:sp>
        <p:nvSpPr>
          <p:cNvPr id="10" name="Овал 9"/>
          <p:cNvSpPr/>
          <p:nvPr/>
        </p:nvSpPr>
        <p:spPr>
          <a:xfrm>
            <a:off x="3143240" y="6072206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143240" y="5429264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143240" y="4786322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071802" y="3000372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071802" y="2285992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071802" y="1571612"/>
            <a:ext cx="357190" cy="3571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000108"/>
            <a:ext cx="47863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Чтоб здоровье сохранить,</a:t>
            </a:r>
            <a:br>
              <a:rPr lang="ru-RU" sz="2800" b="1" dirty="0" smtClean="0"/>
            </a:br>
            <a:r>
              <a:rPr lang="ru-RU" sz="2800" b="1" dirty="0" smtClean="0"/>
              <a:t>Организм свой укрепить,</a:t>
            </a:r>
            <a:br>
              <a:rPr lang="ru-RU" sz="2800" b="1" dirty="0" smtClean="0"/>
            </a:br>
            <a:r>
              <a:rPr lang="ru-RU" sz="2800" b="1" dirty="0" smtClean="0"/>
              <a:t>Знает вся моя семья</a:t>
            </a:r>
            <a:br>
              <a:rPr lang="ru-RU" sz="2800" b="1" dirty="0" smtClean="0"/>
            </a:br>
            <a:r>
              <a:rPr lang="ru-RU" sz="2800" b="1" dirty="0" smtClean="0"/>
              <a:t>Должен быть                  у дня.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357422" y="285728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Вставь словечко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174" y="228599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режим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2285992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429000"/>
            <a:ext cx="52864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Следует, ребята, знать</a:t>
            </a:r>
            <a:br>
              <a:rPr lang="ru-RU" sz="2800" b="1" dirty="0" smtClean="0"/>
            </a:br>
            <a:r>
              <a:rPr lang="ru-RU" sz="2800" b="1" dirty="0" smtClean="0"/>
              <a:t>Нужно всем подольше               .</a:t>
            </a:r>
            <a:br>
              <a:rPr lang="ru-RU" sz="2800" b="1" dirty="0" smtClean="0"/>
            </a:br>
            <a:r>
              <a:rPr lang="ru-RU" sz="2800" b="1" dirty="0" smtClean="0"/>
              <a:t>Ну а утром не лениться–</a:t>
            </a:r>
            <a:br>
              <a:rPr lang="ru-RU" sz="2800" b="1" dirty="0" smtClean="0"/>
            </a:br>
            <a:r>
              <a:rPr lang="ru-RU" sz="2800" b="1" dirty="0" smtClean="0"/>
              <a:t>На                      становиться!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428728" y="4714884"/>
            <a:ext cx="561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071934" y="3786190"/>
            <a:ext cx="623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000496" y="385762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спать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4714884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зарядку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12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l="25393" r="53748" b="67008"/>
          <a:stretch>
            <a:fillRect/>
          </a:stretch>
        </p:blipFill>
        <p:spPr bwMode="auto">
          <a:xfrm>
            <a:off x="7203776" y="4935410"/>
            <a:ext cx="1440190" cy="1565425"/>
          </a:xfrm>
          <a:prstGeom prst="rect">
            <a:avLst/>
          </a:prstGeom>
          <a:noFill/>
        </p:spPr>
      </p:pic>
      <p:pic>
        <p:nvPicPr>
          <p:cNvPr id="14" name="Picture 2" descr="http://ms2.znate.ru/tw_files2/urls_4/9/d-8443/8443_html_m4e83a5b1.png"/>
          <p:cNvPicPr>
            <a:picLocks noChangeAspect="1" noChangeArrowheads="1"/>
          </p:cNvPicPr>
          <p:nvPr/>
        </p:nvPicPr>
        <p:blipFill>
          <a:blip r:embed="rId3" cstate="print"/>
          <a:srcRect l="4981" t="11884" r="10345"/>
          <a:stretch>
            <a:fillRect/>
          </a:stretch>
        </p:blipFill>
        <p:spPr bwMode="auto">
          <a:xfrm>
            <a:off x="5500694" y="714356"/>
            <a:ext cx="3410763" cy="2380308"/>
          </a:xfrm>
          <a:prstGeom prst="rect">
            <a:avLst/>
          </a:prstGeom>
          <a:noFill/>
        </p:spPr>
      </p:pic>
      <p:pic>
        <p:nvPicPr>
          <p:cNvPr id="15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l="77086" t="73903" r="4776"/>
          <a:stretch>
            <a:fillRect/>
          </a:stretch>
        </p:blipFill>
        <p:spPr bwMode="auto">
          <a:xfrm>
            <a:off x="5214942" y="3357562"/>
            <a:ext cx="1785139" cy="17650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14678" y="857232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4572008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85723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/>
              <a:t>Чистить зубы,</a:t>
            </a:r>
            <a:r>
              <a:rPr lang="ru-RU" sz="2800" dirty="0" smtClean="0"/>
              <a:t>                    </a:t>
            </a:r>
            <a:r>
              <a:rPr lang="ru-RU" sz="2800" b="1" dirty="0" smtClean="0"/>
              <a:t>    ,</a:t>
            </a:r>
            <a:br>
              <a:rPr lang="ru-RU" sz="2800" b="1" dirty="0" smtClean="0"/>
            </a:br>
            <a:r>
              <a:rPr lang="ru-RU" sz="2800" b="1" dirty="0" smtClean="0"/>
              <a:t>И почаще улыбаться,</a:t>
            </a:r>
            <a:br>
              <a:rPr lang="ru-RU" sz="2800" b="1" dirty="0" smtClean="0"/>
            </a:br>
            <a:r>
              <a:rPr lang="ru-RU" sz="2800" b="1" dirty="0" smtClean="0"/>
              <a:t>Закаляться, и тогда</a:t>
            </a:r>
            <a:br>
              <a:rPr lang="ru-RU" sz="2800" b="1" dirty="0" smtClean="0"/>
            </a:br>
            <a:r>
              <a:rPr lang="ru-RU" sz="2800" b="1" dirty="0" smtClean="0"/>
              <a:t>Не страшна тебе хандра.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14612" y="85723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умываться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9" name="Picture 6" descr="http://sp-96.ru/sp/photos/s/1a/1a40f76e7efb782b3590a1c8a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642918"/>
            <a:ext cx="1714512" cy="250904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28596" y="371475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/>
              <a:t>Чтобы ни один микроб</a:t>
            </a:r>
            <a:br>
              <a:rPr lang="ru-RU" sz="2800" b="1" dirty="0" smtClean="0"/>
            </a:br>
            <a:r>
              <a:rPr lang="ru-RU" sz="2800" b="1" dirty="0" smtClean="0"/>
              <a:t>Не попал случайно в рот, </a:t>
            </a:r>
            <a:br>
              <a:rPr lang="ru-RU" sz="2800" b="1" dirty="0" smtClean="0"/>
            </a:br>
            <a:r>
              <a:rPr lang="ru-RU" sz="2800" b="1" dirty="0" smtClean="0"/>
              <a:t>               мыть перед едой</a:t>
            </a:r>
            <a:br>
              <a:rPr lang="ru-RU" sz="2800" b="1" dirty="0" smtClean="0"/>
            </a:br>
            <a:r>
              <a:rPr lang="ru-RU" sz="2800" b="1" dirty="0" smtClean="0"/>
              <a:t>Нужно мылом и водой.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457200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Руки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12" name="Picture 10" descr="http://img1.liveinternet.ru/images/attach/c/6/92/562/92562685_TXwah6MFJ6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929066"/>
            <a:ext cx="1947843" cy="1947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78579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/>
              <a:t>Кушать овощи и фрукты,</a:t>
            </a:r>
            <a:br>
              <a:rPr lang="ru-RU" sz="2800" b="1" dirty="0" smtClean="0"/>
            </a:br>
            <a:r>
              <a:rPr lang="ru-RU" sz="2800" b="1" dirty="0" smtClean="0"/>
              <a:t>Рыбу, молокопродукты-</a:t>
            </a:r>
            <a:br>
              <a:rPr lang="ru-RU" sz="2800" b="1" dirty="0" smtClean="0"/>
            </a:br>
            <a:r>
              <a:rPr lang="ru-RU" sz="2800" b="1" dirty="0" smtClean="0"/>
              <a:t>Вот полезная еда,</a:t>
            </a:r>
            <a:br>
              <a:rPr lang="ru-RU" sz="2800" b="1" dirty="0" smtClean="0"/>
            </a:br>
            <a:r>
              <a:rPr lang="ru-RU" sz="2800" b="1" dirty="0" smtClean="0"/>
              <a:t>                               полна!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357290" y="2143116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4786322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2071678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Витаминами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42900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/>
              <a:t>На                          выходи,</a:t>
            </a:r>
            <a:br>
              <a:rPr lang="ru-RU" sz="2800" b="1" dirty="0" smtClean="0"/>
            </a:br>
            <a:r>
              <a:rPr lang="ru-RU" sz="2800" b="1" dirty="0" smtClean="0"/>
              <a:t>Свежим воздухом дыши.</a:t>
            </a:r>
            <a:br>
              <a:rPr lang="ru-RU" sz="2800" b="1" dirty="0" smtClean="0"/>
            </a:br>
            <a:r>
              <a:rPr lang="ru-RU" sz="2800" b="1" dirty="0" smtClean="0"/>
              <a:t>Только помни при уходе: </a:t>
            </a:r>
            <a:br>
              <a:rPr lang="ru-RU" sz="2800" b="1" dirty="0" smtClean="0"/>
            </a:br>
            <a:r>
              <a:rPr lang="ru-RU" sz="2800" b="1" dirty="0" smtClean="0"/>
              <a:t>Одеваться по                    !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928794" y="3357562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500166" y="342900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прогулку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4714884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погоде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10" name="Picture 2" descr="http://www.edu54.ru/sites/default/files/userfiles/image/resim_dnja.png"/>
          <p:cNvPicPr>
            <a:picLocks noChangeAspect="1" noChangeArrowheads="1"/>
          </p:cNvPicPr>
          <p:nvPr/>
        </p:nvPicPr>
        <p:blipFill>
          <a:blip r:embed="rId2" cstate="print"/>
          <a:srcRect l="79490" t="26154" b="32308"/>
          <a:stretch>
            <a:fillRect/>
          </a:stretch>
        </p:blipFill>
        <p:spPr bwMode="auto">
          <a:xfrm>
            <a:off x="7429520" y="4500569"/>
            <a:ext cx="1357322" cy="2058423"/>
          </a:xfrm>
          <a:prstGeom prst="rect">
            <a:avLst/>
          </a:prstGeom>
          <a:noFill/>
        </p:spPr>
      </p:pic>
      <p:pic>
        <p:nvPicPr>
          <p:cNvPr id="12" name="Picture 2" descr="http://zdraveda.com/sites/default/files/u46/2011/02/vitamin_e1_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3091" y="500043"/>
            <a:ext cx="2219305" cy="2219306"/>
          </a:xfrm>
          <a:prstGeom prst="rect">
            <a:avLst/>
          </a:prstGeom>
          <a:noFill/>
        </p:spPr>
      </p:pic>
      <p:pic>
        <p:nvPicPr>
          <p:cNvPr id="13" name="Picture 12" descr="http://logopediy.by/wp-content/uploads/2013/01/14559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143248"/>
            <a:ext cx="1854777" cy="1633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0" y="1928802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...</a:t>
            </a:r>
            <a:endParaRPr lang="ru-RU" sz="2800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714480" y="357166"/>
            <a:ext cx="614366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Вот те добрые советы,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них и спрятаны секреты,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здоровье сохранить.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Научись его </a:t>
            </a:r>
            <a:r>
              <a:rPr lang="ru-RU" sz="32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2" y="1857364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ценить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7" name="Picture 2" descr="http://www.carsinrus.ru/blog.php?ntdf=/duwngns/naydi_kota_80_100_uroven_otvety_v_odnoklassnikah_3827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571744"/>
            <a:ext cx="2964677" cy="39529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3643314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Почему нужно соблюдать режим дня?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214422"/>
            <a:ext cx="7358114" cy="1569660"/>
          </a:xfrm>
          <a:prstGeom prst="rect">
            <a:avLst/>
          </a:prstGeom>
          <a:solidFill>
            <a:srgbClr val="CCFFFF"/>
          </a:solidFill>
          <a:ln w="28575">
            <a:solidFill>
              <a:srgbClr val="33CCFF"/>
            </a:solidFill>
          </a:ln>
        </p:spPr>
        <p:txBody>
          <a:bodyPr wrap="square">
            <a:spAutoFit/>
          </a:bodyPr>
          <a:lstStyle/>
          <a:p>
            <a:r>
              <a:rPr lang="ru-RU" sz="4800" b="1" dirty="0" smtClean="0"/>
              <a:t>Помни твёрдо, что режим</a:t>
            </a:r>
            <a:br>
              <a:rPr lang="ru-RU" sz="4800" b="1" dirty="0" smtClean="0"/>
            </a:br>
            <a:r>
              <a:rPr lang="ru-RU" sz="4800" b="1" dirty="0" smtClean="0"/>
              <a:t>Людям всем необходим!</a:t>
            </a:r>
            <a:endParaRPr lang="ru-RU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4857760"/>
            <a:ext cx="7643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9900"/>
                </a:solidFill>
              </a:rPr>
              <a:t>Чтобы быть здоровыми.</a:t>
            </a:r>
            <a:endParaRPr lang="ru-RU" sz="5400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802" y="221455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з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257174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292893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в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328612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т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364331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р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400050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435769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к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292893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о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328612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б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28992" y="364331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е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400050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д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86182" y="328612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у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86182" y="364331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ж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400050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и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86182" y="435769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н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43372" y="185736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з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43372" y="221455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43372" y="257174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к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143372" y="292893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143372" y="328612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л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43372" y="364331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и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43372" y="400050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в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143372" y="435769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143372" y="471488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н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143372" y="507207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и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143372" y="542926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е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00562" y="542926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и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500562" y="507207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н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00562" y="578645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е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00562" y="328612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у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500562" y="364331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м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500562" y="400050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ы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500562" y="435769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в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500562" y="471488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857752" y="221455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т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857752" y="257174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р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292893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у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857752" y="328612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д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214942" y="292893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о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214942" y="328612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т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214942" y="364331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д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14942" y="400050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ы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14942" y="435769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х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572132" y="257174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о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572132" y="221455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п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572132" y="292893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л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572132" y="328612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д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572132" y="364331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н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572132" y="400050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и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572132" y="435769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к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929322" y="257174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з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929322" y="292893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929322" y="328612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р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929322" y="364331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я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929322" y="400050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д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929322" y="435769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к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929322" y="4714884"/>
            <a:ext cx="35719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а</a:t>
            </a:r>
            <a:endParaRPr lang="ru-RU" sz="24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071802" y="1857364"/>
            <a:ext cx="35719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428992" y="2571744"/>
            <a:ext cx="35719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786182" y="2928934"/>
            <a:ext cx="35719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143372" y="1500174"/>
            <a:ext cx="35719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500562" y="2928934"/>
            <a:ext cx="35719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857752" y="1857364"/>
            <a:ext cx="35719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214942" y="2571744"/>
            <a:ext cx="35719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7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5572132" y="1857364"/>
            <a:ext cx="35719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929322" y="2214554"/>
            <a:ext cx="357190" cy="357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9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500034" y="285728"/>
            <a:ext cx="3286148" cy="1143008"/>
          </a:xfrm>
          <a:prstGeom prst="round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800" b="1" dirty="0" smtClean="0">
                <a:solidFill>
                  <a:schemeClr val="tx1"/>
                </a:solidFill>
              </a:rPr>
              <a:t>1. Утренняя еда.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214282" y="214290"/>
            <a:ext cx="3786214" cy="1571636"/>
          </a:xfrm>
          <a:prstGeom prst="round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400" b="1" dirty="0" smtClean="0">
                <a:solidFill>
                  <a:schemeClr val="tx1"/>
                </a:solidFill>
              </a:rPr>
              <a:t>4. Вырабатывание физической стойкости, выносливости.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57158" y="285728"/>
            <a:ext cx="3357586" cy="1357322"/>
          </a:xfrm>
          <a:prstGeom prst="round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800" b="1" dirty="0" smtClean="0">
                <a:solidFill>
                  <a:schemeClr val="tx1"/>
                </a:solidFill>
              </a:rPr>
              <a:t>2. Приём пищи в середине дня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57158" y="357166"/>
            <a:ext cx="3214710" cy="1071570"/>
          </a:xfrm>
          <a:prstGeom prst="round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800" b="1" dirty="0" smtClean="0">
                <a:solidFill>
                  <a:schemeClr val="tx1"/>
                </a:solidFill>
              </a:rPr>
              <a:t>3. Вечерняя еда.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214282" y="214290"/>
            <a:ext cx="6000792" cy="1500174"/>
          </a:xfrm>
          <a:prstGeom prst="round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400" b="1" dirty="0" smtClean="0">
                <a:solidFill>
                  <a:schemeClr val="tx1"/>
                </a:solidFill>
              </a:rPr>
              <a:t>5. Волшебная водичка на розовое личико,</a:t>
            </a:r>
          </a:p>
          <a:p>
            <a:pPr marL="342900" indent="-342900"/>
            <a:r>
              <a:rPr lang="ru-RU" sz="2400" b="1" dirty="0" smtClean="0">
                <a:solidFill>
                  <a:schemeClr val="tx1"/>
                </a:solidFill>
              </a:rPr>
              <a:t>     Брызги из кадушки на шею и на ушки,</a:t>
            </a:r>
          </a:p>
          <a:p>
            <a:pPr marL="342900" indent="-342900"/>
            <a:r>
              <a:rPr lang="ru-RU" sz="2400" b="1" dirty="0" smtClean="0">
                <a:solidFill>
                  <a:schemeClr val="tx1"/>
                </a:solidFill>
              </a:rPr>
              <a:t>     Ливень из тёплой тучки на ваши ручки.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428596" y="357166"/>
            <a:ext cx="3500462" cy="1357322"/>
          </a:xfrm>
          <a:prstGeom prst="round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800" b="1" dirty="0" smtClean="0">
                <a:solidFill>
                  <a:schemeClr val="tx1"/>
                </a:solidFill>
              </a:rPr>
              <a:t>6. Работа, занятие, деятельность.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285720" y="214290"/>
            <a:ext cx="3857652" cy="1571636"/>
          </a:xfrm>
          <a:prstGeom prst="round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400" b="1" dirty="0" smtClean="0">
                <a:solidFill>
                  <a:schemeClr val="tx1"/>
                </a:solidFill>
              </a:rPr>
              <a:t>7. Проведение некоторого времени  без занятий для восстановления сил.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85720" y="357166"/>
            <a:ext cx="3857652" cy="1285884"/>
          </a:xfrm>
          <a:prstGeom prst="round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800" b="1" dirty="0" smtClean="0">
                <a:solidFill>
                  <a:schemeClr val="tx1"/>
                </a:solidFill>
              </a:rPr>
              <a:t>8. Лёгкая еда между обедом и ужином.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285720" y="214290"/>
            <a:ext cx="3429024" cy="1571636"/>
          </a:xfrm>
          <a:prstGeom prst="roundRect">
            <a:avLst/>
          </a:prstGeom>
          <a:solidFill>
            <a:srgbClr val="CC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400" b="1" dirty="0" smtClean="0">
                <a:solidFill>
                  <a:schemeClr val="tx1"/>
                </a:solidFill>
              </a:rPr>
              <a:t>9.  Совокупность оздоровительных гимнастических упражнений.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2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r="75514" b="68327"/>
          <a:stretch>
            <a:fillRect/>
          </a:stretch>
        </p:blipFill>
        <p:spPr bwMode="auto">
          <a:xfrm>
            <a:off x="6929454" y="214290"/>
            <a:ext cx="1928826" cy="1714513"/>
          </a:xfrm>
          <a:prstGeom prst="rect">
            <a:avLst/>
          </a:prstGeom>
          <a:noFill/>
        </p:spPr>
      </p:pic>
      <p:pic>
        <p:nvPicPr>
          <p:cNvPr id="83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l="25393" r="53748" b="67008"/>
          <a:stretch>
            <a:fillRect/>
          </a:stretch>
        </p:blipFill>
        <p:spPr bwMode="auto">
          <a:xfrm>
            <a:off x="357158" y="2143116"/>
            <a:ext cx="1643074" cy="1785951"/>
          </a:xfrm>
          <a:prstGeom prst="rect">
            <a:avLst/>
          </a:prstGeom>
          <a:noFill/>
        </p:spPr>
      </p:pic>
      <p:pic>
        <p:nvPicPr>
          <p:cNvPr id="84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l="43531" t="-1320" r="33797" b="64369"/>
          <a:stretch>
            <a:fillRect/>
          </a:stretch>
        </p:blipFill>
        <p:spPr bwMode="auto">
          <a:xfrm>
            <a:off x="7000892" y="2357430"/>
            <a:ext cx="1785950" cy="2000264"/>
          </a:xfrm>
          <a:prstGeom prst="rect">
            <a:avLst/>
          </a:prstGeom>
          <a:noFill/>
        </p:spPr>
      </p:pic>
      <p:pic>
        <p:nvPicPr>
          <p:cNvPr id="86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l="52509" t="38205" r="29113" b="27411"/>
          <a:stretch>
            <a:fillRect/>
          </a:stretch>
        </p:blipFill>
        <p:spPr bwMode="auto">
          <a:xfrm>
            <a:off x="7143768" y="4572008"/>
            <a:ext cx="1500198" cy="1928826"/>
          </a:xfrm>
          <a:prstGeom prst="rect">
            <a:avLst/>
          </a:prstGeom>
          <a:noFill/>
        </p:spPr>
      </p:pic>
      <p:pic>
        <p:nvPicPr>
          <p:cNvPr id="87" name="Picture 4" descr="http://www.chel-15.ru/uploads/rezhim_dnya.jpg"/>
          <p:cNvPicPr>
            <a:picLocks noChangeAspect="1" noChangeArrowheads="1"/>
          </p:cNvPicPr>
          <p:nvPr/>
        </p:nvPicPr>
        <p:blipFill>
          <a:blip r:embed="rId2" cstate="print"/>
          <a:srcRect t="66222" r="76371" b="7035"/>
          <a:stretch>
            <a:fillRect/>
          </a:stretch>
        </p:blipFill>
        <p:spPr bwMode="auto">
          <a:xfrm>
            <a:off x="357158" y="4143380"/>
            <a:ext cx="1928826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2" grpId="1" animBg="1"/>
      <p:bldP spid="13" grpId="0" animBg="1"/>
      <p:bldP spid="14" grpId="0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3" grpId="1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3" grpId="1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0" grpId="1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6" grpId="1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69" grpId="1" animBg="1"/>
      <p:bldP spid="70" grpId="0" animBg="1"/>
      <p:bldP spid="70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85723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Тема занятия: 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42976" y="1857364"/>
            <a:ext cx="628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00FF"/>
                </a:solidFill>
              </a:rPr>
              <a:t>Режим дня школьника</a:t>
            </a:r>
            <a:endParaRPr lang="ru-RU" sz="4800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3214686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Цель: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3929066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Научиться правильно составлять режим дня школьника </a:t>
            </a:r>
          </a:p>
          <a:p>
            <a:r>
              <a:rPr lang="ru-RU" sz="2400" b="1" dirty="0" smtClean="0"/>
              <a:t>и соблюдать свой режим дня.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Содержимое 5" descr="77693795.gi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429520" y="5151032"/>
            <a:ext cx="1357322" cy="1500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356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Режим дня – это        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428992" y="714356"/>
            <a:ext cx="5500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распорядок, в котором правильно сочетаются учёба, игры, отдых и другие занятия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71868" y="71435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...</a:t>
            </a:r>
            <a:endParaRPr lang="ru-RU" sz="3200" b="1" dirty="0"/>
          </a:p>
        </p:txBody>
      </p:sp>
      <p:pic>
        <p:nvPicPr>
          <p:cNvPr id="7" name="Picture 2" descr="http://www.carsinrus.ru/blog.php?ntdf=/duwngns/naydi_kota_80_100_uroven_otvety_v_odnoklassnikah_3827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862" y="2381244"/>
            <a:ext cx="3018254" cy="4024340"/>
          </a:xfrm>
          <a:prstGeom prst="rect">
            <a:avLst/>
          </a:prstGeom>
          <a:noFill/>
        </p:spPr>
      </p:pic>
      <p:pic>
        <p:nvPicPr>
          <p:cNvPr id="10" name="Picture 2" descr="http://metodisty.ru/user_upload/05_2011/thumbs/13049242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2571744"/>
            <a:ext cx="5135421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1225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подъём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5643578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завтрак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857364"/>
            <a:ext cx="2325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дорога в школу 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3571876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учебные занятия 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4071942"/>
            <a:ext cx="3448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дорога из школы домой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571480"/>
            <a:ext cx="843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обед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000636"/>
            <a:ext cx="4155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послеобеденный отдых (сон)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1071546"/>
            <a:ext cx="22698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прогулка, игры 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86380" y="1357298"/>
            <a:ext cx="32807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приготовление уроков 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86380" y="2143116"/>
            <a:ext cx="3207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помощь по дому,</a:t>
            </a:r>
          </a:p>
          <a:p>
            <a:r>
              <a:rPr lang="ru-RU" sz="2400" b="1" dirty="0" smtClean="0"/>
              <a:t>занятия по интересам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2910" y="4286256"/>
            <a:ext cx="37244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ужин, свободные занятия 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57818" y="3429000"/>
            <a:ext cx="3163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приготовление ко сну 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429256" y="492919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сон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357818" y="5572140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полдник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2500306"/>
            <a:ext cx="38842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утренняя гимнастика,</a:t>
            </a:r>
          </a:p>
          <a:p>
            <a:r>
              <a:rPr lang="ru-RU" sz="2400" b="1" dirty="0" smtClean="0"/>
              <a:t>гигиенические процедуры </a:t>
            </a:r>
          </a:p>
          <a:p>
            <a:r>
              <a:rPr lang="ru-RU" sz="2400" b="1" dirty="0" smtClean="0"/>
              <a:t>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1225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подъём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071546"/>
            <a:ext cx="38842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утренняя гимнастика,</a:t>
            </a:r>
          </a:p>
          <a:p>
            <a:r>
              <a:rPr lang="ru-RU" sz="2400" b="1" dirty="0" smtClean="0"/>
              <a:t>гигиенические процедуры </a:t>
            </a:r>
          </a:p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071678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завтрак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714620"/>
            <a:ext cx="23258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дорога в школу 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342900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учебные занятия 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4214818"/>
            <a:ext cx="34481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дорога из школы домой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5072074"/>
            <a:ext cx="843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обед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786454"/>
            <a:ext cx="4155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послеобеденный отдых (сон)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72132" y="571480"/>
            <a:ext cx="22698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прогулка, игры 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2143116"/>
            <a:ext cx="32807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приготовление уроков 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43570" y="2857496"/>
            <a:ext cx="3207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помощь по дому,</a:t>
            </a:r>
          </a:p>
          <a:p>
            <a:r>
              <a:rPr lang="ru-RU" sz="2400" b="1" dirty="0" smtClean="0"/>
              <a:t>занятия по интересам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715008" y="3929066"/>
            <a:ext cx="29325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ужин,</a:t>
            </a:r>
          </a:p>
          <a:p>
            <a:r>
              <a:rPr lang="ru-RU" sz="2400" b="1" dirty="0" smtClean="0"/>
              <a:t>свободные занятия 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43570" y="5000636"/>
            <a:ext cx="3163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приготовление ко сну 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86446" y="5715016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сон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715008" y="1428736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полдник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500042"/>
            <a:ext cx="357190" cy="35719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282" y="1285860"/>
            <a:ext cx="357190" cy="35719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2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2143116"/>
            <a:ext cx="357190" cy="35719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4282" y="2857496"/>
            <a:ext cx="357190" cy="35719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4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4282" y="3571876"/>
            <a:ext cx="357190" cy="35719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4282" y="4357694"/>
            <a:ext cx="357190" cy="35719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6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14282" y="5143512"/>
            <a:ext cx="357190" cy="35719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7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143504" y="1428736"/>
            <a:ext cx="428628" cy="428628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143504" y="2214554"/>
            <a:ext cx="428628" cy="428628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143504" y="3071810"/>
            <a:ext cx="428628" cy="428628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143504" y="4071942"/>
            <a:ext cx="428628" cy="428628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143504" y="5000636"/>
            <a:ext cx="428628" cy="428628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143504" y="5715016"/>
            <a:ext cx="428628" cy="428628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15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14282" y="5857892"/>
            <a:ext cx="357190" cy="35719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8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143504" y="642918"/>
            <a:ext cx="357190" cy="357190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9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71472" y="1000108"/>
            <a:ext cx="7786742" cy="560153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</a:t>
            </a:r>
            <a:r>
              <a:rPr lang="ru-RU" sz="2000" b="1" dirty="0" smtClean="0">
                <a:solidFill>
                  <a:srgbClr val="FFFFA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00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подъём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7.00–7.25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– утренняя гимнастика,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гигиенические процедуры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7.25–7.50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CFCAE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– завтрак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7.55–8.15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CFCAE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дорога в школу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8.30–13.00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CFCAE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учебные занятия в школе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13.05–13.30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дорога из школы домой, отдых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13.30–14.00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CFCAE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обед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14.00–14.30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CFCAE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послеобеденный отдых (сон)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14.30–15.30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CFCAE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–прогулка, игры, занятия спортом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FFA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15.30–15.45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полдник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15.45–17.15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приготовление уроков (через каждые 30–35 минут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делать перерывы на 5–10 минут)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17.15–18.30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CFCAE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пребывание на воздухе, помощь по дому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FFA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18.30–19.00 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ужин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19.00–20.30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свободные занятия, подготовка портфеля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20.30–21.00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приготовление ко сну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A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21.00–7.00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сон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4546" y="357166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Режим дня школьника</a:t>
            </a:r>
            <a:endParaRPr lang="ru-RU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40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" fill="hold"/>
                                        <p:tgtEl>
                                          <p:spTgt spid="40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40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500" fill="hold"/>
                                        <p:tgtEl>
                                          <p:spTgt spid="40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40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" dur="500" fill="hold"/>
                                        <p:tgtEl>
                                          <p:spTgt spid="40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409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" dur="500" fill="hold"/>
                                        <p:tgtEl>
                                          <p:spTgt spid="409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8" dur="500" fill="hold"/>
                                        <p:tgtEl>
                                          <p:spTgt spid="409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2" dur="500" fill="hold"/>
                                        <p:tgtEl>
                                          <p:spTgt spid="409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6" dur="500" fill="hold"/>
                                        <p:tgtEl>
                                          <p:spTgt spid="409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285728"/>
            <a:ext cx="4357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Работаем в группах</a:t>
            </a:r>
            <a:endParaRPr lang="ru-RU" sz="2800" b="1" dirty="0">
              <a:solidFill>
                <a:srgbClr val="0000FF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57158" y="1571612"/>
            <a:ext cx="3714776" cy="928694"/>
          </a:xfrm>
          <a:prstGeom prst="ellipse">
            <a:avLst/>
          </a:prstGeom>
          <a:solidFill>
            <a:srgbClr val="CCFF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hlinkClick r:id="rId2" action="ppaction://hlinksldjump"/>
              </a:rPr>
              <a:t>Задание для 1 группы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929190" y="1643050"/>
            <a:ext cx="3714776" cy="928694"/>
          </a:xfrm>
          <a:prstGeom prst="ellipse">
            <a:avLst/>
          </a:prstGeom>
          <a:solidFill>
            <a:srgbClr val="CCFF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hlinkClick r:id="rId3" action="ppaction://hlinksldjump"/>
              </a:rPr>
              <a:t>Задание для 2 группы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643174" y="5214950"/>
            <a:ext cx="3714776" cy="928694"/>
          </a:xfrm>
          <a:prstGeom prst="ellipse">
            <a:avLst/>
          </a:prstGeom>
          <a:solidFill>
            <a:srgbClr val="CCFF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hlinkClick r:id="rId4" action="ppaction://hlinksldjump"/>
              </a:rPr>
              <a:t>Задание для 5 группы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85720" y="3429000"/>
            <a:ext cx="3714776" cy="928694"/>
          </a:xfrm>
          <a:prstGeom prst="ellipse">
            <a:avLst/>
          </a:prstGeom>
          <a:solidFill>
            <a:srgbClr val="CCFF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hlinkClick r:id="rId5" action="ppaction://hlinksldjump"/>
              </a:rPr>
              <a:t>Задание для 3 группы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072066" y="3643314"/>
            <a:ext cx="3714776" cy="928694"/>
          </a:xfrm>
          <a:prstGeom prst="ellipse">
            <a:avLst/>
          </a:prstGeom>
          <a:solidFill>
            <a:srgbClr val="CCFF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hlinkClick r:id="rId6" action="ppaction://hlinksldjump"/>
              </a:rPr>
              <a:t>Задание для 4 группы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4" name="Управляющая кнопка: далее 13">
            <a:hlinkClick r:id="rId7" action="ppaction://hlinksldjump" highlightClick="1"/>
          </p:cNvPr>
          <p:cNvSpPr/>
          <p:nvPr/>
        </p:nvSpPr>
        <p:spPr>
          <a:xfrm>
            <a:off x="285720" y="5857892"/>
            <a:ext cx="785818" cy="428628"/>
          </a:xfrm>
          <a:prstGeom prst="actionButtonForwardNex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</TotalTime>
  <Words>1332</Words>
  <Application>Microsoft Office PowerPoint</Application>
  <PresentationFormat>Экран (4:3)</PresentationFormat>
  <Paragraphs>307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Внеклассное занятие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</cp:lastModifiedBy>
  <cp:revision>166</cp:revision>
  <dcterms:created xsi:type="dcterms:W3CDTF">2014-05-29T11:37:16Z</dcterms:created>
  <dcterms:modified xsi:type="dcterms:W3CDTF">2014-06-04T10:28:49Z</dcterms:modified>
</cp:coreProperties>
</file>