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8" r:id="rId23"/>
    <p:sldId id="279" r:id="rId24"/>
    <p:sldId id="280" r:id="rId25"/>
    <p:sldId id="286" r:id="rId26"/>
    <p:sldId id="281" r:id="rId27"/>
    <p:sldId id="282" r:id="rId28"/>
    <p:sldId id="283" r:id="rId29"/>
    <p:sldId id="284" r:id="rId30"/>
    <p:sldId id="285" r:id="rId31"/>
    <p:sldId id="287" r:id="rId32"/>
    <p:sldId id="288" r:id="rId33"/>
    <p:sldId id="289" r:id="rId34"/>
    <p:sldId id="290" r:id="rId35"/>
    <p:sldId id="291" r:id="rId36"/>
    <p:sldId id="292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717" autoAdjust="0"/>
  </p:normalViewPr>
  <p:slideViewPr>
    <p:cSldViewPr>
      <p:cViewPr varScale="1">
        <p:scale>
          <a:sx n="66" d="100"/>
          <a:sy n="66" d="100"/>
        </p:scale>
        <p:origin x="-1276" y="-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66C3880-5F89-40D6-A0E8-2D1D9494D97D}" type="datetimeFigureOut">
              <a:rPr lang="ru-RU" smtClean="0"/>
              <a:t>04.04.2022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2D9388D-2DE7-4F15-A8E4-97C086679360}" type="slidenum">
              <a:rPr lang="ru-RU" smtClean="0"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C3880-5F89-40D6-A0E8-2D1D9494D97D}" type="datetimeFigureOut">
              <a:rPr lang="ru-RU" smtClean="0"/>
              <a:t>04.04.2022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D9388D-2DE7-4F15-A8E4-97C086679360}" type="slidenum">
              <a:rPr lang="ru-RU" smtClean="0"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C3880-5F89-40D6-A0E8-2D1D9494D97D}" type="datetimeFigureOut">
              <a:rPr lang="ru-RU" smtClean="0"/>
              <a:t>04.04.2022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D9388D-2DE7-4F15-A8E4-97C086679360}" type="slidenum">
              <a:rPr lang="ru-RU" smtClean="0"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C3880-5F89-40D6-A0E8-2D1D9494D97D}" type="datetimeFigureOut">
              <a:rPr lang="ru-RU" smtClean="0"/>
              <a:t>04.04.2022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D9388D-2DE7-4F15-A8E4-97C08667936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C3880-5F89-40D6-A0E8-2D1D9494D97D}" type="datetimeFigureOut">
              <a:rPr lang="ru-RU" smtClean="0"/>
              <a:t>04.04.2022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D9388D-2DE7-4F15-A8E4-97C08667936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C3880-5F89-40D6-A0E8-2D1D9494D97D}" type="datetimeFigureOut">
              <a:rPr lang="ru-RU" smtClean="0"/>
              <a:t>04.04.2022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D9388D-2DE7-4F15-A8E4-97C086679360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C3880-5F89-40D6-A0E8-2D1D9494D97D}" type="datetimeFigureOut">
              <a:rPr lang="ru-RU" smtClean="0"/>
              <a:t>04.04.2022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D9388D-2DE7-4F15-A8E4-97C086679360}" type="slidenum">
              <a:rPr lang="ru-RU" smtClean="0"/>
              <a:t>‹#›</a:t>
            </a:fld>
            <a:endParaRPr lang="ru-RU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C3880-5F89-40D6-A0E8-2D1D9494D97D}" type="datetimeFigureOut">
              <a:rPr lang="ru-RU" smtClean="0"/>
              <a:t>04.04.2022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D9388D-2DE7-4F15-A8E4-97C086679360}" type="slidenum">
              <a:rPr lang="ru-RU" smtClean="0"/>
              <a:t>‹#›</a:t>
            </a:fld>
            <a:endParaRPr lang="ru-RU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C3880-5F89-40D6-A0E8-2D1D9494D97D}" type="datetimeFigureOut">
              <a:rPr lang="ru-RU" smtClean="0"/>
              <a:t>04.04.2022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D9388D-2DE7-4F15-A8E4-97C08667936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C3880-5F89-40D6-A0E8-2D1D9494D97D}" type="datetimeFigureOut">
              <a:rPr lang="ru-RU" smtClean="0"/>
              <a:t>04.04.2022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D9388D-2DE7-4F15-A8E4-97C08667936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C3880-5F89-40D6-A0E8-2D1D9494D97D}" type="datetimeFigureOut">
              <a:rPr lang="ru-RU" smtClean="0"/>
              <a:t>04.04.2022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D9388D-2DE7-4F15-A8E4-97C08667936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366C3880-5F89-40D6-A0E8-2D1D9494D97D}" type="datetimeFigureOut">
              <a:rPr lang="ru-RU" smtClean="0"/>
              <a:t>04.04.2022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12D9388D-2DE7-4F15-A8E4-97C08667936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hyperlink" Target="Crimea_Aerial_Timelab.pro____&#1050;&#1088;&#1099;&#1084;_&#1040;&#1101;&#1088;&#1086;&#1089;&#1098;&#1077;&#1084;&#1082;&#1072;.mp4" TargetMode="Externa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&#1048;&#1089;&#1090;&#1086;&#1088;&#1080;&#1103;_&#1050;&#1088;&#1099;&#1084;&#1072;_&#1079;&#1072;_5_&#1084;&#1080;&#1085;&#1091;&#1090;.mp4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0613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2"/>
          <p:cNvSpPr>
            <a:spLocks noGrp="1"/>
          </p:cNvSpPr>
          <p:nvPr>
            <p:ph type="title"/>
          </p:nvPr>
        </p:nvSpPr>
        <p:spPr>
          <a:xfrm>
            <a:off x="0" y="404664"/>
            <a:ext cx="9144000" cy="1054250"/>
          </a:xfrm>
        </p:spPr>
        <p:txBody>
          <a:bodyPr/>
          <a:lstStyle/>
          <a:p>
            <a:r>
              <a:rPr lang="ru-RU" sz="4400" b="1" dirty="0"/>
              <a:t>Возникновение и особенности развития Крымского текста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35" t="11924" r="28316" b="4104"/>
          <a:stretch/>
        </p:blipFill>
        <p:spPr bwMode="auto">
          <a:xfrm>
            <a:off x="359542" y="1916832"/>
            <a:ext cx="3686322" cy="402414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59542" y="5870254"/>
            <a:ext cx="368632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/>
              <a:t>Александр Сергеевич Пушкин</a:t>
            </a:r>
          </a:p>
          <a:p>
            <a:pPr algn="ctr"/>
            <a:r>
              <a:rPr lang="ru-RU" sz="1400" b="1" dirty="0" smtClean="0"/>
              <a:t>(1799-1837)</a:t>
            </a:r>
          </a:p>
          <a:p>
            <a:pPr algn="just"/>
            <a:r>
              <a:rPr lang="ru-RU" sz="1400" dirty="0"/>
              <a:t>Русский поэт, драматург и </a:t>
            </a:r>
            <a:r>
              <a:rPr lang="ru-RU" sz="1400" dirty="0" smtClean="0"/>
              <a:t>прозаик, критик </a:t>
            </a:r>
            <a:r>
              <a:rPr lang="ru-RU" sz="1400" dirty="0"/>
              <a:t>и теоретик литературы, историк, публицист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849464" y="2059541"/>
            <a:ext cx="3441273" cy="34901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600" i="1" dirty="0">
                <a:ea typeface="Calibri"/>
                <a:cs typeface="Times New Roman"/>
              </a:rPr>
              <a:t>К чему холодные сомненья?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600" i="1" dirty="0">
                <a:ea typeface="Calibri"/>
                <a:cs typeface="Times New Roman"/>
              </a:rPr>
              <a:t>Я верю: здесь был грозный храм,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600" i="1" dirty="0">
                <a:ea typeface="Calibri"/>
                <a:cs typeface="Times New Roman"/>
              </a:rPr>
              <a:t>Где крови жаждущим богам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600" i="1" dirty="0">
                <a:ea typeface="Calibri"/>
                <a:cs typeface="Times New Roman"/>
              </a:rPr>
              <a:t>Дымились жертвоприношенья;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600" i="1" dirty="0">
                <a:ea typeface="Calibri"/>
                <a:cs typeface="Times New Roman"/>
              </a:rPr>
              <a:t>Здесь успокоена была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600" i="1" dirty="0">
                <a:ea typeface="Calibri"/>
                <a:cs typeface="Times New Roman"/>
              </a:rPr>
              <a:t>Вражда свирепой Эвмениды: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600" i="1" dirty="0">
                <a:ea typeface="Calibri"/>
                <a:cs typeface="Times New Roman"/>
              </a:rPr>
              <a:t>Здесь провозвестница Тавриды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600" i="1" dirty="0">
                <a:ea typeface="Calibri"/>
                <a:cs typeface="Times New Roman"/>
              </a:rPr>
              <a:t>На брата руку занесла;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600" i="1" dirty="0">
                <a:ea typeface="Calibri"/>
                <a:cs typeface="Times New Roman"/>
              </a:rPr>
              <a:t>На сих развалинах свершилось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600" i="1" dirty="0">
                <a:ea typeface="Calibri"/>
                <a:cs typeface="Times New Roman"/>
              </a:rPr>
              <a:t>Святое дружбы торжество,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600" i="1" dirty="0">
                <a:ea typeface="Calibri"/>
                <a:cs typeface="Times New Roman"/>
              </a:rPr>
              <a:t>И душ великих божество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600" i="1" dirty="0">
                <a:ea typeface="Calibri"/>
                <a:cs typeface="Times New Roman"/>
              </a:rPr>
              <a:t>Своим </a:t>
            </a:r>
            <a:r>
              <a:rPr lang="ru-RU" sz="1600" i="1" dirty="0" err="1">
                <a:ea typeface="Calibri"/>
                <a:cs typeface="Times New Roman"/>
              </a:rPr>
              <a:t>созданьем</a:t>
            </a:r>
            <a:r>
              <a:rPr lang="ru-RU" sz="1600" i="1" dirty="0">
                <a:ea typeface="Calibri"/>
                <a:cs typeface="Times New Roman"/>
              </a:rPr>
              <a:t> возгордилось.</a:t>
            </a:r>
            <a:endParaRPr lang="ru-RU" sz="16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283965" y="5549727"/>
            <a:ext cx="5098135" cy="1083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400" i="1" dirty="0" smtClean="0">
                <a:ea typeface="Calibri"/>
                <a:cs typeface="Times New Roman"/>
              </a:rPr>
              <a:t>Прекрасны </a:t>
            </a:r>
            <a:r>
              <a:rPr lang="ru-RU" sz="1400" i="1" dirty="0">
                <a:ea typeface="Calibri"/>
                <a:cs typeface="Times New Roman"/>
              </a:rPr>
              <a:t>вы, брега Тавриды,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400" i="1" dirty="0">
                <a:ea typeface="Calibri"/>
                <a:cs typeface="Times New Roman"/>
              </a:rPr>
              <a:t>Когда вас видишь с корабля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400" i="1" dirty="0">
                <a:ea typeface="Calibri"/>
                <a:cs typeface="Times New Roman"/>
              </a:rPr>
              <a:t>При свете утренней Киприды, </a:t>
            </a:r>
            <a:r>
              <a:rPr lang="ru-RU" sz="1400" dirty="0">
                <a:ea typeface="Calibri"/>
                <a:cs typeface="Times New Roman"/>
              </a:rPr>
              <a:t>(имеется в виду звезда Венера)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400" i="1" dirty="0">
                <a:ea typeface="Calibri"/>
                <a:cs typeface="Times New Roman"/>
              </a:rPr>
              <a:t>Как вас впервой увидел я…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681133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2"/>
          <p:cNvSpPr>
            <a:spLocks noGrp="1"/>
          </p:cNvSpPr>
          <p:nvPr>
            <p:ph type="title"/>
          </p:nvPr>
        </p:nvSpPr>
        <p:spPr>
          <a:xfrm>
            <a:off x="0" y="404664"/>
            <a:ext cx="9144000" cy="1054250"/>
          </a:xfrm>
        </p:spPr>
        <p:txBody>
          <a:bodyPr/>
          <a:lstStyle/>
          <a:p>
            <a:r>
              <a:rPr lang="ru-RU" sz="4400" b="1" dirty="0"/>
              <a:t>Возникновение и особенности развития Крымского текста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683" y="2060848"/>
            <a:ext cx="2117035" cy="201622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303128" y="4077072"/>
            <a:ext cx="4572000" cy="7777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i="1" dirty="0">
                <a:ea typeface="Calibri"/>
                <a:cs typeface="Times New Roman"/>
              </a:rPr>
              <a:t>За Крымской твердью, –  за горами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000" i="1" dirty="0">
                <a:ea typeface="Calibri"/>
                <a:cs typeface="Times New Roman"/>
              </a:rPr>
              <a:t>Ты узришь новы красоты…</a:t>
            </a:r>
            <a:endParaRPr lang="ru-RU" sz="20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74718" y="2110549"/>
            <a:ext cx="2887013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/>
              <a:t>Семён Сергеевич Бобров</a:t>
            </a:r>
          </a:p>
          <a:p>
            <a:pPr algn="ctr"/>
            <a:r>
              <a:rPr lang="ru-RU" sz="1400" b="1" dirty="0"/>
              <a:t>(</a:t>
            </a:r>
            <a:r>
              <a:rPr lang="ru-RU" sz="1400" b="1" dirty="0" smtClean="0"/>
              <a:t>1763/1765-1810)</a:t>
            </a:r>
          </a:p>
          <a:p>
            <a:r>
              <a:rPr lang="ru-RU" sz="1400" dirty="0"/>
              <a:t>Русский поэт державинского направления. Родоначальник жанра русской описательной поэмы, первый на русском языке певец Крыма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292080" y="2110549"/>
            <a:ext cx="3851920" cy="45520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i="1" dirty="0">
                <a:ea typeface="Calibri"/>
                <a:cs typeface="Times New Roman"/>
              </a:rPr>
              <a:t>Земли тот уголок счастливый</a:t>
            </a:r>
            <a:endParaRPr lang="ru-RU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i="1" dirty="0">
                <a:ea typeface="Calibri"/>
                <a:cs typeface="Times New Roman"/>
              </a:rPr>
              <a:t>Всех боле мест манит мой взор:</a:t>
            </a:r>
            <a:endParaRPr lang="ru-RU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i="1" dirty="0">
                <a:ea typeface="Calibri"/>
                <a:cs typeface="Times New Roman"/>
              </a:rPr>
              <a:t>Средь леса зреют там оливы,</a:t>
            </a:r>
            <a:endParaRPr lang="ru-RU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i="1" dirty="0">
                <a:ea typeface="Calibri"/>
                <a:cs typeface="Times New Roman"/>
              </a:rPr>
              <a:t>Мед каплет из ущелья гор.</a:t>
            </a:r>
            <a:endParaRPr lang="ru-RU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i="1" dirty="0">
                <a:ea typeface="Calibri"/>
                <a:cs typeface="Times New Roman"/>
              </a:rPr>
              <a:t>Там долго </a:t>
            </a:r>
            <a:r>
              <a:rPr lang="ru-RU" i="1" dirty="0" err="1">
                <a:ea typeface="Calibri"/>
                <a:cs typeface="Times New Roman"/>
              </a:rPr>
              <a:t>ветр</a:t>
            </a:r>
            <a:r>
              <a:rPr lang="ru-RU" i="1" dirty="0">
                <a:ea typeface="Calibri"/>
                <a:cs typeface="Times New Roman"/>
              </a:rPr>
              <a:t> весенний веет,</a:t>
            </a:r>
            <a:endParaRPr lang="ru-RU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i="1" dirty="0">
                <a:ea typeface="Calibri"/>
                <a:cs typeface="Times New Roman"/>
              </a:rPr>
              <a:t>Гнетет недолго зимний хлад,</a:t>
            </a:r>
            <a:endParaRPr lang="ru-RU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i="1" dirty="0">
                <a:ea typeface="Calibri"/>
                <a:cs typeface="Times New Roman"/>
              </a:rPr>
              <a:t>В долинах, как янтарь, желтеет</a:t>
            </a:r>
            <a:endParaRPr lang="ru-RU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i="1" dirty="0">
                <a:ea typeface="Calibri"/>
                <a:cs typeface="Times New Roman"/>
              </a:rPr>
              <a:t>Токайский сладкий виноград.</a:t>
            </a:r>
            <a:endParaRPr lang="ru-RU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i="1" dirty="0">
                <a:ea typeface="Calibri"/>
                <a:cs typeface="Times New Roman"/>
              </a:rPr>
              <a:t>Вот там-то, в рощице тенистой,</a:t>
            </a:r>
            <a:endParaRPr lang="ru-RU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i="1" dirty="0">
                <a:ea typeface="Calibri"/>
                <a:cs typeface="Times New Roman"/>
              </a:rPr>
              <a:t>Устланной мягкой муравой,</a:t>
            </a:r>
            <a:endParaRPr lang="ru-RU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i="1" dirty="0">
                <a:ea typeface="Calibri"/>
                <a:cs typeface="Times New Roman"/>
              </a:rPr>
              <a:t>Близ тока, из скалы кремнистой</a:t>
            </a:r>
            <a:endParaRPr lang="ru-RU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i="1" dirty="0">
                <a:ea typeface="Calibri"/>
                <a:cs typeface="Times New Roman"/>
              </a:rPr>
              <a:t>Жемчужной </a:t>
            </a:r>
            <a:r>
              <a:rPr lang="ru-RU" i="1" dirty="0" err="1">
                <a:ea typeface="Calibri"/>
                <a:cs typeface="Times New Roman"/>
              </a:rPr>
              <a:t>льющегось</a:t>
            </a:r>
            <a:r>
              <a:rPr lang="ru-RU" i="1" dirty="0">
                <a:ea typeface="Calibri"/>
                <a:cs typeface="Times New Roman"/>
              </a:rPr>
              <a:t> струей,</a:t>
            </a:r>
            <a:endParaRPr lang="ru-RU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i="1" dirty="0">
                <a:ea typeface="Calibri"/>
                <a:cs typeface="Times New Roman"/>
              </a:rPr>
              <a:t>Мы сядем отдохнуть с тобою</a:t>
            </a:r>
            <a:endParaRPr lang="ru-RU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i="1" dirty="0">
                <a:ea typeface="Calibri"/>
                <a:cs typeface="Times New Roman"/>
              </a:rPr>
              <a:t>И дружны </a:t>
            </a:r>
            <a:r>
              <a:rPr lang="ru-RU" i="1" dirty="0" err="1">
                <a:ea typeface="Calibri"/>
                <a:cs typeface="Times New Roman"/>
              </a:rPr>
              <a:t>съединим</a:t>
            </a:r>
            <a:r>
              <a:rPr lang="ru-RU" i="1" dirty="0">
                <a:ea typeface="Calibri"/>
                <a:cs typeface="Times New Roman"/>
              </a:rPr>
              <a:t> сердца.</a:t>
            </a:r>
            <a:endParaRPr lang="ru-RU" dirty="0"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3976" y="4386556"/>
            <a:ext cx="1828666" cy="237368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0" y="5380672"/>
            <a:ext cx="3333976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Василий Васильевич </a:t>
            </a:r>
            <a:r>
              <a:rPr lang="ru-RU" b="1" dirty="0" smtClean="0"/>
              <a:t>Капнист</a:t>
            </a:r>
          </a:p>
          <a:p>
            <a:pPr algn="ctr"/>
            <a:r>
              <a:rPr lang="ru-RU" b="1" dirty="0" smtClean="0"/>
              <a:t>(1758-1823)</a:t>
            </a:r>
          </a:p>
          <a:p>
            <a:r>
              <a:rPr lang="ru-RU" sz="1600" dirty="0"/>
              <a:t>Русский поэт и драматург, российский общественный </a:t>
            </a:r>
            <a:r>
              <a:rPr lang="ru-RU" sz="1600" dirty="0" smtClean="0"/>
              <a:t>деятель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2197050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2"/>
          <p:cNvSpPr>
            <a:spLocks noGrp="1"/>
          </p:cNvSpPr>
          <p:nvPr>
            <p:ph type="title"/>
          </p:nvPr>
        </p:nvSpPr>
        <p:spPr>
          <a:xfrm>
            <a:off x="0" y="404664"/>
            <a:ext cx="9144000" cy="1054250"/>
          </a:xfrm>
        </p:spPr>
        <p:txBody>
          <a:bodyPr/>
          <a:lstStyle/>
          <a:p>
            <a:r>
              <a:rPr lang="ru-RU" sz="4400" b="1" dirty="0"/>
              <a:t>Возникновение и особенности развития Крымского текста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716016" y="1988840"/>
            <a:ext cx="442798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Владимир Васильевич </a:t>
            </a:r>
            <a:r>
              <a:rPr lang="ru-RU" b="1" dirty="0" smtClean="0"/>
              <a:t>Измайлов</a:t>
            </a:r>
          </a:p>
          <a:p>
            <a:pPr algn="ctr"/>
            <a:r>
              <a:rPr lang="ru-RU" b="1" dirty="0" smtClean="0"/>
              <a:t>(1773-1830)</a:t>
            </a:r>
          </a:p>
          <a:p>
            <a:pPr algn="just"/>
            <a:r>
              <a:rPr lang="ru-RU" dirty="0"/>
              <a:t>Р</a:t>
            </a:r>
            <a:r>
              <a:rPr lang="ru-RU" dirty="0" smtClean="0"/>
              <a:t>усский </a:t>
            </a:r>
            <a:r>
              <a:rPr lang="ru-RU" dirty="0"/>
              <a:t>писатель, журналист, цензор из рода Измайловых. В своих произведениях заострил </a:t>
            </a:r>
            <a:r>
              <a:rPr lang="ru-RU" dirty="0" err="1"/>
              <a:t>карамзинский</a:t>
            </a:r>
            <a:r>
              <a:rPr lang="ru-RU" dirty="0"/>
              <a:t> сентиментализм до степени, которая оскорбляла вкус самого Карамзина.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83568" y="1988840"/>
            <a:ext cx="3600400" cy="29177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i="1" dirty="0">
                <a:ea typeface="Calibri"/>
                <a:cs typeface="Times New Roman"/>
              </a:rPr>
              <a:t>Прости в тенях цветущий Крым,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i="1" dirty="0">
                <a:ea typeface="Calibri"/>
                <a:cs typeface="Times New Roman"/>
              </a:rPr>
              <a:t>Простите горы и долины,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i="1" dirty="0">
                <a:ea typeface="Calibri"/>
                <a:cs typeface="Times New Roman"/>
              </a:rPr>
              <a:t>Поля, леса, холмы, равнины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i="1" dirty="0">
                <a:ea typeface="Calibri"/>
                <a:cs typeface="Times New Roman"/>
              </a:rPr>
              <a:t>И шум морей и хижин дым,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i="1" dirty="0">
                <a:ea typeface="Calibri"/>
                <a:cs typeface="Times New Roman"/>
              </a:rPr>
              <a:t>И вы, прекрасные раины,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i="1" dirty="0">
                <a:ea typeface="Calibri"/>
                <a:cs typeface="Times New Roman"/>
              </a:rPr>
              <a:t>Где скрытый с </a:t>
            </a:r>
            <a:r>
              <a:rPr lang="ru-RU" i="1" dirty="0" err="1">
                <a:ea typeface="Calibri"/>
                <a:cs typeface="Times New Roman"/>
              </a:rPr>
              <a:t>счастием</a:t>
            </a:r>
            <a:r>
              <a:rPr lang="ru-RU" i="1" dirty="0">
                <a:ea typeface="Calibri"/>
                <a:cs typeface="Times New Roman"/>
              </a:rPr>
              <a:t> в тени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i="1" dirty="0">
                <a:ea typeface="Calibri"/>
                <a:cs typeface="Times New Roman"/>
              </a:rPr>
              <a:t>У струй прохладного </a:t>
            </a:r>
            <a:r>
              <a:rPr lang="ru-RU" i="1" dirty="0" err="1">
                <a:ea typeface="Calibri"/>
                <a:cs typeface="Times New Roman"/>
              </a:rPr>
              <a:t>Салгира</a:t>
            </a:r>
            <a:r>
              <a:rPr lang="ru-RU" i="1" dirty="0">
                <a:ea typeface="Calibri"/>
                <a:cs typeface="Times New Roman"/>
              </a:rPr>
              <a:t>,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i="1" dirty="0">
                <a:ea typeface="Calibri"/>
                <a:cs typeface="Times New Roman"/>
              </a:rPr>
              <a:t>В бальзаме трав, в игре Зефира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r>
              <a:rPr lang="ru-RU" i="1" dirty="0">
                <a:ea typeface="Calibri"/>
              </a:rPr>
              <a:t>Вкушал я счастливые дни.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971600" y="5085184"/>
            <a:ext cx="4032448" cy="1324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i="1" dirty="0">
                <a:ea typeface="Calibri"/>
                <a:cs typeface="Times New Roman"/>
              </a:rPr>
              <a:t>В твоих пределах рай встречаю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i="1" dirty="0">
                <a:ea typeface="Calibri"/>
                <a:cs typeface="Times New Roman"/>
              </a:rPr>
              <a:t>И царство </a:t>
            </a:r>
            <a:r>
              <a:rPr lang="ru-RU" i="1" dirty="0" err="1">
                <a:ea typeface="Calibri"/>
                <a:cs typeface="Times New Roman"/>
              </a:rPr>
              <a:t>вечныя</a:t>
            </a:r>
            <a:r>
              <a:rPr lang="ru-RU" i="1" dirty="0">
                <a:ea typeface="Calibri"/>
                <a:cs typeface="Times New Roman"/>
              </a:rPr>
              <a:t> весны;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i="1" dirty="0">
                <a:ea typeface="Calibri"/>
                <a:cs typeface="Times New Roman"/>
              </a:rPr>
              <a:t>Но духом, сердцем отлетаю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r>
              <a:rPr lang="ru-RU" i="1" dirty="0">
                <a:ea typeface="Calibri"/>
              </a:rPr>
              <a:t>В угрюмость северной страны.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716016" y="4426803"/>
            <a:ext cx="3672408" cy="23221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i="1" dirty="0">
                <a:ea typeface="Calibri"/>
                <a:cs typeface="Times New Roman"/>
              </a:rPr>
              <a:t>О милый полуостров Крым!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i="1" dirty="0">
                <a:ea typeface="Calibri"/>
                <a:cs typeface="Times New Roman"/>
              </a:rPr>
              <a:t>Для сердца нет пределов </a:t>
            </a:r>
            <a:r>
              <a:rPr lang="ru-RU" i="1" dirty="0" err="1">
                <a:ea typeface="Calibri"/>
                <a:cs typeface="Times New Roman"/>
              </a:rPr>
              <a:t>дальных</a:t>
            </a:r>
            <a:r>
              <a:rPr lang="ru-RU" i="1" dirty="0">
                <a:ea typeface="Calibri"/>
                <a:cs typeface="Times New Roman"/>
              </a:rPr>
              <a:t>,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i="1" dirty="0">
                <a:ea typeface="Calibri"/>
                <a:cs typeface="Times New Roman"/>
              </a:rPr>
              <a:t>Воображенье может все.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i="1" dirty="0">
                <a:ea typeface="Calibri"/>
                <a:cs typeface="Times New Roman"/>
              </a:rPr>
              <a:t>Ты будешь у меня в душе,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i="1" dirty="0">
                <a:ea typeface="Calibri"/>
                <a:cs typeface="Times New Roman"/>
              </a:rPr>
              <a:t>В уме и в сих стихах прощальных.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i="1" dirty="0">
                <a:ea typeface="Calibri"/>
                <a:cs typeface="Times New Roman"/>
              </a:rPr>
              <a:t>Я был твой гость: будь ты моим,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i="1" dirty="0">
                <a:ea typeface="Calibri"/>
                <a:cs typeface="Times New Roman"/>
              </a:rPr>
              <a:t>О милый полуостров Крым!</a:t>
            </a:r>
            <a:endParaRPr lang="ru-RU" sz="14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845663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2"/>
          <p:cNvSpPr>
            <a:spLocks noGrp="1"/>
          </p:cNvSpPr>
          <p:nvPr>
            <p:ph type="title"/>
          </p:nvPr>
        </p:nvSpPr>
        <p:spPr>
          <a:xfrm>
            <a:off x="0" y="404664"/>
            <a:ext cx="9144000" cy="1054250"/>
          </a:xfrm>
        </p:spPr>
        <p:txBody>
          <a:bodyPr/>
          <a:lstStyle/>
          <a:p>
            <a:r>
              <a:rPr lang="ru-RU" sz="4400" b="1" dirty="0"/>
              <a:t>Возникновение и особенности развития Крымского текста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3" y="1988840"/>
            <a:ext cx="1790660" cy="237626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1970173" y="3579406"/>
            <a:ext cx="4086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>
                <a:ea typeface="Calibri"/>
              </a:rPr>
              <a:t>У ног моих лежит волшебная страна, </a:t>
            </a:r>
            <a:r>
              <a:rPr lang="ru-RU" i="1" dirty="0" smtClean="0">
                <a:ea typeface="Calibri"/>
              </a:rPr>
              <a:t>Страна </a:t>
            </a:r>
            <a:r>
              <a:rPr lang="ru-RU" i="1" dirty="0">
                <a:ea typeface="Calibri"/>
              </a:rPr>
              <a:t>обилия, гостеприимства, мира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970173" y="2132856"/>
            <a:ext cx="3681947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/>
              <a:t>Адам Бернард Мицкевич</a:t>
            </a:r>
          </a:p>
          <a:p>
            <a:pPr algn="ctr"/>
            <a:r>
              <a:rPr lang="ru-RU" sz="1600" b="1" dirty="0" smtClean="0"/>
              <a:t>(1798-1855)</a:t>
            </a:r>
          </a:p>
          <a:p>
            <a:r>
              <a:rPr lang="ru-RU" sz="1400" dirty="0" smtClean="0"/>
              <a:t>Польский </a:t>
            </a:r>
            <a:r>
              <a:rPr lang="ru-RU" sz="1400" dirty="0"/>
              <a:t>поэт белорусского происхождения, политический публицист, деятель польского национального движения, член общества </a:t>
            </a:r>
            <a:r>
              <a:rPr lang="ru-RU" sz="1400" dirty="0" err="1"/>
              <a:t>филоматов</a:t>
            </a:r>
            <a:endParaRPr lang="ru-RU" sz="1400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39" y="1988840"/>
            <a:ext cx="1849031" cy="237626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6450873" y="4365104"/>
            <a:ext cx="2411761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/>
              <a:t>Александр Николаевич </a:t>
            </a:r>
            <a:r>
              <a:rPr lang="ru-RU" sz="1600" b="1" dirty="0" smtClean="0"/>
              <a:t>Муравьёв</a:t>
            </a:r>
          </a:p>
          <a:p>
            <a:pPr algn="ctr"/>
            <a:r>
              <a:rPr lang="ru-RU" sz="1600" b="1" dirty="0" smtClean="0"/>
              <a:t>(1792-1863)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79513" y="4230441"/>
            <a:ext cx="3631633" cy="2640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i="1" dirty="0">
                <a:ea typeface="Calibri"/>
                <a:cs typeface="Times New Roman"/>
              </a:rPr>
              <a:t>Земли улыбка, радость неба,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i="1" dirty="0">
                <a:ea typeface="Calibri"/>
                <a:cs typeface="Times New Roman"/>
              </a:rPr>
              <a:t>Рай Черноморских берегов,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i="1" dirty="0">
                <a:ea typeface="Calibri"/>
                <a:cs typeface="Times New Roman"/>
              </a:rPr>
              <a:t>Где луч благотворящий Феба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i="1" dirty="0">
                <a:ea typeface="Calibri"/>
                <a:cs typeface="Times New Roman"/>
              </a:rPr>
              <a:t>Льет изобилие плодов,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i="1" dirty="0">
                <a:ea typeface="Calibri"/>
                <a:cs typeface="Times New Roman"/>
              </a:rPr>
              <a:t>Где вместе с розою весенней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i="1" dirty="0">
                <a:ea typeface="Calibri"/>
                <a:cs typeface="Times New Roman"/>
              </a:rPr>
              <a:t>Румянец осени горит,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i="1" dirty="0">
                <a:ea typeface="Calibri"/>
                <a:cs typeface="Times New Roman"/>
              </a:rPr>
              <a:t>Тебе — край светлых впечатлений,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i="1" dirty="0">
                <a:ea typeface="Calibri"/>
                <a:cs typeface="Times New Roman"/>
              </a:rPr>
              <a:t>Таврида! — песнь моя гремит!</a:t>
            </a:r>
            <a:endParaRPr lang="ru-RU" sz="14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811146" y="4828299"/>
            <a:ext cx="3425150" cy="19620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i="1" dirty="0">
                <a:ea typeface="Calibri"/>
                <a:cs typeface="Times New Roman"/>
              </a:rPr>
              <a:t>…в тени олив — прохладу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i="1" dirty="0">
                <a:ea typeface="Calibri"/>
                <a:cs typeface="Times New Roman"/>
              </a:rPr>
              <a:t>Под небом Крымским я впивал;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i="1" dirty="0">
                <a:ea typeface="Calibri"/>
                <a:cs typeface="Times New Roman"/>
              </a:rPr>
              <a:t>Когда я черпал жизни сладость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i="1" dirty="0">
                <a:ea typeface="Calibri"/>
                <a:cs typeface="Times New Roman"/>
              </a:rPr>
              <a:t>В гармонии небес, земли,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i="1" dirty="0">
                <a:ea typeface="Calibri"/>
                <a:cs typeface="Times New Roman"/>
              </a:rPr>
              <a:t>И очарованному радость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r>
              <a:rPr lang="ru-RU" i="1" dirty="0">
                <a:ea typeface="Calibri"/>
              </a:rPr>
              <a:t>Природы прелести несли!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38108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2"/>
          <p:cNvSpPr>
            <a:spLocks noGrp="1"/>
          </p:cNvSpPr>
          <p:nvPr>
            <p:ph type="title"/>
          </p:nvPr>
        </p:nvSpPr>
        <p:spPr>
          <a:xfrm>
            <a:off x="0" y="404664"/>
            <a:ext cx="9144000" cy="1054250"/>
          </a:xfrm>
        </p:spPr>
        <p:txBody>
          <a:bodyPr/>
          <a:lstStyle/>
          <a:p>
            <a:r>
              <a:rPr lang="ru-RU" sz="4400" b="1" dirty="0"/>
              <a:t>Возникновение и особенности развития Крымского текста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3" y="1999529"/>
            <a:ext cx="2520281" cy="323891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521802" y="5214499"/>
            <a:ext cx="2411761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/>
              <a:t>Александр Николаевич </a:t>
            </a:r>
            <a:r>
              <a:rPr lang="ru-RU" sz="1600" b="1" dirty="0" smtClean="0"/>
              <a:t>Муравьёв</a:t>
            </a:r>
          </a:p>
          <a:p>
            <a:pPr algn="ctr"/>
            <a:r>
              <a:rPr lang="ru-RU" sz="1600" b="1" dirty="0" smtClean="0"/>
              <a:t>(1792-1863)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427827" y="2135341"/>
            <a:ext cx="3328905" cy="1324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i="1" dirty="0">
                <a:ea typeface="Calibri"/>
                <a:cs typeface="Times New Roman"/>
              </a:rPr>
              <a:t>…сливались с небесами,  – 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i="1" dirty="0">
                <a:ea typeface="Calibri"/>
                <a:cs typeface="Times New Roman"/>
              </a:rPr>
              <a:t>Так наша жизнь бежит от нас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i="1" dirty="0">
                <a:ea typeface="Calibri"/>
                <a:cs typeface="Times New Roman"/>
              </a:rPr>
              <a:t>И упивается годами,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r>
              <a:rPr lang="ru-RU" i="1" dirty="0">
                <a:ea typeface="Calibri"/>
              </a:rPr>
              <a:t>Доколе с небом не слилась! 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491880" y="3460319"/>
            <a:ext cx="3600400" cy="3277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i="1" dirty="0">
                <a:ea typeface="Calibri"/>
                <a:cs typeface="Times New Roman"/>
              </a:rPr>
              <a:t>Весь берег радостной Тавриды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i="1" dirty="0">
                <a:ea typeface="Calibri"/>
                <a:cs typeface="Times New Roman"/>
              </a:rPr>
              <a:t>Лежит на скате синих гор: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i="1" dirty="0">
                <a:ea typeface="Calibri"/>
                <a:cs typeface="Times New Roman"/>
              </a:rPr>
              <a:t>Везде цветущие долины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i="1" dirty="0">
                <a:ea typeface="Calibri"/>
                <a:cs typeface="Times New Roman"/>
              </a:rPr>
              <a:t>И плодоносных тень дерев,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i="1" dirty="0">
                <a:ea typeface="Calibri"/>
                <a:cs typeface="Times New Roman"/>
              </a:rPr>
              <a:t>И моря светлые равнины,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i="1" dirty="0">
                <a:ea typeface="Calibri"/>
                <a:cs typeface="Times New Roman"/>
              </a:rPr>
              <a:t>И зелень сел между садов.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i="1" dirty="0">
                <a:ea typeface="Calibri"/>
                <a:cs typeface="Times New Roman"/>
              </a:rPr>
              <a:t>Там воздух чистый, ароматный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i="1" dirty="0">
                <a:ea typeface="Calibri"/>
                <a:cs typeface="Times New Roman"/>
              </a:rPr>
              <a:t>Неувядаемой весны,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i="1" dirty="0">
                <a:ea typeface="Calibri"/>
                <a:cs typeface="Times New Roman"/>
              </a:rPr>
              <a:t>Там день не тяготит отрадный,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i="1" dirty="0">
                <a:ea typeface="Calibri"/>
                <a:cs typeface="Times New Roman"/>
              </a:rPr>
              <a:t>И ночью слаще веют сны…</a:t>
            </a:r>
            <a:endParaRPr lang="ru-RU" sz="14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317164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2"/>
          <p:cNvSpPr>
            <a:spLocks noGrp="1"/>
          </p:cNvSpPr>
          <p:nvPr>
            <p:ph type="title"/>
          </p:nvPr>
        </p:nvSpPr>
        <p:spPr>
          <a:xfrm>
            <a:off x="0" y="404664"/>
            <a:ext cx="9144000" cy="1054250"/>
          </a:xfrm>
        </p:spPr>
        <p:txBody>
          <a:bodyPr/>
          <a:lstStyle/>
          <a:p>
            <a:r>
              <a:rPr lang="ru-RU" sz="4400" b="1" dirty="0"/>
              <a:t>Возникновение и особенности развития Крымского текста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1988840"/>
            <a:ext cx="2808312" cy="366487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6156176" y="5692482"/>
            <a:ext cx="280831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/>
              <a:t>Владимир Григорьевич Бенедиктов</a:t>
            </a:r>
          </a:p>
          <a:p>
            <a:pPr algn="ctr"/>
            <a:r>
              <a:rPr lang="ru-RU" sz="1600" b="1" dirty="0" smtClean="0"/>
              <a:t>(1807-1873)</a:t>
            </a:r>
          </a:p>
          <a:p>
            <a:pPr algn="ctr"/>
            <a:r>
              <a:rPr lang="ru-RU" sz="1600" dirty="0"/>
              <a:t>Русский поэт и переводчик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51520" y="2150309"/>
            <a:ext cx="33843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i="1" dirty="0">
                <a:ea typeface="Calibri"/>
              </a:rPr>
              <a:t>Тавриды радужные </a:t>
            </a:r>
            <a:r>
              <a:rPr lang="ru-RU" sz="2000" i="1" dirty="0" smtClean="0">
                <a:ea typeface="Calibri"/>
              </a:rPr>
              <a:t>горы</a:t>
            </a:r>
          </a:p>
          <a:p>
            <a:r>
              <a:rPr lang="ru-RU" sz="2000" i="1" dirty="0" smtClean="0">
                <a:ea typeface="Calibri"/>
              </a:rPr>
              <a:t>Волшебной </a:t>
            </a:r>
            <a:r>
              <a:rPr lang="ru-RU" sz="2000" i="1" dirty="0">
                <a:ea typeface="Calibri"/>
              </a:rPr>
              <a:t>строятся стеной</a:t>
            </a:r>
            <a:endParaRPr lang="ru-RU" sz="2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555776" y="2913338"/>
            <a:ext cx="36004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i="1" dirty="0">
                <a:ea typeface="Calibri"/>
                <a:cs typeface="Times New Roman"/>
              </a:rPr>
              <a:t>… берег чудной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i="1" dirty="0">
                <a:ea typeface="Calibri"/>
                <a:cs typeface="Times New Roman"/>
              </a:rPr>
              <a:t>И ряд заоблачных вершин —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i="1" dirty="0">
                <a:ea typeface="Calibri"/>
                <a:cs typeface="Times New Roman"/>
              </a:rPr>
              <a:t>Все ближе. У кормы дельфин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i="1" dirty="0">
                <a:ea typeface="Calibri"/>
                <a:cs typeface="Times New Roman"/>
              </a:rPr>
              <a:t>Волной играет изумрудной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r>
              <a:rPr lang="ru-RU" sz="2000" i="1" dirty="0">
                <a:ea typeface="Calibri"/>
              </a:rPr>
              <a:t>И прыщет искрами вокруг.</a:t>
            </a:r>
            <a:endParaRPr lang="ru-RU" sz="20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11560" y="4899665"/>
            <a:ext cx="3384376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i="1" dirty="0">
                <a:ea typeface="Calibri"/>
                <a:cs typeface="Times New Roman"/>
              </a:rPr>
              <a:t>…сладок воздух чистый,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i="1" dirty="0">
                <a:ea typeface="Calibri"/>
                <a:cs typeface="Times New Roman"/>
              </a:rPr>
              <a:t>Огнем и негой разведен.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i="1" dirty="0">
                <a:ea typeface="Calibri"/>
                <a:cs typeface="Times New Roman"/>
              </a:rPr>
              <a:t>И как напиток золотистый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000" i="1" dirty="0">
                <a:ea typeface="Calibri"/>
                <a:cs typeface="Times New Roman"/>
              </a:rPr>
              <a:t>Из чаши неба пролит он.</a:t>
            </a:r>
            <a:endParaRPr lang="ru-RU" sz="20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694676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2"/>
          <p:cNvSpPr>
            <a:spLocks noGrp="1"/>
          </p:cNvSpPr>
          <p:nvPr>
            <p:ph type="title"/>
          </p:nvPr>
        </p:nvSpPr>
        <p:spPr>
          <a:xfrm>
            <a:off x="0" y="404664"/>
            <a:ext cx="9144000" cy="1054250"/>
          </a:xfrm>
        </p:spPr>
        <p:txBody>
          <a:bodyPr/>
          <a:lstStyle/>
          <a:p>
            <a:r>
              <a:rPr lang="ru-RU" sz="4400" b="1" dirty="0"/>
              <a:t>Возникновение и особенности развития Крымского текста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4120249"/>
            <a:ext cx="1644617" cy="214624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3127" y="2049432"/>
            <a:ext cx="4176464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i="1" dirty="0">
                <a:ea typeface="Calibri"/>
                <a:cs typeface="Times New Roman"/>
              </a:rPr>
              <a:t>Границ не знающее море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i="1" dirty="0">
                <a:ea typeface="Calibri"/>
                <a:cs typeface="Times New Roman"/>
              </a:rPr>
              <a:t>С небесной твердью сведено,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i="1" dirty="0">
                <a:ea typeface="Calibri"/>
                <a:cs typeface="Times New Roman"/>
              </a:rPr>
              <a:t>А тут — к брегам прижаться радо,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i="1" dirty="0">
                <a:ea typeface="Calibri"/>
                <a:cs typeface="Times New Roman"/>
              </a:rPr>
              <a:t>И только именем черно,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i="1" dirty="0">
                <a:ea typeface="Calibri"/>
                <a:cs typeface="Times New Roman"/>
              </a:rPr>
              <a:t>Слилось лазурное оно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i="1" dirty="0">
                <a:ea typeface="Calibri"/>
                <a:cs typeface="Times New Roman"/>
              </a:rPr>
              <a:t>С зеленым морем винограда.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i="1" dirty="0">
                <a:ea typeface="Calibri"/>
                <a:cs typeface="Times New Roman"/>
              </a:rPr>
              <a:t>К громадам скал приник залив,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i="1" dirty="0">
                <a:ea typeface="Calibri"/>
                <a:cs typeface="Times New Roman"/>
              </a:rPr>
              <a:t>И воды трепетные млеют,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i="1" dirty="0">
                <a:ea typeface="Calibri"/>
                <a:cs typeface="Times New Roman"/>
              </a:rPr>
              <a:t>И рощи лавров отразив,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000" i="1" dirty="0">
                <a:ea typeface="Calibri"/>
                <a:cs typeface="Times New Roman"/>
              </a:rPr>
              <a:t>Густые волны зеленеют.</a:t>
            </a:r>
            <a:endParaRPr lang="ru-RU" sz="20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572000" y="1857814"/>
            <a:ext cx="4572000" cy="48705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dirty="0" err="1" smtClean="0">
                <a:ea typeface="Calibri"/>
                <a:cs typeface="Times New Roman"/>
              </a:rPr>
              <a:t>Чатырдаг</a:t>
            </a:r>
            <a:endParaRPr lang="ru-RU" b="1" dirty="0" smtClean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i="1" dirty="0" smtClean="0">
                <a:ea typeface="Calibri"/>
                <a:cs typeface="Times New Roman"/>
              </a:rPr>
              <a:t>Таврида-красавица </a:t>
            </a:r>
            <a:r>
              <a:rPr lang="ru-RU" i="1" dirty="0">
                <a:ea typeface="Calibri"/>
                <a:cs typeface="Times New Roman"/>
              </a:rPr>
              <a:t>вся предо мной.</a:t>
            </a:r>
            <a:endParaRPr lang="ru-RU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i="1" dirty="0">
                <a:ea typeface="Calibri"/>
                <a:cs typeface="Times New Roman"/>
              </a:rPr>
              <a:t>Стыдливо крадется к ней луч золотой</a:t>
            </a:r>
            <a:endParaRPr lang="ru-RU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i="1" dirty="0">
                <a:ea typeface="Calibri"/>
                <a:cs typeface="Times New Roman"/>
              </a:rPr>
              <a:t>И гонит слегка ее сон чародейный,</a:t>
            </a:r>
            <a:endParaRPr lang="ru-RU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i="1" dirty="0">
                <a:ea typeface="Calibri"/>
                <a:cs typeface="Times New Roman"/>
              </a:rPr>
              <a:t>Завесу тумана, как полог кисейный,</a:t>
            </a:r>
            <a:endParaRPr lang="ru-RU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i="1" dirty="0">
                <a:ea typeface="Calibri"/>
                <a:cs typeface="Times New Roman"/>
              </a:rPr>
              <a:t>Отдернул и перлы восточные ей</a:t>
            </a:r>
            <a:endParaRPr lang="ru-RU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i="1" dirty="0">
                <a:ea typeface="Calibri"/>
                <a:cs typeface="Times New Roman"/>
              </a:rPr>
              <a:t>Роняет на пряди зеленых кудрей.</a:t>
            </a:r>
            <a:endParaRPr lang="ru-RU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i="1" dirty="0">
                <a:ea typeface="Calibri"/>
                <a:cs typeface="Times New Roman"/>
              </a:rPr>
              <a:t>Вздохнула, проснулась прелестница мира,</a:t>
            </a:r>
            <a:endParaRPr lang="ru-RU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i="1" dirty="0">
                <a:ea typeface="Calibri"/>
                <a:cs typeface="Times New Roman"/>
              </a:rPr>
              <a:t>Свой стан опоясала лентой </a:t>
            </a:r>
            <a:r>
              <a:rPr lang="ru-RU" i="1" dirty="0" err="1">
                <a:ea typeface="Calibri"/>
                <a:cs typeface="Times New Roman"/>
              </a:rPr>
              <a:t>Салгира</a:t>
            </a:r>
            <a:r>
              <a:rPr lang="ru-RU" i="1" dirty="0">
                <a:ea typeface="Calibri"/>
                <a:cs typeface="Times New Roman"/>
              </a:rPr>
              <a:t>,</a:t>
            </a:r>
            <a:endParaRPr lang="ru-RU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i="1" dirty="0">
                <a:ea typeface="Calibri"/>
                <a:cs typeface="Times New Roman"/>
              </a:rPr>
              <a:t>Цветами украсилась, грудь подняла</a:t>
            </a:r>
            <a:endParaRPr lang="ru-RU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i="1" dirty="0">
                <a:ea typeface="Calibri"/>
                <a:cs typeface="Times New Roman"/>
              </a:rPr>
              <a:t>И в зеркало моря глядится: мила!</a:t>
            </a:r>
            <a:endParaRPr lang="ru-RU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i="1" dirty="0">
                <a:ea typeface="Calibri"/>
                <a:cs typeface="Times New Roman"/>
              </a:rPr>
              <a:t>Роскошна! Полна красотою и благом!</a:t>
            </a:r>
            <a:endParaRPr lang="ru-RU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i="1" dirty="0">
                <a:ea typeface="Calibri"/>
                <a:cs typeface="Times New Roman"/>
              </a:rPr>
              <a:t>И смотрит невестой!.. А мы с </a:t>
            </a:r>
            <a:r>
              <a:rPr lang="ru-RU" i="1" dirty="0" err="1">
                <a:ea typeface="Calibri"/>
                <a:cs typeface="Times New Roman"/>
              </a:rPr>
              <a:t>Чатырдагом</a:t>
            </a:r>
            <a:endParaRPr lang="ru-RU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i="1" dirty="0">
                <a:ea typeface="Calibri"/>
                <a:cs typeface="Times New Roman"/>
              </a:rPr>
              <a:t>Глядим на красу из отчизны громов</a:t>
            </a:r>
            <a:endParaRPr lang="ru-RU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i="1" dirty="0">
                <a:ea typeface="Calibri"/>
                <a:cs typeface="Times New Roman"/>
              </a:rPr>
              <a:t>И держим над нею венец облаков.</a:t>
            </a:r>
            <a:endParaRPr lang="ru-RU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91680" y="6129092"/>
            <a:ext cx="27363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/>
              <a:t>Владимир Григорьевич Бенедиктов</a:t>
            </a:r>
          </a:p>
          <a:p>
            <a:pPr algn="ctr"/>
            <a:r>
              <a:rPr lang="ru-RU" sz="1200" b="1" dirty="0" smtClean="0"/>
              <a:t>(1807-1873)</a:t>
            </a:r>
          </a:p>
          <a:p>
            <a:pPr algn="ctr"/>
            <a:r>
              <a:rPr lang="ru-RU" sz="1200" dirty="0"/>
              <a:t>Русский поэт и переводчик</a:t>
            </a:r>
          </a:p>
        </p:txBody>
      </p:sp>
    </p:spTree>
    <p:extLst>
      <p:ext uri="{BB962C8B-B14F-4D97-AF65-F5344CB8AC3E}">
        <p14:creationId xmlns:p14="http://schemas.microsoft.com/office/powerpoint/2010/main" val="3653612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332656"/>
            <a:ext cx="9144000" cy="1054250"/>
          </a:xfrm>
        </p:spPr>
        <p:txBody>
          <a:bodyPr/>
          <a:lstStyle/>
          <a:p>
            <a:r>
              <a:rPr lang="ru-RU" sz="3200" b="1" dirty="0"/>
              <a:t>Крымский текст А. С. Пушкина. Поэма «Бахчисарайский фонтан» / стихотворение «Погасло дневное светило…»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35" t="11924" r="28316" b="4104"/>
          <a:stretch/>
        </p:blipFill>
        <p:spPr bwMode="auto">
          <a:xfrm>
            <a:off x="107504" y="2060847"/>
            <a:ext cx="3686322" cy="402414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8140" y="6027003"/>
            <a:ext cx="36863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/>
              <a:t>Александр Сергеевич Пушкин</a:t>
            </a:r>
          </a:p>
          <a:p>
            <a:pPr algn="ctr"/>
            <a:r>
              <a:rPr lang="ru-RU" sz="1200" b="1" dirty="0" smtClean="0"/>
              <a:t>(1799-1837)</a:t>
            </a:r>
          </a:p>
          <a:p>
            <a:pPr algn="ctr"/>
            <a:r>
              <a:rPr lang="ru-RU" sz="1200" dirty="0"/>
              <a:t>Русский поэт, драматург и </a:t>
            </a:r>
            <a:r>
              <a:rPr lang="ru-RU" sz="1200" dirty="0" smtClean="0"/>
              <a:t>прозаик, критик </a:t>
            </a:r>
            <a:r>
              <a:rPr lang="ru-RU" sz="1200" dirty="0"/>
              <a:t>и теоретик литературы, историк, публицист</a:t>
            </a:r>
          </a:p>
        </p:txBody>
      </p:sp>
      <p:sp>
        <p:nvSpPr>
          <p:cNvPr id="6" name="Вертикальный свиток 5"/>
          <p:cNvSpPr/>
          <p:nvPr/>
        </p:nvSpPr>
        <p:spPr>
          <a:xfrm>
            <a:off x="3923928" y="2094668"/>
            <a:ext cx="5076056" cy="4680521"/>
          </a:xfrm>
          <a:prstGeom prst="verticalScroll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indent="180000" algn="just"/>
            <a:r>
              <a:rPr lang="ru-RU" sz="1400" i="1" dirty="0"/>
              <a:t>«...морем отправились мы мимо полуденных берегов Тавриды, в </a:t>
            </a:r>
            <a:r>
              <a:rPr lang="ru-RU" sz="1400" i="1" dirty="0" err="1"/>
              <a:t>Юрзуф</a:t>
            </a:r>
            <a:r>
              <a:rPr lang="ru-RU" sz="1400" i="1" dirty="0"/>
              <a:t>, где находилось семейство Раевского. Ночью на корабле писал я Элегию... Корабль плыл перед горами, покрытыми тополями, виноградом, лаврами и кипарисами; везде мелькали татарские селения, издали казались ульями, прилепленными к горам, тополи, как зеленые колонны, стройно возвышались между ними, справа огромный Аю-Даг… И кругом это синее, чистое небо, и светлое море, и блеск, и воздух полуденный…</a:t>
            </a:r>
          </a:p>
          <a:p>
            <a:pPr indent="180000" algn="just"/>
            <a:r>
              <a:rPr lang="ru-RU" sz="1400" i="1" dirty="0"/>
              <a:t>В </a:t>
            </a:r>
            <a:r>
              <a:rPr lang="ru-RU" sz="1400" i="1" dirty="0" err="1"/>
              <a:t>Юрзуфе</a:t>
            </a:r>
            <a:r>
              <a:rPr lang="ru-RU" sz="1400" i="1" dirty="0"/>
              <a:t> жил я сиднем, купался в море и объедался виноградом… Я любил, проснувшись ночью, слушать шум моря – и заслушивался целые часы. В двух шагах от дома рос молодой кипарис; каждое утро я навещал его и к нему привязался чувством, похожим на дружество.»</a:t>
            </a:r>
          </a:p>
          <a:p>
            <a:pPr algn="r"/>
            <a:r>
              <a:rPr lang="ru-RU" sz="1400" i="1" dirty="0"/>
              <a:t>А.С. Пушкин, лето 1820 года.</a:t>
            </a:r>
          </a:p>
        </p:txBody>
      </p:sp>
    </p:spTree>
    <p:extLst>
      <p:ext uri="{BB962C8B-B14F-4D97-AF65-F5344CB8AC3E}">
        <p14:creationId xmlns:p14="http://schemas.microsoft.com/office/powerpoint/2010/main" val="2112101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000"/>
                            </p:stCondLst>
                            <p:childTnLst>
                              <p:par>
                                <p:cTn id="5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2"/>
          <p:cNvSpPr>
            <a:spLocks noGrp="1"/>
          </p:cNvSpPr>
          <p:nvPr>
            <p:ph type="title"/>
          </p:nvPr>
        </p:nvSpPr>
        <p:spPr>
          <a:xfrm>
            <a:off x="0" y="332656"/>
            <a:ext cx="9144000" cy="1054250"/>
          </a:xfrm>
        </p:spPr>
        <p:txBody>
          <a:bodyPr/>
          <a:lstStyle/>
          <a:p>
            <a:r>
              <a:rPr lang="ru-RU" sz="3200" b="1" dirty="0"/>
              <a:t>Крымский текст А. С. Пушкина. Поэма «Бахчисарайский фонтан» / стихотворение «Погасло дневное светило…»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68770">
            <a:off x="546607" y="2401435"/>
            <a:ext cx="3774581" cy="25163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2019314"/>
            <a:ext cx="2770507" cy="41044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Скругленный прямоугольник 6"/>
          <p:cNvSpPr/>
          <p:nvPr/>
        </p:nvSpPr>
        <p:spPr>
          <a:xfrm>
            <a:off x="1547664" y="5194551"/>
            <a:ext cx="3816424" cy="1465933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i="1" dirty="0">
                <a:ea typeface="Calibri"/>
                <a:cs typeface="Times New Roman"/>
              </a:rPr>
              <a:t>Так, если удаляться можно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i="1" dirty="0">
                <a:ea typeface="Calibri"/>
                <a:cs typeface="Times New Roman"/>
              </a:rPr>
              <a:t>Оттоль, где вечный свет горит,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i="1" dirty="0">
                <a:ea typeface="Calibri"/>
                <a:cs typeface="Times New Roman"/>
              </a:rPr>
              <a:t>Где счастье вечно, непреложно,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r>
              <a:rPr lang="ru-RU" i="1" dirty="0">
                <a:ea typeface="Calibri"/>
              </a:rPr>
              <a:t>Мой дух к </a:t>
            </a:r>
            <a:r>
              <a:rPr lang="ru-RU" i="1" dirty="0" err="1">
                <a:ea typeface="Calibri"/>
              </a:rPr>
              <a:t>Юрзуфу</a:t>
            </a:r>
            <a:r>
              <a:rPr lang="ru-RU" i="1" dirty="0">
                <a:ea typeface="Calibri"/>
              </a:rPr>
              <a:t> прилетит.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96205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2"/>
          <p:cNvSpPr>
            <a:spLocks noGrp="1"/>
          </p:cNvSpPr>
          <p:nvPr>
            <p:ph type="title"/>
          </p:nvPr>
        </p:nvSpPr>
        <p:spPr>
          <a:xfrm>
            <a:off x="0" y="332656"/>
            <a:ext cx="9144000" cy="1054250"/>
          </a:xfrm>
        </p:spPr>
        <p:txBody>
          <a:bodyPr/>
          <a:lstStyle/>
          <a:p>
            <a:r>
              <a:rPr lang="ru-RU" sz="3200" b="1" dirty="0"/>
              <a:t>Крымский текст А. С. Пушкина. Поэма «Бахчисарайский фонтан» / стихотворение «Погасло дневное светило…»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61828" y="1988840"/>
            <a:ext cx="5256584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ea typeface="Calibri"/>
                <a:cs typeface="Times New Roman"/>
              </a:rPr>
              <a:t>Таврида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i="1" dirty="0" smtClean="0">
                <a:ea typeface="Calibri"/>
                <a:cs typeface="Times New Roman"/>
              </a:rPr>
              <a:t>Ты </a:t>
            </a:r>
            <a:r>
              <a:rPr lang="ru-RU" sz="2400" i="1" dirty="0">
                <a:ea typeface="Calibri"/>
                <a:cs typeface="Times New Roman"/>
              </a:rPr>
              <a:t>вновь со мною, наслажденье; 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i="1" dirty="0">
                <a:ea typeface="Calibri"/>
                <a:cs typeface="Times New Roman"/>
              </a:rPr>
              <a:t>В душе утихло мрачных дум 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i="1" dirty="0">
                <a:ea typeface="Calibri"/>
                <a:cs typeface="Times New Roman"/>
              </a:rPr>
              <a:t>Однообразное волненье!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i="1" dirty="0">
                <a:ea typeface="Calibri"/>
                <a:cs typeface="Times New Roman"/>
              </a:rPr>
              <a:t>Воскресли чувства, ясен ум.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i="1" dirty="0">
                <a:ea typeface="Calibri"/>
                <a:cs typeface="Times New Roman"/>
              </a:rPr>
              <a:t>Какой-то негой неизвестной, 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i="1" dirty="0">
                <a:ea typeface="Calibri"/>
                <a:cs typeface="Times New Roman"/>
              </a:rPr>
              <a:t>Холмы Тавриды, край прелестный, 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i="1" dirty="0">
                <a:ea typeface="Calibri"/>
                <a:cs typeface="Times New Roman"/>
              </a:rPr>
              <a:t>Я снова посещаю вас,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i="1" dirty="0">
                <a:ea typeface="Calibri"/>
                <a:cs typeface="Times New Roman"/>
              </a:rPr>
              <a:t>Пью жадно воздух сладострастья, 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i="1" dirty="0">
                <a:ea typeface="Calibri"/>
                <a:cs typeface="Times New Roman"/>
              </a:rPr>
              <a:t>Как будто слышу близкий глас 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r>
              <a:rPr lang="ru-RU" sz="2400" i="1" dirty="0">
                <a:ea typeface="Calibri"/>
              </a:rPr>
              <a:t>Давно затерянного счастья.</a:t>
            </a:r>
            <a:endParaRPr lang="ru-RU" sz="2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67" t="11154" r="51670" b="22948"/>
          <a:stretch/>
        </p:blipFill>
        <p:spPr bwMode="auto">
          <a:xfrm>
            <a:off x="5718412" y="2019547"/>
            <a:ext cx="2664296" cy="420727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38980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548680"/>
            <a:ext cx="9144000" cy="5472608"/>
          </a:xfrm>
        </p:spPr>
        <p:txBody>
          <a:bodyPr>
            <a:normAutofit/>
          </a:bodyPr>
          <a:lstStyle/>
          <a:p>
            <a:pPr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3200" b="1" i="1" dirty="0">
                <a:solidFill>
                  <a:schemeClr val="tx1"/>
                </a:solidFill>
                <a:latin typeface="Monotype Corsiva" panose="03010101010201010101" pitchFamily="66" charset="0"/>
                <a:ea typeface="Calibri"/>
                <a:cs typeface="Times New Roman"/>
              </a:rPr>
              <a:t>Во глубине веков </a:t>
            </a:r>
            <a:r>
              <a:rPr lang="ru-RU" sz="3200" b="1" i="1" dirty="0" smtClean="0">
                <a:solidFill>
                  <a:schemeClr val="tx1"/>
                </a:solidFill>
                <a:latin typeface="Monotype Corsiva" panose="03010101010201010101" pitchFamily="66" charset="0"/>
                <a:ea typeface="Calibri"/>
                <a:cs typeface="Times New Roman"/>
              </a:rPr>
              <a:t>исторических,</a:t>
            </a:r>
            <a:endParaRPr lang="ru-RU" dirty="0" smtClean="0">
              <a:solidFill>
                <a:schemeClr val="tx1"/>
              </a:solidFill>
              <a:latin typeface="Monotype Corsiva" panose="03010101010201010101" pitchFamily="66" charset="0"/>
              <a:ea typeface="Calibri"/>
              <a:cs typeface="Times New Roman"/>
            </a:endParaRPr>
          </a:p>
          <a:p>
            <a:pPr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3200" b="1" i="1" dirty="0" smtClean="0">
                <a:solidFill>
                  <a:schemeClr val="tx1"/>
                </a:solidFill>
                <a:latin typeface="Monotype Corsiva" panose="03010101010201010101" pitchFamily="66" charset="0"/>
                <a:ea typeface="Calibri"/>
                <a:cs typeface="Times New Roman"/>
              </a:rPr>
              <a:t>В </a:t>
            </a:r>
            <a:r>
              <a:rPr lang="ru-RU" sz="3200" b="1" i="1" dirty="0">
                <a:solidFill>
                  <a:schemeClr val="tx1"/>
                </a:solidFill>
                <a:latin typeface="Monotype Corsiva" panose="03010101010201010101" pitchFamily="66" charset="0"/>
                <a:ea typeface="Calibri"/>
                <a:cs typeface="Times New Roman"/>
              </a:rPr>
              <a:t>неизведанной тайной </a:t>
            </a:r>
            <a:r>
              <a:rPr lang="ru-RU" sz="3200" b="1" i="1" dirty="0" smtClean="0">
                <a:solidFill>
                  <a:schemeClr val="tx1"/>
                </a:solidFill>
                <a:latin typeface="Monotype Corsiva" panose="03010101010201010101" pitchFamily="66" charset="0"/>
                <a:ea typeface="Calibri"/>
                <a:cs typeface="Times New Roman"/>
              </a:rPr>
              <a:t>мгле,</a:t>
            </a:r>
            <a:endParaRPr lang="ru-RU" dirty="0" smtClean="0">
              <a:solidFill>
                <a:schemeClr val="tx1"/>
              </a:solidFill>
              <a:latin typeface="Monotype Corsiva" panose="03010101010201010101" pitchFamily="66" charset="0"/>
              <a:ea typeface="Calibri"/>
              <a:cs typeface="Times New Roman"/>
            </a:endParaRPr>
          </a:p>
          <a:p>
            <a:pPr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3200" b="1" i="1" dirty="0" smtClean="0">
                <a:solidFill>
                  <a:schemeClr val="tx1"/>
                </a:solidFill>
                <a:latin typeface="Monotype Corsiva" panose="03010101010201010101" pitchFamily="66" charset="0"/>
                <a:ea typeface="Calibri"/>
                <a:cs typeface="Times New Roman"/>
              </a:rPr>
              <a:t>Под </a:t>
            </a:r>
            <a:r>
              <a:rPr lang="ru-RU" sz="3200" b="1" i="1" dirty="0">
                <a:solidFill>
                  <a:schemeClr val="tx1"/>
                </a:solidFill>
                <a:latin typeface="Monotype Corsiva" panose="03010101010201010101" pitchFamily="66" charset="0"/>
                <a:ea typeface="Calibri"/>
                <a:cs typeface="Times New Roman"/>
              </a:rPr>
              <a:t>влияньем лучей </a:t>
            </a:r>
            <a:r>
              <a:rPr lang="ru-RU" sz="3200" b="1" i="1" dirty="0" smtClean="0">
                <a:solidFill>
                  <a:schemeClr val="tx1"/>
                </a:solidFill>
                <a:latin typeface="Monotype Corsiva" panose="03010101010201010101" pitchFamily="66" charset="0"/>
                <a:ea typeface="Calibri"/>
                <a:cs typeface="Times New Roman"/>
              </a:rPr>
              <a:t>космических</a:t>
            </a:r>
            <a:endParaRPr lang="ru-RU" dirty="0" smtClean="0">
              <a:solidFill>
                <a:schemeClr val="tx1"/>
              </a:solidFill>
              <a:latin typeface="Monotype Corsiva" panose="03010101010201010101" pitchFamily="66" charset="0"/>
              <a:ea typeface="Calibri"/>
              <a:cs typeface="Times New Roman"/>
            </a:endParaRPr>
          </a:p>
          <a:p>
            <a:pPr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3200" b="1" i="1" dirty="0" smtClean="0">
                <a:solidFill>
                  <a:schemeClr val="tx1"/>
                </a:solidFill>
                <a:latin typeface="Monotype Corsiva" panose="03010101010201010101" pitchFamily="66" charset="0"/>
                <a:ea typeface="Calibri"/>
              </a:rPr>
              <a:t>Жизнь </a:t>
            </a:r>
            <a:r>
              <a:rPr lang="ru-RU" sz="3200" b="1" i="1" dirty="0">
                <a:solidFill>
                  <a:schemeClr val="tx1"/>
                </a:solidFill>
                <a:latin typeface="Monotype Corsiva" panose="03010101010201010101" pitchFamily="66" charset="0"/>
                <a:ea typeface="Calibri"/>
              </a:rPr>
              <a:t>возникла на Земле</a:t>
            </a:r>
            <a:r>
              <a:rPr lang="ru-RU" sz="3200" b="1" i="1" dirty="0" smtClean="0">
                <a:solidFill>
                  <a:schemeClr val="tx1"/>
                </a:solidFill>
                <a:latin typeface="Monotype Corsiva" panose="03010101010201010101" pitchFamily="66" charset="0"/>
                <a:ea typeface="Calibri"/>
              </a:rPr>
              <a:t>.</a:t>
            </a:r>
          </a:p>
          <a:p>
            <a:pPr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3200" b="1" i="1" dirty="0" smtClean="0">
                <a:solidFill>
                  <a:schemeClr val="tx1"/>
                </a:solidFill>
                <a:latin typeface="Monotype Corsiva" panose="03010101010201010101" pitchFamily="66" charset="0"/>
                <a:ea typeface="Calibri"/>
                <a:cs typeface="Times New Roman"/>
              </a:rPr>
              <a:t>			Мир </a:t>
            </a:r>
            <a:r>
              <a:rPr lang="ru-RU" sz="3200" b="1" i="1" dirty="0">
                <a:solidFill>
                  <a:schemeClr val="tx1"/>
                </a:solidFill>
                <a:latin typeface="Monotype Corsiva" panose="03010101010201010101" pitchFamily="66" charset="0"/>
                <a:ea typeface="Calibri"/>
                <a:cs typeface="Times New Roman"/>
              </a:rPr>
              <a:t>живой - это тайна великая.</a:t>
            </a:r>
            <a:endParaRPr lang="ru-RU" sz="3200" dirty="0">
              <a:solidFill>
                <a:schemeClr val="tx1"/>
              </a:solidFill>
              <a:latin typeface="Monotype Corsiva" panose="03010101010201010101" pitchFamily="66" charset="0"/>
              <a:ea typeface="Calibri"/>
              <a:cs typeface="Times New Roman"/>
            </a:endParaRPr>
          </a:p>
          <a:p>
            <a:pPr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3200" b="1" i="1" dirty="0" smtClean="0">
                <a:solidFill>
                  <a:schemeClr val="tx1"/>
                </a:solidFill>
                <a:latin typeface="Monotype Corsiva" panose="03010101010201010101" pitchFamily="66" charset="0"/>
                <a:ea typeface="Calibri"/>
                <a:cs typeface="Times New Roman"/>
              </a:rPr>
              <a:t>			Мир </a:t>
            </a:r>
            <a:r>
              <a:rPr lang="ru-RU" sz="3200" b="1" i="1" dirty="0">
                <a:solidFill>
                  <a:schemeClr val="tx1"/>
                </a:solidFill>
                <a:latin typeface="Monotype Corsiva" panose="03010101010201010101" pitchFamily="66" charset="0"/>
                <a:ea typeface="Calibri"/>
                <a:cs typeface="Times New Roman"/>
              </a:rPr>
              <a:t>прекрасный, богатый, цветной.</a:t>
            </a:r>
            <a:endParaRPr lang="ru-RU" sz="3200" dirty="0">
              <a:solidFill>
                <a:schemeClr val="tx1"/>
              </a:solidFill>
              <a:latin typeface="Monotype Corsiva" panose="03010101010201010101" pitchFamily="66" charset="0"/>
              <a:ea typeface="Calibri"/>
              <a:cs typeface="Times New Roman"/>
            </a:endParaRPr>
          </a:p>
          <a:p>
            <a:pPr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3200" b="1" i="1" dirty="0" smtClean="0">
                <a:solidFill>
                  <a:schemeClr val="tx1"/>
                </a:solidFill>
                <a:latin typeface="Monotype Corsiva" panose="03010101010201010101" pitchFamily="66" charset="0"/>
                <a:ea typeface="Calibri"/>
                <a:cs typeface="Times New Roman"/>
              </a:rPr>
              <a:t>			Это </a:t>
            </a:r>
            <a:r>
              <a:rPr lang="ru-RU" sz="3200" b="1" i="1" dirty="0">
                <a:solidFill>
                  <a:schemeClr val="tx1"/>
                </a:solidFill>
                <a:latin typeface="Monotype Corsiva" panose="03010101010201010101" pitchFamily="66" charset="0"/>
                <a:ea typeface="Calibri"/>
                <a:cs typeface="Times New Roman"/>
              </a:rPr>
              <a:t>книга никем не раскрытая,</a:t>
            </a:r>
            <a:endParaRPr lang="ru-RU" sz="3200" dirty="0">
              <a:solidFill>
                <a:schemeClr val="tx1"/>
              </a:solidFill>
              <a:latin typeface="Monotype Corsiva" panose="03010101010201010101" pitchFamily="66" charset="0"/>
              <a:ea typeface="Calibri"/>
              <a:cs typeface="Times New Roman"/>
            </a:endParaRPr>
          </a:p>
          <a:p>
            <a:pPr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3200" b="1" i="1" dirty="0" smtClean="0">
                <a:solidFill>
                  <a:schemeClr val="tx1"/>
                </a:solidFill>
                <a:latin typeface="Monotype Corsiva" panose="03010101010201010101" pitchFamily="66" charset="0"/>
                <a:ea typeface="Calibri"/>
                <a:cs typeface="Times New Roman"/>
              </a:rPr>
              <a:t>			Это </a:t>
            </a:r>
            <a:r>
              <a:rPr lang="ru-RU" sz="3200" b="1" i="1" dirty="0">
                <a:solidFill>
                  <a:schemeClr val="tx1"/>
                </a:solidFill>
                <a:latin typeface="Monotype Corsiva" panose="03010101010201010101" pitchFamily="66" charset="0"/>
                <a:ea typeface="Calibri"/>
                <a:cs typeface="Times New Roman"/>
              </a:rPr>
              <a:t>чудо природы земной.</a:t>
            </a:r>
            <a:endParaRPr lang="ru-RU" sz="3200" dirty="0">
              <a:solidFill>
                <a:schemeClr val="tx1"/>
              </a:solidFill>
              <a:latin typeface="Monotype Corsiva" panose="03010101010201010101" pitchFamily="66" charset="0"/>
              <a:ea typeface="Calibri"/>
              <a:cs typeface="Times New Roman"/>
            </a:endParaRPr>
          </a:p>
          <a:p>
            <a:pPr indent="0" algn="just">
              <a:lnSpc>
                <a:spcPct val="115000"/>
              </a:lnSpc>
              <a:spcAft>
                <a:spcPts val="0"/>
              </a:spcAft>
              <a:buNone/>
            </a:pPr>
            <a:endParaRPr lang="ru-RU" sz="3200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301343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2"/>
          <p:cNvSpPr>
            <a:spLocks noGrp="1"/>
          </p:cNvSpPr>
          <p:nvPr>
            <p:ph type="title"/>
          </p:nvPr>
        </p:nvSpPr>
        <p:spPr>
          <a:xfrm>
            <a:off x="0" y="332656"/>
            <a:ext cx="9144000" cy="1054250"/>
          </a:xfrm>
        </p:spPr>
        <p:txBody>
          <a:bodyPr/>
          <a:lstStyle/>
          <a:p>
            <a:r>
              <a:rPr lang="ru-RU" sz="3200" b="1" dirty="0"/>
              <a:t>Крымский текст А. С. Пушкина. Поэма «Бахчисарайский фонтан» / стихотворение «Погасло дневное светило…»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0" y="1844824"/>
            <a:ext cx="4572000" cy="487056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i="1" dirty="0" smtClean="0">
                <a:ea typeface="Calibri"/>
                <a:cs typeface="Times New Roman"/>
              </a:rPr>
              <a:t>Кто </a:t>
            </a:r>
            <a:r>
              <a:rPr lang="ru-RU" i="1" dirty="0">
                <a:ea typeface="Calibri"/>
                <a:cs typeface="Times New Roman"/>
              </a:rPr>
              <a:t>видел край, где роскошью природы</a:t>
            </a:r>
            <a:endParaRPr lang="ru-RU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i="1" dirty="0">
                <a:ea typeface="Calibri"/>
                <a:cs typeface="Times New Roman"/>
              </a:rPr>
              <a:t>Оживлены дубравы и луга, </a:t>
            </a:r>
            <a:endParaRPr lang="ru-RU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i="1" dirty="0">
                <a:ea typeface="Calibri"/>
                <a:cs typeface="Times New Roman"/>
              </a:rPr>
              <a:t>Где весело шумят и блещут воды </a:t>
            </a:r>
            <a:endParaRPr lang="ru-RU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i="1" dirty="0">
                <a:ea typeface="Calibri"/>
                <a:cs typeface="Times New Roman"/>
              </a:rPr>
              <a:t>И мирные ласкают берега, </a:t>
            </a:r>
            <a:endParaRPr lang="ru-RU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i="1" dirty="0">
                <a:ea typeface="Calibri"/>
                <a:cs typeface="Times New Roman"/>
              </a:rPr>
              <a:t>Где на холмы под лавровые своды </a:t>
            </a:r>
            <a:endParaRPr lang="ru-RU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i="1" dirty="0">
                <a:ea typeface="Calibri"/>
                <a:cs typeface="Times New Roman"/>
              </a:rPr>
              <a:t>Не смеют лечь угрюмые снега? </a:t>
            </a:r>
            <a:endParaRPr lang="ru-RU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i="1" dirty="0">
                <a:ea typeface="Calibri"/>
                <a:cs typeface="Times New Roman"/>
              </a:rPr>
              <a:t>Скажите мне; кто видел край прелестный, </a:t>
            </a:r>
            <a:endParaRPr lang="ru-RU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i="1" dirty="0">
                <a:ea typeface="Calibri"/>
                <a:cs typeface="Times New Roman"/>
              </a:rPr>
              <a:t>Где я любил, изгнанник неизвестный? </a:t>
            </a:r>
            <a:endParaRPr lang="ru-RU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i="1" dirty="0">
                <a:ea typeface="Calibri"/>
                <a:cs typeface="Times New Roman"/>
              </a:rPr>
              <a:t>Златой предел! любимый край </a:t>
            </a:r>
            <a:r>
              <a:rPr lang="ru-RU" i="1" dirty="0" err="1">
                <a:ea typeface="Calibri"/>
                <a:cs typeface="Times New Roman"/>
              </a:rPr>
              <a:t>Эльвины</a:t>
            </a:r>
            <a:r>
              <a:rPr lang="ru-RU" i="1" dirty="0">
                <a:ea typeface="Calibri"/>
                <a:cs typeface="Times New Roman"/>
              </a:rPr>
              <a:t>, </a:t>
            </a:r>
            <a:endParaRPr lang="ru-RU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i="1" dirty="0">
                <a:ea typeface="Calibri"/>
                <a:cs typeface="Times New Roman"/>
              </a:rPr>
              <a:t>К тебе летят желания мои! </a:t>
            </a:r>
            <a:endParaRPr lang="ru-RU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i="1" dirty="0">
                <a:ea typeface="Calibri"/>
                <a:cs typeface="Times New Roman"/>
              </a:rPr>
              <a:t>Я помню скал прибрежные стремнины,</a:t>
            </a:r>
            <a:endParaRPr lang="ru-RU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i="1" dirty="0">
                <a:ea typeface="Calibri"/>
                <a:cs typeface="Times New Roman"/>
              </a:rPr>
              <a:t>Я помню вод веселые струи, </a:t>
            </a:r>
            <a:endParaRPr lang="ru-RU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i="1" dirty="0">
                <a:ea typeface="Calibri"/>
                <a:cs typeface="Times New Roman"/>
              </a:rPr>
              <a:t>И тень, и шум - и красные долины,</a:t>
            </a:r>
            <a:endParaRPr lang="ru-RU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i="1" dirty="0">
                <a:ea typeface="Calibri"/>
                <a:cs typeface="Times New Roman"/>
              </a:rPr>
              <a:t>Где в тишине простых татар семьи 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i="1" dirty="0" smtClean="0">
                <a:ea typeface="Calibri"/>
                <a:cs typeface="Times New Roman"/>
              </a:rPr>
              <a:t>Среди забот и с дружбою взаимной </a:t>
            </a:r>
            <a:endParaRPr lang="ru-RU" dirty="0" smtClean="0">
              <a:latin typeface="Calibri"/>
              <a:ea typeface="Calibri"/>
              <a:cs typeface="Times New Roman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932040" y="1882034"/>
            <a:ext cx="4032448" cy="48690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</a:pPr>
            <a:r>
              <a:rPr lang="ru-RU" sz="1600" i="1" dirty="0">
                <a:solidFill>
                  <a:prstClr val="black"/>
                </a:solidFill>
                <a:ea typeface="Calibri"/>
                <a:cs typeface="Times New Roman"/>
              </a:rPr>
              <a:t>Под кровлею живут гостеприимной. </a:t>
            </a:r>
            <a:endParaRPr lang="ru-RU" sz="16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</a:pPr>
            <a:r>
              <a:rPr lang="ru-RU" sz="1600" i="1" dirty="0">
                <a:solidFill>
                  <a:prstClr val="black"/>
                </a:solidFill>
                <a:ea typeface="Calibri"/>
                <a:cs typeface="Times New Roman"/>
              </a:rPr>
              <a:t>Все живо там, все там очей отрада, </a:t>
            </a:r>
            <a:endParaRPr lang="ru-RU" sz="16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</a:pPr>
            <a:r>
              <a:rPr lang="ru-RU" sz="1600" i="1" dirty="0">
                <a:solidFill>
                  <a:prstClr val="black"/>
                </a:solidFill>
                <a:ea typeface="Calibri"/>
                <a:cs typeface="Times New Roman"/>
              </a:rPr>
              <a:t>Сады татар, селенья, города;</a:t>
            </a:r>
            <a:endParaRPr lang="ru-RU" sz="16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</a:pPr>
            <a:r>
              <a:rPr lang="ru-RU" sz="1600" i="1" dirty="0">
                <a:solidFill>
                  <a:prstClr val="black"/>
                </a:solidFill>
                <a:ea typeface="Calibri"/>
                <a:cs typeface="Times New Roman"/>
              </a:rPr>
              <a:t>Отражена волнами скал громада,</a:t>
            </a:r>
            <a:endParaRPr lang="ru-RU" sz="16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</a:pPr>
            <a:r>
              <a:rPr lang="ru-RU" sz="1600" i="1" dirty="0">
                <a:solidFill>
                  <a:prstClr val="black"/>
                </a:solidFill>
                <a:ea typeface="Calibri"/>
                <a:cs typeface="Times New Roman"/>
              </a:rPr>
              <a:t>В морской дали теряются суда, </a:t>
            </a:r>
            <a:endParaRPr lang="ru-RU" sz="16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</a:pPr>
            <a:r>
              <a:rPr lang="ru-RU" sz="1600" i="1" dirty="0">
                <a:solidFill>
                  <a:prstClr val="black"/>
                </a:solidFill>
                <a:ea typeface="Calibri"/>
                <a:cs typeface="Times New Roman"/>
              </a:rPr>
              <a:t>Янтарь висит на лозах винограда; </a:t>
            </a:r>
            <a:endParaRPr lang="ru-RU" sz="16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</a:pPr>
            <a:r>
              <a:rPr lang="ru-RU" sz="1600" i="1" dirty="0">
                <a:solidFill>
                  <a:prstClr val="black"/>
                </a:solidFill>
                <a:ea typeface="Calibri"/>
                <a:cs typeface="Times New Roman"/>
              </a:rPr>
              <a:t>В лугах шумят бродящие стада... </a:t>
            </a:r>
            <a:endParaRPr lang="ru-RU" sz="16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</a:pPr>
            <a:r>
              <a:rPr lang="ru-RU" sz="1600" i="1" dirty="0">
                <a:solidFill>
                  <a:prstClr val="black"/>
                </a:solidFill>
                <a:ea typeface="Calibri"/>
                <a:cs typeface="Times New Roman"/>
              </a:rPr>
              <a:t>И зрит пловец - могила Митридата </a:t>
            </a:r>
            <a:endParaRPr lang="ru-RU" sz="16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</a:pPr>
            <a:r>
              <a:rPr lang="ru-RU" sz="1600" i="1" dirty="0">
                <a:solidFill>
                  <a:prstClr val="black"/>
                </a:solidFill>
                <a:ea typeface="Calibri"/>
                <a:cs typeface="Times New Roman"/>
              </a:rPr>
              <a:t>Озарена сиянием заката. </a:t>
            </a:r>
            <a:endParaRPr lang="ru-RU" sz="16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</a:pPr>
            <a:r>
              <a:rPr lang="ru-RU" sz="1600" i="1" dirty="0">
                <a:solidFill>
                  <a:prstClr val="black"/>
                </a:solidFill>
                <a:ea typeface="Calibri"/>
                <a:cs typeface="Times New Roman"/>
              </a:rPr>
              <a:t>И там, где мирт шумит над падшей урной, </a:t>
            </a:r>
            <a:endParaRPr lang="ru-RU" sz="16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</a:pPr>
            <a:r>
              <a:rPr lang="ru-RU" sz="1600" i="1" dirty="0">
                <a:solidFill>
                  <a:prstClr val="black"/>
                </a:solidFill>
                <a:ea typeface="Calibri"/>
                <a:cs typeface="Times New Roman"/>
              </a:rPr>
              <a:t>Увижу ль вновь сквозь темные леса </a:t>
            </a:r>
            <a:endParaRPr lang="ru-RU" sz="16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</a:pPr>
            <a:r>
              <a:rPr lang="ru-RU" sz="1600" i="1" dirty="0">
                <a:solidFill>
                  <a:prstClr val="black"/>
                </a:solidFill>
                <a:ea typeface="Calibri"/>
                <a:cs typeface="Times New Roman"/>
              </a:rPr>
              <a:t>И своды скал, и моря блеск лазурный, </a:t>
            </a:r>
            <a:endParaRPr lang="ru-RU" sz="16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</a:pPr>
            <a:r>
              <a:rPr lang="ru-RU" sz="1600" i="1" dirty="0">
                <a:solidFill>
                  <a:prstClr val="black"/>
                </a:solidFill>
                <a:ea typeface="Calibri"/>
                <a:cs typeface="Times New Roman"/>
              </a:rPr>
              <a:t>И ясные, как радость, небеса? </a:t>
            </a:r>
            <a:endParaRPr lang="ru-RU" sz="16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</a:pPr>
            <a:r>
              <a:rPr lang="ru-RU" sz="1600" i="1" dirty="0">
                <a:solidFill>
                  <a:prstClr val="black"/>
                </a:solidFill>
                <a:ea typeface="Calibri"/>
                <a:cs typeface="Times New Roman"/>
              </a:rPr>
              <a:t>Утихнет ли волненье жизни бурной? </a:t>
            </a:r>
            <a:endParaRPr lang="ru-RU" sz="16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</a:pPr>
            <a:r>
              <a:rPr lang="ru-RU" sz="1600" i="1" dirty="0">
                <a:solidFill>
                  <a:prstClr val="black"/>
                </a:solidFill>
                <a:ea typeface="Calibri"/>
                <a:cs typeface="Times New Roman"/>
              </a:rPr>
              <a:t>Минувших лет воскреснет ли краса? </a:t>
            </a:r>
            <a:endParaRPr lang="ru-RU" sz="16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</a:pPr>
            <a:r>
              <a:rPr lang="ru-RU" sz="1600" i="1" dirty="0">
                <a:solidFill>
                  <a:prstClr val="black"/>
                </a:solidFill>
                <a:ea typeface="Calibri"/>
                <a:cs typeface="Times New Roman"/>
              </a:rPr>
              <a:t>Приду ли вновь под сладостные тени </a:t>
            </a:r>
            <a:endParaRPr lang="ru-RU" sz="16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lvl="0"/>
            <a:r>
              <a:rPr lang="ru-RU" sz="1600" i="1" dirty="0">
                <a:solidFill>
                  <a:prstClr val="black"/>
                </a:solidFill>
                <a:ea typeface="Calibri"/>
              </a:rPr>
              <a:t>Душой уснуть на лоне мирной лени?</a:t>
            </a:r>
            <a:endParaRPr lang="ru-RU" sz="16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4683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2"/>
          <p:cNvSpPr>
            <a:spLocks noGrp="1"/>
          </p:cNvSpPr>
          <p:nvPr>
            <p:ph type="title"/>
          </p:nvPr>
        </p:nvSpPr>
        <p:spPr>
          <a:xfrm>
            <a:off x="0" y="332656"/>
            <a:ext cx="9144000" cy="1054250"/>
          </a:xfrm>
        </p:spPr>
        <p:txBody>
          <a:bodyPr/>
          <a:lstStyle/>
          <a:p>
            <a:r>
              <a:rPr lang="ru-RU" sz="3200" b="1" dirty="0"/>
              <a:t>Крымский текст А. С. Пушкина. Поэма «Бахчисарайский фонтан» / стихотворение «Погасло дневное светило…»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470" y="2014676"/>
            <a:ext cx="4536504" cy="36603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256470" y="5675068"/>
            <a:ext cx="467557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«</a:t>
            </a:r>
            <a:r>
              <a:rPr lang="ru-RU" b="1" dirty="0"/>
              <a:t>Бахчисарайский</a:t>
            </a:r>
            <a:r>
              <a:rPr lang="ru-RU" dirty="0"/>
              <a:t> </a:t>
            </a:r>
            <a:r>
              <a:rPr lang="ru-RU" b="1" dirty="0"/>
              <a:t>фонтан</a:t>
            </a:r>
            <a:r>
              <a:rPr lang="ru-RU" dirty="0"/>
              <a:t>». </a:t>
            </a:r>
            <a:endParaRPr lang="ru-RU" dirty="0" smtClean="0"/>
          </a:p>
          <a:p>
            <a:pPr algn="just"/>
            <a:r>
              <a:rPr lang="ru-RU" dirty="0" smtClean="0"/>
              <a:t>Автор </a:t>
            </a:r>
            <a:r>
              <a:rPr lang="ru-RU" dirty="0"/>
              <a:t>- художник </a:t>
            </a:r>
            <a:r>
              <a:rPr lang="ru-RU" b="1" dirty="0"/>
              <a:t>Карл</a:t>
            </a:r>
            <a:r>
              <a:rPr lang="ru-RU" dirty="0"/>
              <a:t> </a:t>
            </a:r>
            <a:r>
              <a:rPr lang="ru-RU" b="1" dirty="0"/>
              <a:t>Павлович</a:t>
            </a:r>
            <a:r>
              <a:rPr lang="ru-RU" dirty="0"/>
              <a:t> </a:t>
            </a:r>
            <a:r>
              <a:rPr lang="ru-RU" b="1" dirty="0"/>
              <a:t>Брюллов</a:t>
            </a:r>
            <a:r>
              <a:rPr lang="ru-RU" dirty="0"/>
              <a:t>. Картина написана в 1849 году и находится в музее имени Пушкина.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6128">
            <a:off x="4990742" y="2806057"/>
            <a:ext cx="3928894" cy="26028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413897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2"/>
          <p:cNvSpPr>
            <a:spLocks noGrp="1"/>
          </p:cNvSpPr>
          <p:nvPr>
            <p:ph type="title"/>
          </p:nvPr>
        </p:nvSpPr>
        <p:spPr>
          <a:xfrm>
            <a:off x="-19364" y="404664"/>
            <a:ext cx="9144000" cy="1054250"/>
          </a:xfrm>
        </p:spPr>
        <p:txBody>
          <a:bodyPr/>
          <a:lstStyle/>
          <a:p>
            <a:r>
              <a:rPr lang="ru-RU" sz="4000" b="1" dirty="0"/>
              <a:t>Крымский текст в «Севастопольских рассказах» Л. Н. Толстого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87492">
            <a:off x="314114" y="2179765"/>
            <a:ext cx="3780085" cy="24759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26012">
            <a:off x="5091926" y="2211146"/>
            <a:ext cx="3438617" cy="22798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9678"/>
            <a:ext cx="9144000" cy="21183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76876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2"/>
          <p:cNvSpPr>
            <a:spLocks noGrp="1"/>
          </p:cNvSpPr>
          <p:nvPr>
            <p:ph type="title"/>
          </p:nvPr>
        </p:nvSpPr>
        <p:spPr>
          <a:xfrm>
            <a:off x="-19364" y="404664"/>
            <a:ext cx="9144000" cy="1054250"/>
          </a:xfrm>
        </p:spPr>
        <p:txBody>
          <a:bodyPr/>
          <a:lstStyle/>
          <a:p>
            <a:r>
              <a:rPr lang="ru-RU" sz="4000" b="1" dirty="0"/>
              <a:t>Крымский текст в «Севастопольских рассказах» Л. Н. Толстого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113334"/>
            <a:ext cx="2376264" cy="31010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251520" y="5445224"/>
            <a:ext cx="2376264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/>
              <a:t>Владимир Григорьевич Бенедиктов</a:t>
            </a:r>
          </a:p>
          <a:p>
            <a:pPr algn="ctr"/>
            <a:r>
              <a:rPr lang="ru-RU" sz="1600" b="1" dirty="0" smtClean="0"/>
              <a:t>(1807-1873)</a:t>
            </a:r>
          </a:p>
          <a:p>
            <a:pPr algn="ctr"/>
            <a:r>
              <a:rPr lang="ru-RU" sz="1400" dirty="0"/>
              <a:t>Русский поэт и переводчик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642343" y="2113334"/>
            <a:ext cx="3513833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i="1" dirty="0">
                <a:ea typeface="Calibri"/>
                <a:cs typeface="Times New Roman"/>
              </a:rPr>
              <a:t>Чью не сломим мы гордыню,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i="1" dirty="0">
                <a:ea typeface="Calibri"/>
                <a:cs typeface="Times New Roman"/>
              </a:rPr>
              <a:t>Лишь воздвигни царь-отец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i="1" dirty="0">
                <a:ea typeface="Calibri"/>
                <a:cs typeface="Times New Roman"/>
              </a:rPr>
              <a:t>Душ </a:t>
            </a:r>
            <a:r>
              <a:rPr lang="ru-RU" sz="2000" i="1" dirty="0" err="1">
                <a:ea typeface="Calibri"/>
                <a:cs typeface="Times New Roman"/>
              </a:rPr>
              <a:t>корниловских</a:t>
            </a:r>
            <a:r>
              <a:rPr lang="ru-RU" sz="2000" i="1" dirty="0">
                <a:ea typeface="Calibri"/>
                <a:cs typeface="Times New Roman"/>
              </a:rPr>
              <a:t> твердыню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i="1" dirty="0">
                <a:ea typeface="Calibri"/>
                <a:cs typeface="Times New Roman"/>
              </a:rPr>
              <a:t>И нахимовских сердец!</a:t>
            </a:r>
            <a:endParaRPr lang="ru-RU" sz="1600" dirty="0"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2113334"/>
            <a:ext cx="2781034" cy="31010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9" name="TextBox 8"/>
          <p:cNvSpPr txBox="1"/>
          <p:nvPr/>
        </p:nvSpPr>
        <p:spPr>
          <a:xfrm>
            <a:off x="6178916" y="5445224"/>
            <a:ext cx="2781034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Фёдор Иванович Глинка</a:t>
            </a:r>
          </a:p>
          <a:p>
            <a:pPr algn="ctr"/>
            <a:r>
              <a:rPr lang="ru-RU" b="1" dirty="0" smtClean="0"/>
              <a:t>(1786-1880)</a:t>
            </a:r>
          </a:p>
          <a:p>
            <a:pPr algn="ctr"/>
            <a:r>
              <a:rPr lang="ru-RU" sz="1400" dirty="0"/>
              <a:t>Русский поэт, публицист, прозаик, офицер, участник декабристских </a:t>
            </a:r>
            <a:r>
              <a:rPr lang="ru-RU" sz="1400" dirty="0" smtClean="0"/>
              <a:t>обществ</a:t>
            </a:r>
            <a:endParaRPr lang="ru-RU" sz="14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642343" y="3873167"/>
            <a:ext cx="3528392" cy="136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i="1" dirty="0">
                <a:ea typeface="Calibri"/>
                <a:cs typeface="Times New Roman"/>
              </a:rPr>
              <a:t>Свята для нас Тавриды Троя,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i="1" dirty="0">
                <a:ea typeface="Calibri"/>
                <a:cs typeface="Times New Roman"/>
              </a:rPr>
              <a:t>Наш Севастополь, дивный град: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i="1" dirty="0">
                <a:ea typeface="Calibri"/>
                <a:cs typeface="Times New Roman"/>
              </a:rPr>
              <a:t>Там всякий к подвигам героя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i="1" dirty="0">
                <a:ea typeface="Calibri"/>
                <a:cs typeface="Times New Roman"/>
              </a:rPr>
              <a:t>Идти на праздник смерти рад!..</a:t>
            </a:r>
            <a:endParaRPr lang="ru-RU" sz="14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911322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2"/>
          <p:cNvSpPr>
            <a:spLocks noGrp="1"/>
          </p:cNvSpPr>
          <p:nvPr>
            <p:ph type="title"/>
          </p:nvPr>
        </p:nvSpPr>
        <p:spPr>
          <a:xfrm>
            <a:off x="-19364" y="404664"/>
            <a:ext cx="9144000" cy="1054250"/>
          </a:xfrm>
        </p:spPr>
        <p:txBody>
          <a:bodyPr/>
          <a:lstStyle/>
          <a:p>
            <a:r>
              <a:rPr lang="ru-RU" sz="4000" b="1" dirty="0"/>
              <a:t>Крымский текст в «Севастопольских рассказах» Л. Н. Толстого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2038568"/>
            <a:ext cx="3048000" cy="35433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5796136" y="5517232"/>
            <a:ext cx="3168351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Степан Петрович </a:t>
            </a:r>
            <a:r>
              <a:rPr lang="ru-RU" b="1" dirty="0" err="1" smtClean="0"/>
              <a:t>Шевырёв</a:t>
            </a:r>
            <a:endParaRPr lang="ru-RU" b="1" dirty="0" smtClean="0"/>
          </a:p>
          <a:p>
            <a:pPr algn="ctr"/>
            <a:r>
              <a:rPr lang="ru-RU" b="1" dirty="0" smtClean="0"/>
              <a:t>(1806-1864)</a:t>
            </a:r>
          </a:p>
          <a:p>
            <a:pPr algn="ctr"/>
            <a:r>
              <a:rPr lang="ru-RU" sz="1600" dirty="0"/>
              <a:t>Русский литературный критик, историк литературы, поэт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72921" y="2038568"/>
            <a:ext cx="5184576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i="1" dirty="0">
                <a:ea typeface="Calibri"/>
                <a:cs typeface="Times New Roman"/>
              </a:rPr>
              <a:t>О Севастополь! Крепость славы!</a:t>
            </a:r>
            <a:endParaRPr lang="ru-RU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i="1" dirty="0">
                <a:ea typeface="Calibri"/>
                <a:cs typeface="Times New Roman"/>
              </a:rPr>
              <a:t>О мужи силы, Божья рать!</a:t>
            </a:r>
            <a:endParaRPr lang="ru-RU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i="1" dirty="0">
                <a:ea typeface="Calibri"/>
                <a:cs typeface="Times New Roman"/>
              </a:rPr>
              <a:t>За вас есть в небе Мститель правый,</a:t>
            </a:r>
            <a:endParaRPr lang="ru-RU" dirty="0">
              <a:latin typeface="Calibri"/>
              <a:ea typeface="Calibri"/>
              <a:cs typeface="Times New Roman"/>
            </a:endParaRPr>
          </a:p>
          <a:p>
            <a:r>
              <a:rPr lang="ru-RU" sz="2400" i="1" dirty="0">
                <a:ea typeface="Calibri"/>
              </a:rPr>
              <a:t>На вас Господня благодать</a:t>
            </a:r>
            <a:r>
              <a:rPr lang="ru-RU" sz="2400" i="1" dirty="0" smtClean="0">
                <a:ea typeface="Calibri"/>
              </a:rPr>
              <a:t>!</a:t>
            </a:r>
          </a:p>
          <a:p>
            <a:pPr algn="r"/>
            <a:r>
              <a:rPr lang="ru-RU" sz="2400" dirty="0"/>
              <a:t>«2-е ноября», 1854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20893" y="4239959"/>
            <a:ext cx="5688631" cy="255454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600" dirty="0">
                <a:ea typeface="Calibri"/>
              </a:rPr>
              <a:t>Но особую роль в развитии литературного мифа (художественных представлений) о Крымской войне в развивающемся Крымском тексте сыграли написанные прозой «Севастопольские рассказы» Льва Толстого. У молодого писателя это не тот привычный читателю благодатный цветущий Крым, который явился в  романтических произведениях о нём. Толстой уходит от изображения мирных крымских картин и создаёт образ пришедшей на прекрасный солнечный полуостров безумия войны, беспощадной к окружающему миру и человеку.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742608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-19364" y="404664"/>
            <a:ext cx="9144000" cy="1054250"/>
          </a:xfrm>
        </p:spPr>
        <p:txBody>
          <a:bodyPr/>
          <a:lstStyle/>
          <a:p>
            <a:r>
              <a:rPr lang="ru-RU" sz="4000" b="1" dirty="0"/>
              <a:t>Крымский текст в «Севастопольских рассказах» Л. Н. Толстого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404" y="1988840"/>
            <a:ext cx="2754306" cy="367240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0" y="5517232"/>
            <a:ext cx="914400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    Лев Николаевич Толстой</a:t>
            </a:r>
          </a:p>
          <a:p>
            <a:r>
              <a:rPr lang="ru-RU" b="1" dirty="0" smtClean="0"/>
              <a:t>	(1828-1910)</a:t>
            </a:r>
          </a:p>
          <a:p>
            <a:pPr algn="just"/>
            <a:r>
              <a:rPr lang="ru-RU" sz="1400" dirty="0"/>
              <a:t>Один из наиболее известных русских писателей и мыслителей, один из величайших писателей-романистов мира. Участник обороны Севастополя. Просветитель, публицист, религиозный мыслитель, его авторитетное мнение послужило причиной возникновения нового религиозно-нравственного течения - толстовства.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1979122"/>
            <a:ext cx="3096343" cy="41036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8958" y="2772512"/>
            <a:ext cx="2592288" cy="18340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932633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404664"/>
            <a:ext cx="9144000" cy="1054250"/>
          </a:xfrm>
        </p:spPr>
        <p:txBody>
          <a:bodyPr/>
          <a:lstStyle/>
          <a:p>
            <a:r>
              <a:rPr lang="ru-RU" sz="4400" b="1" dirty="0"/>
              <a:t>Крымская тема в рассказе А. П. Чехова «Дама с собачкой»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1988840"/>
            <a:ext cx="3096344" cy="381642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0" y="5662636"/>
            <a:ext cx="91440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b="1" dirty="0"/>
              <a:t>	</a:t>
            </a:r>
            <a:r>
              <a:rPr lang="ru-RU" sz="1600" b="1" dirty="0" smtClean="0"/>
              <a:t>					            Антон Павлович Чехов</a:t>
            </a:r>
          </a:p>
          <a:p>
            <a:pPr algn="just"/>
            <a:r>
              <a:rPr lang="ru-RU" sz="1600" b="1" dirty="0"/>
              <a:t>	</a:t>
            </a:r>
            <a:r>
              <a:rPr lang="ru-RU" sz="1600" b="1" dirty="0" smtClean="0"/>
              <a:t>						       (1860-1904)</a:t>
            </a:r>
          </a:p>
          <a:p>
            <a:pPr algn="just"/>
            <a:r>
              <a:rPr lang="ru-RU" dirty="0"/>
              <a:t>Русский писатель, прозаик, драматург, врач. Классик мировой литературы. По профессии </a:t>
            </a:r>
            <a:r>
              <a:rPr lang="ru-RU" dirty="0" smtClean="0"/>
              <a:t>врач.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864" y="2164895"/>
            <a:ext cx="3730250" cy="28803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Скругленный прямоугольник 6"/>
          <p:cNvSpPr/>
          <p:nvPr/>
        </p:nvSpPr>
        <p:spPr>
          <a:xfrm>
            <a:off x="114452" y="5134832"/>
            <a:ext cx="5775074" cy="1055608"/>
          </a:xfrm>
          <a:prstGeom prst="round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1400" dirty="0"/>
              <a:t>О Крыме как курорте у Чехова говорится в повестях «Живой товар» (1882), «Скучная история» (1889), в рассказах «Актерская гибель» (1886), «Длинный язык» (1886), «Ариадна» (1895), «Дама с собачкой» (1899), в драме «Иванов».</a:t>
            </a:r>
          </a:p>
        </p:txBody>
      </p:sp>
    </p:spTree>
    <p:extLst>
      <p:ext uri="{BB962C8B-B14F-4D97-AF65-F5344CB8AC3E}">
        <p14:creationId xmlns:p14="http://schemas.microsoft.com/office/powerpoint/2010/main" val="1514981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3568" y="476672"/>
            <a:ext cx="7756263" cy="1054250"/>
          </a:xfrm>
        </p:spPr>
        <p:txBody>
          <a:bodyPr/>
          <a:lstStyle/>
          <a:p>
            <a:r>
              <a:rPr lang="ru-RU" sz="4400" b="1" dirty="0"/>
              <a:t>Александр Иванович Куприн (1870–1938)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132856"/>
            <a:ext cx="3096343" cy="45417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Скругленный прямоугольник 4"/>
          <p:cNvSpPr/>
          <p:nvPr/>
        </p:nvSpPr>
        <p:spPr>
          <a:xfrm>
            <a:off x="3491880" y="2181862"/>
            <a:ext cx="5544616" cy="444377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700" dirty="0"/>
              <a:t>Крым дал путевку в жизнь Куприну как беллетристу, ввел его в литературную жизнь России того времени. Многие из наиболее известных произведений писателя связаны с Крымом: «Белый пудель», «Гранатовый браслет»... В дальнейшем, объездивший многие крымские места Куприн оказался наиболее тесно связан с </a:t>
            </a:r>
            <a:r>
              <a:rPr lang="ru-RU" sz="1700" dirty="0" smtClean="0"/>
              <a:t>Балаклавой. </a:t>
            </a:r>
            <a:r>
              <a:rPr lang="ru-RU" sz="1700" dirty="0"/>
              <a:t>Это период 1904–06 гг., период создания рассказов, от которых веет морем и рыбацким промыслом. Куприн дружит с черноморскими рыбаками, выходит с ними на промысел, «сдает экзамен» рыбацкой науки известному предводителю </a:t>
            </a:r>
            <a:r>
              <a:rPr lang="ru-RU" sz="1700" dirty="0" err="1"/>
              <a:t>балаклавских</a:t>
            </a:r>
            <a:r>
              <a:rPr lang="ru-RU" sz="1700" dirty="0"/>
              <a:t> рыбаков Коле </a:t>
            </a:r>
            <a:r>
              <a:rPr lang="ru-RU" sz="1700" dirty="0" err="1"/>
              <a:t>Костанди</a:t>
            </a:r>
            <a:r>
              <a:rPr lang="ru-RU" sz="1700" dirty="0"/>
              <a:t>. По мотивам этого периода пишутся очерки «</a:t>
            </a:r>
            <a:r>
              <a:rPr lang="ru-RU" sz="1700" dirty="0" err="1"/>
              <a:t>Листригоны</a:t>
            </a:r>
            <a:r>
              <a:rPr lang="ru-RU" sz="1700" dirty="0"/>
              <a:t>», рассказ «Светлана» с посвящением друзьям-рыбакам.</a:t>
            </a:r>
          </a:p>
        </p:txBody>
      </p:sp>
    </p:spTree>
    <p:extLst>
      <p:ext uri="{BB962C8B-B14F-4D97-AF65-F5344CB8AC3E}">
        <p14:creationId xmlns:p14="http://schemas.microsoft.com/office/powerpoint/2010/main" val="753462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3568" y="476672"/>
            <a:ext cx="7756263" cy="1054250"/>
          </a:xfrm>
        </p:spPr>
        <p:txBody>
          <a:bodyPr/>
          <a:lstStyle/>
          <a:p>
            <a:r>
              <a:rPr lang="ru-RU" sz="4800" b="1" dirty="0"/>
              <a:t>Иван Алексеевич Бунин (1870 –1953)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0861" y="2060848"/>
            <a:ext cx="3020560" cy="390049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5600942" y="5978005"/>
            <a:ext cx="355121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/>
              <a:t>Русский писатель, поэт и переводчик, лауреат Нобелевской премии по литературе 1933 </a:t>
            </a:r>
            <a:r>
              <a:rPr lang="ru-RU" sz="1600" dirty="0" smtClean="0"/>
              <a:t>года</a:t>
            </a:r>
            <a:endParaRPr lang="ru-RU" sz="16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51520" y="2060848"/>
            <a:ext cx="5112568" cy="4528899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000" dirty="0"/>
              <a:t>Крымские страницы биографии писателя нашли отражение в романе «Жизнь Арсеньева». Крымом навеяны стихотворения «</a:t>
            </a:r>
            <a:r>
              <a:rPr lang="ru-RU" sz="2000" dirty="0" err="1"/>
              <a:t>Учан</a:t>
            </a:r>
            <a:r>
              <a:rPr lang="ru-RU" sz="2000" dirty="0"/>
              <a:t>-Су», «На морском берегу», «</a:t>
            </a:r>
            <a:r>
              <a:rPr lang="ru-RU" sz="2000" dirty="0" err="1"/>
              <a:t>Чатырдаг</a:t>
            </a:r>
            <a:r>
              <a:rPr lang="ru-RU" sz="2000" dirty="0"/>
              <a:t>». Среди достопримечательностей </a:t>
            </a:r>
            <a:r>
              <a:rPr lang="ru-RU" sz="2000" dirty="0" err="1"/>
              <a:t>Южнобережья</a:t>
            </a:r>
            <a:r>
              <a:rPr lang="ru-RU" sz="2000" dirty="0"/>
              <a:t> самый высокий водопад в Европе – </a:t>
            </a:r>
            <a:r>
              <a:rPr lang="ru-RU" sz="2000" b="1" dirty="0" err="1"/>
              <a:t>Учан</a:t>
            </a:r>
            <a:r>
              <a:rPr lang="ru-RU" sz="2000" b="1" dirty="0"/>
              <a:t>-Су</a:t>
            </a:r>
            <a:r>
              <a:rPr lang="ru-RU" sz="2000" dirty="0"/>
              <a:t> ("Летящая вода" по-татарски, громыхающий всего в восьми километрах от Ялты, хорошо известен: описан, воспет и покорен. Этот овеянный легендами водопад – самый высокий и в Крыму</a:t>
            </a:r>
            <a:r>
              <a:rPr lang="ru-RU" sz="2000" dirty="0" smtClean="0"/>
              <a:t>).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513949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250"/>
                            </p:stCondLst>
                            <p:childTnLst>
                              <p:par>
                                <p:cTn id="2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404664"/>
            <a:ext cx="9144000" cy="1054250"/>
          </a:xfrm>
        </p:spPr>
        <p:txBody>
          <a:bodyPr/>
          <a:lstStyle/>
          <a:p>
            <a:r>
              <a:rPr lang="ru-RU" sz="3600" b="1" dirty="0"/>
              <a:t>Максим Горький 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>(</a:t>
            </a:r>
            <a:r>
              <a:rPr lang="ru-RU" sz="3600" b="1" dirty="0"/>
              <a:t>Алексей Максимович </a:t>
            </a:r>
            <a:r>
              <a:rPr lang="ru-RU" sz="3600" b="1" dirty="0" smtClean="0"/>
              <a:t>Пешков) </a:t>
            </a:r>
            <a:br>
              <a:rPr lang="ru-RU" sz="3600" b="1" dirty="0" smtClean="0"/>
            </a:br>
            <a:r>
              <a:rPr lang="ru-RU" sz="3600" b="1" dirty="0" smtClean="0"/>
              <a:t>(1868–1936</a:t>
            </a:r>
            <a:r>
              <a:rPr lang="ru-RU" sz="3600" b="1" dirty="0"/>
              <a:t>)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060847"/>
            <a:ext cx="3290684" cy="391998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0" y="5980837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Русский и советский писатель, поэт, прозаик, драматург, основоположник литературы социалистического реализма, инициатор создания Союза писателей СССР и первый председатель правления этого союза.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779912" y="2267169"/>
            <a:ext cx="5256584" cy="3507343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000" dirty="0"/>
              <a:t>Горький знакомится с жизнью Крыма изнутри, нанимаясь то грузчиком, то строителем, то разнорабочим, общаясь по разному поводу с простым людом. «Два босяка», «Херсонес Таврический», «Крымские эскизы» создавались по этим впечатлениям. Ставшая хрестоматийно известной «Песнь о Соколе» родилась из местной легенды, услышанной от чабана под Алуштой.</a:t>
            </a:r>
          </a:p>
        </p:txBody>
      </p:sp>
    </p:spTree>
    <p:extLst>
      <p:ext uri="{BB962C8B-B14F-4D97-AF65-F5344CB8AC3E}">
        <p14:creationId xmlns:p14="http://schemas.microsoft.com/office/powerpoint/2010/main" val="4138629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1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16632"/>
            <a:ext cx="9144000" cy="1728192"/>
          </a:xfrm>
        </p:spPr>
        <p:txBody>
          <a:bodyPr>
            <a:noAutofit/>
          </a:bodyPr>
          <a:lstStyle/>
          <a:p>
            <a:pPr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800" b="1" i="1" dirty="0">
                <a:solidFill>
                  <a:schemeClr val="tx1"/>
                </a:solidFill>
                <a:ea typeface="Calibri"/>
                <a:cs typeface="Times New Roman"/>
              </a:rPr>
              <a:t>Полуостров мечты, полуостров добра</a:t>
            </a:r>
            <a:endParaRPr lang="ru-RU" sz="2800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800" b="1" i="1" dirty="0">
                <a:solidFill>
                  <a:schemeClr val="tx1"/>
                </a:solidFill>
                <a:ea typeface="Calibri"/>
                <a:cs typeface="Times New Roman"/>
              </a:rPr>
              <a:t>Здесь достаточно всем и любви, и тепла</a:t>
            </a:r>
            <a:endParaRPr lang="ru-RU" sz="2800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800" b="1" i="1" dirty="0">
                <a:solidFill>
                  <a:schemeClr val="tx1"/>
                </a:solidFill>
                <a:ea typeface="Calibri"/>
                <a:cs typeface="Times New Roman"/>
              </a:rPr>
              <a:t>Под покровом платанов, акаций.</a:t>
            </a:r>
            <a:endParaRPr lang="ru-RU" sz="2800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marL="0" indent="0">
              <a:buNone/>
            </a:pPr>
            <a:endParaRPr lang="ru-RU" sz="7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699792" y="2547520"/>
            <a:ext cx="57606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/>
              <a:t>О чем идет речь в этих строках?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91088" y="3990254"/>
            <a:ext cx="43089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/>
              <a:t>Что вы знаете о Крыме?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5983" y="3273706"/>
            <a:ext cx="4320480" cy="3240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61226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404664"/>
            <a:ext cx="9144000" cy="1054250"/>
          </a:xfrm>
        </p:spPr>
        <p:txBody>
          <a:bodyPr/>
          <a:lstStyle/>
          <a:p>
            <a:r>
              <a:rPr lang="ru-RU" sz="3600" b="1" dirty="0"/>
              <a:t>Владимир Владимирович Маяковский 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>(</a:t>
            </a:r>
            <a:r>
              <a:rPr lang="ru-RU" sz="3600" b="1" dirty="0"/>
              <a:t>1893–1930)</a:t>
            </a:r>
            <a:endParaRPr lang="ru-RU" sz="4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2132856"/>
            <a:ext cx="2883178" cy="384423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0" y="5977093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Русский советский поэт. Футурист. Один из крупнейших поэтов XX века. Помимо поэзии, ярко проявил себя как драматург, киносценарист, кинорежиссёр, киноактёр, художник, редактор журналов «ЛЕФ», «Новый ЛЕФ</a:t>
            </a:r>
            <a:r>
              <a:rPr lang="ru-RU" dirty="0" smtClean="0"/>
              <a:t>».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23528" y="2318328"/>
            <a:ext cx="5328592" cy="3473291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dirty="0"/>
              <a:t>Начиная с 1925 года, Маяковский регулярно посещает Крым, особенно Ялту. Увлекшись кинематографом, он сотрудничал со старейшей в России Ялтинской киностудией, здесь же при виде парохода «Теодор Нетте» у Маяковского рождается замысел известного стихотворения «Товарищу Нетте – пароходу и человеку». Здесь были написаны и многие другие стихотворения, некоторые с характерными названиями: «Крым», «Севастополь – Ялта», «Евпатория», «Ялта – Новороссийск».</a:t>
            </a:r>
          </a:p>
        </p:txBody>
      </p:sp>
    </p:spTree>
    <p:extLst>
      <p:ext uri="{BB962C8B-B14F-4D97-AF65-F5344CB8AC3E}">
        <p14:creationId xmlns:p14="http://schemas.microsoft.com/office/powerpoint/2010/main" val="3600075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858" y="404664"/>
            <a:ext cx="9144000" cy="1054250"/>
          </a:xfrm>
        </p:spPr>
        <p:txBody>
          <a:bodyPr/>
          <a:lstStyle/>
          <a:p>
            <a:r>
              <a:rPr lang="ru-RU" sz="3600" b="1" dirty="0"/>
              <a:t>Максимилиан Александрович Волошин 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>(</a:t>
            </a:r>
            <a:r>
              <a:rPr lang="ru-RU" sz="3600" b="1" dirty="0"/>
              <a:t>1877–1932)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485" y="2132856"/>
            <a:ext cx="3205393" cy="396319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32120" y="6142760"/>
            <a:ext cx="91118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Русский и советский поэт, переводчик, художник-пейзажист, художественный и литературный критик.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511762" y="2156468"/>
            <a:ext cx="5472608" cy="3915966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600" dirty="0"/>
              <a:t>С одобрения </a:t>
            </a:r>
            <a:r>
              <a:rPr lang="ru-RU" sz="1600" dirty="0" err="1"/>
              <a:t>Наркомпроса</a:t>
            </a:r>
            <a:r>
              <a:rPr lang="ru-RU" sz="1600" dirty="0"/>
              <a:t> усадьба Волошина превратилась в бесплатный Дом творчества деятелей теперь уже советской культуры. Скончавшийся 11 августа 1932 г. у себя дома Максимилиан Волошин был похоронен неподалеку – на горе </a:t>
            </a:r>
            <a:r>
              <a:rPr lang="ru-RU" sz="1600" dirty="0" err="1"/>
              <a:t>Кучук-Янышар</a:t>
            </a:r>
            <a:r>
              <a:rPr lang="ru-RU" sz="1600" dirty="0"/>
              <a:t>, на каменистом склоне его могила отмечена плоской гранитной плитой. В 1984 г. открыт мемориальный Дом-музей Волошина в Коктебеле, а в 2000 г. на базе музея создан эколого-историко-культурный заповедник «</a:t>
            </a:r>
            <a:r>
              <a:rPr lang="ru-RU" sz="1600" dirty="0" err="1"/>
              <a:t>Киммерия</a:t>
            </a:r>
            <a:r>
              <a:rPr lang="ru-RU" sz="1600" dirty="0"/>
              <a:t> М. А. Волошина» (</a:t>
            </a:r>
            <a:r>
              <a:rPr lang="ru-RU" sz="1600" dirty="0" err="1"/>
              <a:t>Киммерия</a:t>
            </a:r>
            <a:r>
              <a:rPr lang="ru-RU" sz="1600" dirty="0"/>
              <a:t> – любимое Волошиным древнее греческое название Крыма и Северного Причерноморья). </a:t>
            </a:r>
            <a:r>
              <a:rPr lang="ru-RU" sz="1600" dirty="0" err="1"/>
              <a:t>Волошинская</a:t>
            </a:r>
            <a:r>
              <a:rPr lang="ru-RU" sz="1600" dirty="0"/>
              <a:t> </a:t>
            </a:r>
            <a:r>
              <a:rPr lang="ru-RU" sz="1600" dirty="0" err="1"/>
              <a:t>Киммерия</a:t>
            </a:r>
            <a:r>
              <a:rPr lang="ru-RU" sz="1600" dirty="0"/>
              <a:t> запечатлена во многих стихотворениях поэта-художника и на его </a:t>
            </a:r>
            <a:r>
              <a:rPr lang="ru-RU" sz="1600" dirty="0" smtClean="0"/>
              <a:t>полотнах.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830515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-7145" y="404664"/>
            <a:ext cx="9144000" cy="1054250"/>
          </a:xfrm>
        </p:spPr>
        <p:txBody>
          <a:bodyPr/>
          <a:lstStyle/>
          <a:p>
            <a:r>
              <a:rPr lang="ru-RU" sz="4800" b="1" dirty="0"/>
              <a:t>Марина Ивановна Цветаева (1892–1941)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2204864"/>
            <a:ext cx="3764246" cy="38164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5148063" y="6021288"/>
            <a:ext cx="376424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Русская поэтесса Серебряного века, прозаик, </a:t>
            </a:r>
            <a:r>
              <a:rPr lang="ru-RU" dirty="0" smtClean="0"/>
              <a:t>переводчица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79512" y="2204864"/>
            <a:ext cx="4716016" cy="3098721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600" dirty="0"/>
              <a:t>После кончины земной жизни Волошина Марина пишет целую книгу-воспоминание «Живое о живом», утверждая бессмертие своего друга-поэта. «</a:t>
            </a:r>
            <a:r>
              <a:rPr lang="ru-RU" sz="1600" i="1" dirty="0"/>
              <a:t>Меж трех пустынь: морской, земной, небесной — твое последнее перед нами, за нас </a:t>
            </a:r>
            <a:r>
              <a:rPr lang="ru-RU" sz="1600" i="1" dirty="0" err="1"/>
              <a:t>предстояние</a:t>
            </a:r>
            <a:r>
              <a:rPr lang="ru-RU" sz="1600" i="1" dirty="0"/>
              <a:t>, с посохом странника в одной, с уловом радужной игры в другой, с посохом, чтобы нас миновать, с радугой, чтобы нас одарить..</a:t>
            </a:r>
            <a:r>
              <a:rPr lang="ru-RU" sz="1600" dirty="0"/>
              <a:t>.» – пишет Марина Цветаева, мысленно стоя у места погребения Волошина на склоне горы </a:t>
            </a:r>
            <a:r>
              <a:rPr lang="ru-RU" sz="1600" dirty="0" err="1"/>
              <a:t>Кучук-Янышар</a:t>
            </a:r>
            <a:r>
              <a:rPr lang="ru-RU" sz="1600" dirty="0"/>
              <a:t>.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79512" y="5426894"/>
            <a:ext cx="4716016" cy="102155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dirty="0"/>
              <a:t>В Крыму поэтессой написаны многие лирические шедевры, например, «Встреча с Пушкиным</a:t>
            </a:r>
            <a:r>
              <a:rPr lang="ru-RU" dirty="0" smtClean="0"/>
              <a:t>».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2552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1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 animBg="1"/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476672"/>
            <a:ext cx="9144000" cy="1054250"/>
          </a:xfrm>
        </p:spPr>
        <p:txBody>
          <a:bodyPr/>
          <a:lstStyle/>
          <a:p>
            <a:r>
              <a:rPr lang="ru-RU" sz="4400" b="1" dirty="0"/>
              <a:t>Владимир Владимирович Набоков </a:t>
            </a:r>
            <a:r>
              <a:rPr lang="ru-RU" sz="4400" b="1" dirty="0" smtClean="0"/>
              <a:t/>
            </a:r>
            <a:br>
              <a:rPr lang="ru-RU" sz="4400" b="1" dirty="0" smtClean="0"/>
            </a:br>
            <a:r>
              <a:rPr lang="ru-RU" sz="4400" b="1" dirty="0" smtClean="0"/>
              <a:t>(</a:t>
            </a:r>
            <a:r>
              <a:rPr lang="ru-RU" sz="4400" b="1" dirty="0"/>
              <a:t>1899–1977)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060848"/>
            <a:ext cx="2736304" cy="410245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0" y="6163301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Русский и американский писатель, поэт, переводчик, литературовед и энтомолог. Был номинирован на Нобелевскую премию по литературе.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131840" y="2528662"/>
            <a:ext cx="5904655" cy="316682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000" dirty="0"/>
              <a:t>Набоков-младший посещает Ялту, Бахчисарай, недолго живет в Севастополе, навещает М. Волошина в Коктебеле. Из Севастополя весной 1919 г. на корабле с символическим названием «Надежда» Набоковы отплывают в эмиграцию. О Крыме напоминают стихотворения В. В. Набокова «Бахчисарайский фонтан» и «Ялтинский мол». В 1921 г. в Англии Набоков пишет стихотворение-воспоминание «Крым</a:t>
            </a:r>
            <a:r>
              <a:rPr lang="ru-RU" sz="2000" dirty="0" smtClean="0"/>
              <a:t>».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533318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332656"/>
            <a:ext cx="9144000" cy="1054250"/>
          </a:xfrm>
        </p:spPr>
        <p:txBody>
          <a:bodyPr/>
          <a:lstStyle/>
          <a:p>
            <a:r>
              <a:rPr lang="ru-RU" sz="4800" b="1" dirty="0"/>
              <a:t>Осип </a:t>
            </a:r>
            <a:r>
              <a:rPr lang="ru-RU" sz="4800" b="1" dirty="0" err="1"/>
              <a:t>Эмильевич</a:t>
            </a:r>
            <a:r>
              <a:rPr lang="ru-RU" sz="4800" b="1" dirty="0"/>
              <a:t> Мандельштам </a:t>
            </a:r>
            <a:r>
              <a:rPr lang="ru-RU" sz="4800" b="1" dirty="0" smtClean="0"/>
              <a:t/>
            </a:r>
            <a:br>
              <a:rPr lang="ru-RU" sz="4800" b="1" dirty="0" smtClean="0"/>
            </a:br>
            <a:r>
              <a:rPr lang="ru-RU" sz="4800" b="1" dirty="0" smtClean="0"/>
              <a:t>(</a:t>
            </a:r>
            <a:r>
              <a:rPr lang="ru-RU" sz="4800" b="1" dirty="0"/>
              <a:t>1891-1938)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5718" y="2132856"/>
            <a:ext cx="2880320" cy="384042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5796136" y="5973283"/>
            <a:ext cx="316835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/>
              <a:t>Русский поэт, прозаик и переводчик, эссеист, критик, литературовед. Один из крупнейших русских поэтов XX </a:t>
            </a:r>
            <a:r>
              <a:rPr lang="ru-RU" sz="1400" dirty="0" smtClean="0"/>
              <a:t>века</a:t>
            </a:r>
            <a:endParaRPr lang="ru-RU" sz="1400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51520" y="2204864"/>
            <a:ext cx="5400600" cy="2553891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dirty="0"/>
              <a:t>Рассказывая о жизни, жена поэта Н.Я. Мандельштам отмечала, что интерес и любовь к Крыму у Осипа </a:t>
            </a:r>
            <a:r>
              <a:rPr lang="ru-RU" dirty="0" err="1"/>
              <a:t>Эмильевича</a:t>
            </a:r>
            <a:r>
              <a:rPr lang="ru-RU" dirty="0"/>
              <a:t> Мандельштама были особенными. Поэт был глубоко уверен — и это он подчеркивал на всякого рода литературных семинарах, — что русская поэзия по своему духу едина с эллинистической, а древнюю Элладу ничто не напоминало ему так, как Крым.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41776" y="4941168"/>
            <a:ext cx="5400600" cy="1634490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dirty="0"/>
              <a:t>Сын Корнея Чуковского Николай, вообще считал, что до О. Мандельштама «никогда еще в мировой поэзии природа Крыма не была изображена лучше и богаче». Один из примеров — стихотворение «Феодосия» (1920</a:t>
            </a:r>
            <a:r>
              <a:rPr lang="ru-RU" dirty="0" smtClean="0"/>
              <a:t>).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2278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 animBg="1"/>
      <p:bldP spid="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Что же такое Крым?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0" y="2348880"/>
            <a:ext cx="91440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u="sng" dirty="0"/>
              <a:t>Крым</a:t>
            </a:r>
            <a:r>
              <a:rPr lang="ru-RU" sz="2400" dirty="0"/>
              <a:t> - это планета в миниатюре.</a:t>
            </a:r>
          </a:p>
          <a:p>
            <a:pPr algn="just"/>
            <a:r>
              <a:rPr lang="ru-RU" sz="2400" b="1" u="sng" dirty="0"/>
              <a:t>Крым</a:t>
            </a:r>
            <a:r>
              <a:rPr lang="ru-RU" sz="2400" dirty="0"/>
              <a:t> - это осколок античности у самых дверей России.</a:t>
            </a:r>
          </a:p>
          <a:p>
            <a:pPr algn="just"/>
            <a:r>
              <a:rPr lang="ru-RU" sz="2400" b="1" u="sng" dirty="0"/>
              <a:t>Крым</a:t>
            </a:r>
            <a:r>
              <a:rPr lang="ru-RU" sz="2400" dirty="0"/>
              <a:t> - это полпути от полюса к экватору.</a:t>
            </a:r>
          </a:p>
          <a:p>
            <a:pPr algn="just"/>
            <a:r>
              <a:rPr lang="ru-RU" sz="2400" b="1" u="sng" dirty="0"/>
              <a:t>Крым</a:t>
            </a:r>
            <a:r>
              <a:rPr lang="ru-RU" sz="2400" dirty="0"/>
              <a:t> - это соединение всех целительных сил Природы и заповедник её </a:t>
            </a:r>
            <a:r>
              <a:rPr lang="ru-RU" sz="2400" dirty="0" smtClean="0"/>
              <a:t>чудес.</a:t>
            </a:r>
            <a:endParaRPr lang="ru-RU" sz="2400" dirty="0"/>
          </a:p>
          <a:p>
            <a:pPr algn="just"/>
            <a:r>
              <a:rPr lang="ru-RU" sz="2400" b="1" u="sng" dirty="0"/>
              <a:t>Крым</a:t>
            </a:r>
            <a:r>
              <a:rPr lang="ru-RU" sz="2400" dirty="0"/>
              <a:t> - это земля, где круглый год, ежедневно что-то цветёт.</a:t>
            </a:r>
          </a:p>
          <a:p>
            <a:pPr algn="just"/>
            <a:r>
              <a:rPr lang="ru-RU" sz="2400" b="1" u="sng" dirty="0"/>
              <a:t>Крым</a:t>
            </a:r>
            <a:r>
              <a:rPr lang="ru-RU" sz="2400" dirty="0"/>
              <a:t> - арена игры всех стихий - морской, воздушной и подземной.</a:t>
            </a:r>
          </a:p>
          <a:p>
            <a:pPr algn="just"/>
            <a:r>
              <a:rPr lang="ru-RU" sz="2400" b="1" u="sng" dirty="0"/>
              <a:t>Крым</a:t>
            </a:r>
            <a:r>
              <a:rPr lang="ru-RU" sz="2400" dirty="0"/>
              <a:t> - это мастерская человеческого гения и музей его творений.</a:t>
            </a:r>
          </a:p>
          <a:p>
            <a:pPr algn="just"/>
            <a:r>
              <a:rPr lang="ru-RU" sz="2400" b="1" u="sng" dirty="0"/>
              <a:t>Крым</a:t>
            </a:r>
            <a:r>
              <a:rPr lang="ru-RU" sz="2400" dirty="0"/>
              <a:t> - это гостеприимный дом, готовый всегда принять гостей.</a:t>
            </a:r>
          </a:p>
        </p:txBody>
      </p:sp>
      <p:sp>
        <p:nvSpPr>
          <p:cNvPr id="6" name="Облако 5">
            <a:hlinkClick r:id="rId2" action="ppaction://hlinkfile" tooltip="Ролик с красотами Крыма"/>
          </p:cNvPr>
          <p:cNvSpPr/>
          <p:nvPr/>
        </p:nvSpPr>
        <p:spPr>
          <a:xfrm>
            <a:off x="7884368" y="5949280"/>
            <a:ext cx="1080120" cy="792088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987" y="2196368"/>
            <a:ext cx="9160695" cy="46616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58911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50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500"/>
                            </p:stCondLst>
                            <p:childTnLst>
                              <p:par>
                                <p:cTn id="7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500"/>
                            </p:stCondLst>
                            <p:childTnLst>
                              <p:par>
                                <p:cTn id="8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p"/>
      <p:bldP spid="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276523" cy="6957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5966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2564904"/>
            <a:ext cx="9144000" cy="1054250"/>
          </a:xfrm>
        </p:spPr>
        <p:txBody>
          <a:bodyPr/>
          <a:lstStyle/>
          <a:p>
            <a:r>
              <a:rPr lang="ru-RU" sz="6600" dirty="0" smtClean="0"/>
              <a:t>Крымский текст в русской литературе</a:t>
            </a:r>
            <a:endParaRPr lang="ru-RU" sz="6600" dirty="0"/>
          </a:p>
        </p:txBody>
      </p:sp>
      <p:sp>
        <p:nvSpPr>
          <p:cNvPr id="4" name="TextBox 3"/>
          <p:cNvSpPr txBox="1"/>
          <p:nvPr/>
        </p:nvSpPr>
        <p:spPr>
          <a:xfrm>
            <a:off x="5112191" y="5805264"/>
            <a:ext cx="403180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ru-RU" sz="2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Подготовил студент гр. ИПОб-16-1</a:t>
            </a:r>
          </a:p>
          <a:p>
            <a:pPr algn="just"/>
            <a:r>
              <a:rPr lang="ru-RU" sz="2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Новиков Денис Андреевич</a:t>
            </a:r>
            <a:endParaRPr lang="ru-RU" sz="2000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5625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0" y="2248347"/>
            <a:ext cx="9143999" cy="3877815"/>
          </a:xfrm>
        </p:spPr>
        <p:txBody>
          <a:bodyPr>
            <a:normAutofit fontScale="77500" lnSpcReduction="20000"/>
          </a:bodyPr>
          <a:lstStyle/>
          <a:p>
            <a:pPr marL="457200" indent="-457200" algn="just">
              <a:buAutoNum type="arabicPeriod"/>
            </a:pPr>
            <a:r>
              <a:rPr lang="ru-RU" sz="3100" dirty="0" smtClean="0">
                <a:solidFill>
                  <a:schemeClr val="tx1"/>
                </a:solidFill>
              </a:rPr>
              <a:t>Возникновение </a:t>
            </a:r>
            <a:r>
              <a:rPr lang="ru-RU" sz="3100" dirty="0">
                <a:solidFill>
                  <a:schemeClr val="tx1"/>
                </a:solidFill>
              </a:rPr>
              <a:t>и особенности развития Крымского </a:t>
            </a:r>
            <a:r>
              <a:rPr lang="ru-RU" sz="3100" dirty="0" smtClean="0">
                <a:solidFill>
                  <a:schemeClr val="tx1"/>
                </a:solidFill>
              </a:rPr>
              <a:t>текста</a:t>
            </a:r>
          </a:p>
          <a:p>
            <a:pPr marL="457200" indent="-457200" algn="just">
              <a:buAutoNum type="arabicPeriod"/>
            </a:pPr>
            <a:r>
              <a:rPr lang="ru-RU" sz="3100" dirty="0">
                <a:solidFill>
                  <a:schemeClr val="tx1"/>
                </a:solidFill>
              </a:rPr>
              <a:t>Крымский текст А. С. Пушкина. Поэма «Бахчисарайский фонтан» / стихотворение «Погасло дневное светило</a:t>
            </a:r>
            <a:r>
              <a:rPr lang="ru-RU" sz="3100" dirty="0" smtClean="0">
                <a:solidFill>
                  <a:schemeClr val="tx1"/>
                </a:solidFill>
              </a:rPr>
              <a:t>…»</a:t>
            </a:r>
          </a:p>
          <a:p>
            <a:pPr marL="457200" indent="-457200" algn="just">
              <a:buAutoNum type="arabicPeriod"/>
            </a:pPr>
            <a:r>
              <a:rPr lang="ru-RU" sz="3100" dirty="0">
                <a:solidFill>
                  <a:schemeClr val="tx1"/>
                </a:solidFill>
              </a:rPr>
              <a:t>Крымский текст в «Севастопольских рассказах» Л. Н. </a:t>
            </a:r>
            <a:r>
              <a:rPr lang="ru-RU" sz="3100" dirty="0" smtClean="0">
                <a:solidFill>
                  <a:schemeClr val="tx1"/>
                </a:solidFill>
              </a:rPr>
              <a:t>Толстого</a:t>
            </a:r>
          </a:p>
          <a:p>
            <a:pPr marL="457200" indent="-457200" algn="just">
              <a:buAutoNum type="arabicPeriod"/>
            </a:pPr>
            <a:r>
              <a:rPr lang="ru-RU" sz="3100" dirty="0">
                <a:solidFill>
                  <a:schemeClr val="tx1"/>
                </a:solidFill>
              </a:rPr>
              <a:t>Крымская тема в рассказе А. П. Чехова «Дама с собачкой</a:t>
            </a:r>
            <a:r>
              <a:rPr lang="ru-RU" sz="3100" dirty="0" smtClean="0">
                <a:solidFill>
                  <a:schemeClr val="tx1"/>
                </a:solidFill>
              </a:rPr>
              <a:t>»</a:t>
            </a:r>
          </a:p>
          <a:p>
            <a:pPr marL="868680" lvl="1" indent="-457200" algn="just">
              <a:buFont typeface="+mj-lt"/>
              <a:buAutoNum type="arabicPeriod" startAt="5"/>
            </a:pPr>
            <a:r>
              <a:rPr lang="ru-RU" dirty="0">
                <a:solidFill>
                  <a:schemeClr val="tx1"/>
                </a:solidFill>
              </a:rPr>
              <a:t>Александр Иванович Куприн (1870–1938</a:t>
            </a:r>
            <a:r>
              <a:rPr lang="ru-RU" dirty="0" smtClean="0">
                <a:solidFill>
                  <a:schemeClr val="tx1"/>
                </a:solidFill>
              </a:rPr>
              <a:t>)</a:t>
            </a:r>
          </a:p>
          <a:p>
            <a:pPr marL="868680" lvl="1" indent="-457200" algn="just">
              <a:buAutoNum type="arabicPeriod" startAt="5"/>
            </a:pPr>
            <a:r>
              <a:rPr lang="ru-RU" dirty="0">
                <a:solidFill>
                  <a:schemeClr val="tx1"/>
                </a:solidFill>
              </a:rPr>
              <a:t>Иван Алексеевич Бунин (1870 –1953</a:t>
            </a:r>
            <a:r>
              <a:rPr lang="ru-RU" dirty="0" smtClean="0">
                <a:solidFill>
                  <a:schemeClr val="tx1"/>
                </a:solidFill>
              </a:rPr>
              <a:t>)</a:t>
            </a:r>
          </a:p>
          <a:p>
            <a:pPr marL="868680" lvl="1" indent="-457200" algn="just">
              <a:buAutoNum type="arabicPeriod" startAt="5"/>
            </a:pPr>
            <a:r>
              <a:rPr lang="ru-RU" dirty="0">
                <a:solidFill>
                  <a:schemeClr val="tx1"/>
                </a:solidFill>
              </a:rPr>
              <a:t>Максим Горький (Алексей Максимович Пешков, 1868–1936</a:t>
            </a:r>
            <a:r>
              <a:rPr lang="ru-RU" dirty="0" smtClean="0">
                <a:solidFill>
                  <a:schemeClr val="tx1"/>
                </a:solidFill>
              </a:rPr>
              <a:t>)</a:t>
            </a:r>
          </a:p>
          <a:p>
            <a:pPr marL="868680" lvl="1" indent="-457200" algn="just">
              <a:buAutoNum type="arabicPeriod" startAt="5"/>
            </a:pPr>
            <a:r>
              <a:rPr lang="ru-RU" dirty="0">
                <a:solidFill>
                  <a:schemeClr val="tx1"/>
                </a:solidFill>
              </a:rPr>
              <a:t>Владимир Владимирович Маяковский (1893–1930</a:t>
            </a:r>
            <a:r>
              <a:rPr lang="ru-RU" dirty="0" smtClean="0">
                <a:solidFill>
                  <a:schemeClr val="tx1"/>
                </a:solidFill>
              </a:rPr>
              <a:t>)</a:t>
            </a:r>
          </a:p>
          <a:p>
            <a:pPr marL="868680" lvl="1" indent="-457200" algn="just">
              <a:buAutoNum type="arabicPeriod" startAt="5"/>
            </a:pPr>
            <a:r>
              <a:rPr lang="ru-RU" dirty="0">
                <a:solidFill>
                  <a:schemeClr val="tx1"/>
                </a:solidFill>
              </a:rPr>
              <a:t>Максимилиан Александрович Волошин (1877–1932</a:t>
            </a:r>
            <a:r>
              <a:rPr lang="ru-RU" dirty="0" smtClean="0">
                <a:solidFill>
                  <a:schemeClr val="tx1"/>
                </a:solidFill>
              </a:rPr>
              <a:t>)</a:t>
            </a:r>
          </a:p>
          <a:p>
            <a:pPr marL="868680" lvl="1" indent="-457200" algn="just">
              <a:buAutoNum type="arabicPeriod" startAt="5"/>
            </a:pPr>
            <a:r>
              <a:rPr lang="ru-RU" dirty="0">
                <a:solidFill>
                  <a:schemeClr val="tx1"/>
                </a:solidFill>
              </a:rPr>
              <a:t>Марина Ивановна Цветаева (1892–1941</a:t>
            </a:r>
            <a:r>
              <a:rPr lang="ru-RU" dirty="0" smtClean="0">
                <a:solidFill>
                  <a:schemeClr val="tx1"/>
                </a:solidFill>
              </a:rPr>
              <a:t>)</a:t>
            </a:r>
          </a:p>
          <a:p>
            <a:pPr marL="868680" lvl="1" indent="-457200" algn="just">
              <a:buAutoNum type="arabicPeriod" startAt="5"/>
            </a:pPr>
            <a:r>
              <a:rPr lang="ru-RU" dirty="0">
                <a:solidFill>
                  <a:schemeClr val="tx1"/>
                </a:solidFill>
              </a:rPr>
              <a:t>Владимир Владимирович Набоков (1899–1977</a:t>
            </a:r>
            <a:r>
              <a:rPr lang="ru-RU" dirty="0" smtClean="0">
                <a:solidFill>
                  <a:schemeClr val="tx1"/>
                </a:solidFill>
              </a:rPr>
              <a:t>)</a:t>
            </a:r>
          </a:p>
          <a:p>
            <a:pPr marL="868680" lvl="1" indent="-457200" algn="just">
              <a:buAutoNum type="arabicPeriod" startAt="5"/>
            </a:pPr>
            <a:r>
              <a:rPr lang="ru-RU" dirty="0">
                <a:solidFill>
                  <a:schemeClr val="tx1"/>
                </a:solidFill>
              </a:rPr>
              <a:t>Осип </a:t>
            </a:r>
            <a:r>
              <a:rPr lang="ru-RU" dirty="0" err="1">
                <a:solidFill>
                  <a:schemeClr val="tx1"/>
                </a:solidFill>
              </a:rPr>
              <a:t>Эмильевич</a:t>
            </a:r>
            <a:r>
              <a:rPr lang="ru-RU" dirty="0">
                <a:solidFill>
                  <a:schemeClr val="tx1"/>
                </a:solidFill>
              </a:rPr>
              <a:t> Мандельштам (1891-1938)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План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28505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459709"/>
            <a:ext cx="3207080" cy="486908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611560" y="5328790"/>
            <a:ext cx="320708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/>
              <a:t>Пабло Неруда </a:t>
            </a:r>
            <a:endParaRPr lang="ru-RU" sz="2400" b="1" dirty="0" smtClean="0"/>
          </a:p>
          <a:p>
            <a:pPr algn="ctr"/>
            <a:r>
              <a:rPr lang="ru-RU" sz="2400" b="1" dirty="0" smtClean="0"/>
              <a:t>(</a:t>
            </a:r>
            <a:r>
              <a:rPr lang="ru-RU" sz="2400" b="1" dirty="0"/>
              <a:t>1904 - 1973</a:t>
            </a:r>
            <a:r>
              <a:rPr lang="ru-RU" sz="2400" b="1" dirty="0" smtClean="0"/>
              <a:t>)</a:t>
            </a:r>
            <a:endParaRPr lang="ru-RU" sz="2400" dirty="0" smtClean="0"/>
          </a:p>
          <a:p>
            <a:pPr algn="ctr"/>
            <a:r>
              <a:rPr lang="ru-RU" dirty="0"/>
              <a:t>Чилийский поэт и политический деятель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067944" y="2492896"/>
            <a:ext cx="489654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>
                <a:latin typeface="Franklin Gothic Demi" panose="020B0703020102020204" pitchFamily="34" charset="0"/>
              </a:rPr>
              <a:t>Крым — это орден на груди планеты Земля!</a:t>
            </a:r>
          </a:p>
        </p:txBody>
      </p:sp>
      <p:sp>
        <p:nvSpPr>
          <p:cNvPr id="7" name="Вертикальный свиток 6">
            <a:hlinkClick r:id="rId3" action="ppaction://hlinkfile" tooltip="Экспресс-история о полуострове Крым"/>
          </p:cNvPr>
          <p:cNvSpPr/>
          <p:nvPr/>
        </p:nvSpPr>
        <p:spPr>
          <a:xfrm>
            <a:off x="8244408" y="6021288"/>
            <a:ext cx="720080" cy="648072"/>
          </a:xfrm>
          <a:prstGeom prst="vertic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Ф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616829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2"/>
          <p:cNvSpPr>
            <a:spLocks noGrp="1"/>
          </p:cNvSpPr>
          <p:nvPr>
            <p:ph type="title"/>
          </p:nvPr>
        </p:nvSpPr>
        <p:spPr>
          <a:xfrm>
            <a:off x="0" y="404664"/>
            <a:ext cx="9144000" cy="1054250"/>
          </a:xfrm>
        </p:spPr>
        <p:txBody>
          <a:bodyPr/>
          <a:lstStyle/>
          <a:p>
            <a:r>
              <a:rPr lang="ru-RU" sz="4400" b="1" dirty="0"/>
              <a:t>Возникновение и особенности развития Крымского текста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77513"/>
            <a:ext cx="9144000" cy="2667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38839">
            <a:off x="419017" y="2128579"/>
            <a:ext cx="2792805" cy="18771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2492896"/>
            <a:ext cx="2340278" cy="15168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21074">
            <a:off x="6297720" y="2381447"/>
            <a:ext cx="2468514" cy="1371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43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404664"/>
            <a:ext cx="9144000" cy="1054250"/>
          </a:xfrm>
        </p:spPr>
        <p:txBody>
          <a:bodyPr/>
          <a:lstStyle/>
          <a:p>
            <a:r>
              <a:rPr lang="ru-RU" sz="4400" b="1" dirty="0"/>
              <a:t>Возникновение и особенности развития Крымского текста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2060848"/>
            <a:ext cx="41272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/>
              <a:t>Что такое Крымский текст?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79512" y="2522513"/>
            <a:ext cx="8712968" cy="151216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/>
              <a:t>Это выросший из крымской тематики так называемый </a:t>
            </a:r>
            <a:r>
              <a:rPr lang="ru-RU" sz="2000" dirty="0" err="1"/>
              <a:t>сверхтекст</a:t>
            </a:r>
            <a:r>
              <a:rPr lang="ru-RU" sz="2000" dirty="0"/>
              <a:t>, состоящий из большого количества произведений разных авторов, неформально составляющих общность по тому главному признаку, что в них так или иначе возникают приметы всего, связанного с Крымом, и в целом создаётся образ крымской земли.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79512" y="4221088"/>
            <a:ext cx="8712968" cy="2160240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b="1" u="sng" dirty="0">
                <a:solidFill>
                  <a:schemeClr val="tx1"/>
                </a:solidFill>
              </a:rPr>
              <a:t>Крымский </a:t>
            </a:r>
            <a:r>
              <a:rPr lang="ru-RU" b="1" u="sng" dirty="0" smtClean="0">
                <a:solidFill>
                  <a:schemeClr val="tx1"/>
                </a:solidFill>
              </a:rPr>
              <a:t>текст</a:t>
            </a:r>
            <a:r>
              <a:rPr lang="ru-RU" dirty="0" smtClean="0">
                <a:solidFill>
                  <a:schemeClr val="tx1"/>
                </a:solidFill>
              </a:rPr>
              <a:t> начал развиваться </a:t>
            </a:r>
            <a:r>
              <a:rPr lang="ru-RU" dirty="0">
                <a:solidFill>
                  <a:schemeClr val="tx1"/>
                </a:solidFill>
              </a:rPr>
              <a:t>в русской литературе </a:t>
            </a:r>
            <a:r>
              <a:rPr lang="ru-RU" dirty="0" smtClean="0">
                <a:solidFill>
                  <a:schemeClr val="tx1"/>
                </a:solidFill>
              </a:rPr>
              <a:t>с конца </a:t>
            </a:r>
            <a:r>
              <a:rPr lang="en-US" dirty="0" smtClean="0">
                <a:solidFill>
                  <a:schemeClr val="tx1"/>
                </a:solidFill>
              </a:rPr>
              <a:t>XVIII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века усилиями многих поэтов и писателей, среди которых были К. Б. Батюшков, А. С. Пушкин, А. Мицкевич, Л. Н. Толстой, А. К. Толстой, А. П. Чехов и многие другие. В целом в нём возникал образ Крыма – художественные представления о нём, которые дополнялись с каждым новым талантливым творением, влияли на читательское сознание и получили название </a:t>
            </a:r>
            <a:r>
              <a:rPr lang="ru-RU" b="1" i="1" u="sng" dirty="0">
                <a:solidFill>
                  <a:schemeClr val="tx1"/>
                </a:solidFill>
              </a:rPr>
              <a:t>Крымский литературный </a:t>
            </a:r>
            <a:r>
              <a:rPr lang="ru-RU" b="1" i="1" u="sng" dirty="0" smtClean="0">
                <a:solidFill>
                  <a:schemeClr val="tx1"/>
                </a:solidFill>
              </a:rPr>
              <a:t>миф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5200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2"/>
          <p:cNvSpPr>
            <a:spLocks noGrp="1"/>
          </p:cNvSpPr>
          <p:nvPr>
            <p:ph type="title"/>
          </p:nvPr>
        </p:nvSpPr>
        <p:spPr>
          <a:xfrm>
            <a:off x="0" y="404664"/>
            <a:ext cx="9144000" cy="1054250"/>
          </a:xfrm>
        </p:spPr>
        <p:txBody>
          <a:bodyPr/>
          <a:lstStyle/>
          <a:p>
            <a:r>
              <a:rPr lang="ru-RU" sz="4400" b="1" dirty="0"/>
              <a:t>Возникновение и особенности развития Крымского текста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1988840"/>
            <a:ext cx="2889044" cy="380872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5796136" y="5797563"/>
            <a:ext cx="28890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/>
              <a:t>Константин Николаевич Батюшков</a:t>
            </a:r>
          </a:p>
          <a:p>
            <a:pPr algn="ctr"/>
            <a:r>
              <a:rPr lang="ru-RU" sz="1400" b="1" dirty="0" smtClean="0"/>
              <a:t>(1787-1855)</a:t>
            </a:r>
          </a:p>
          <a:p>
            <a:pPr algn="ctr"/>
            <a:r>
              <a:rPr lang="ru-RU" sz="1400" dirty="0" smtClean="0"/>
              <a:t>Русский поэт</a:t>
            </a:r>
            <a:endParaRPr lang="ru-RU" sz="14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38962" y="2997571"/>
            <a:ext cx="5688632" cy="17912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i="1" dirty="0">
                <a:ea typeface="Calibri"/>
                <a:cs typeface="Times New Roman"/>
              </a:rPr>
              <a:t>Друг милый, ангел мой! Сокроемся туда,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i="1" dirty="0">
                <a:ea typeface="Calibri"/>
                <a:cs typeface="Times New Roman"/>
              </a:rPr>
              <a:t>Где волны кроткие Тавриду омывают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i="1" dirty="0">
                <a:ea typeface="Calibri"/>
                <a:cs typeface="Times New Roman"/>
              </a:rPr>
              <a:t>И Фебовы лучи с любовью озаряют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400" i="1" dirty="0">
                <a:ea typeface="Calibri"/>
                <a:cs typeface="Times New Roman"/>
              </a:rPr>
              <a:t>Им древней Греции священные места…</a:t>
            </a:r>
            <a:endParaRPr lang="ru-RU" sz="24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22342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вердый переплет">
  <a:themeElements>
    <a:clrScheme name="Твердый переплет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574</TotalTime>
  <Words>3014</Words>
  <Application>Microsoft Office PowerPoint</Application>
  <PresentationFormat>Экран (4:3)</PresentationFormat>
  <Paragraphs>326</Paragraphs>
  <Slides>36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Твердый переплет</vt:lpstr>
      <vt:lpstr>Презентация PowerPoint</vt:lpstr>
      <vt:lpstr>Презентация PowerPoint</vt:lpstr>
      <vt:lpstr>Презентация PowerPoint</vt:lpstr>
      <vt:lpstr>Крымский текст в русской литературе</vt:lpstr>
      <vt:lpstr>План</vt:lpstr>
      <vt:lpstr>Презентация PowerPoint</vt:lpstr>
      <vt:lpstr>Возникновение и особенности развития Крымского текста</vt:lpstr>
      <vt:lpstr>Возникновение и особенности развития Крымского текста</vt:lpstr>
      <vt:lpstr>Возникновение и особенности развития Крымского текста</vt:lpstr>
      <vt:lpstr>Возникновение и особенности развития Крымского текста</vt:lpstr>
      <vt:lpstr>Возникновение и особенности развития Крымского текста</vt:lpstr>
      <vt:lpstr>Возникновение и особенности развития Крымского текста</vt:lpstr>
      <vt:lpstr>Возникновение и особенности развития Крымского текста</vt:lpstr>
      <vt:lpstr>Возникновение и особенности развития Крымского текста</vt:lpstr>
      <vt:lpstr>Возникновение и особенности развития Крымского текста</vt:lpstr>
      <vt:lpstr>Возникновение и особенности развития Крымского текста</vt:lpstr>
      <vt:lpstr>Крымский текст А. С. Пушкина. Поэма «Бахчисарайский фонтан» / стихотворение «Погасло дневное светило…»</vt:lpstr>
      <vt:lpstr>Крымский текст А. С. Пушкина. Поэма «Бахчисарайский фонтан» / стихотворение «Погасло дневное светило…»</vt:lpstr>
      <vt:lpstr>Крымский текст А. С. Пушкина. Поэма «Бахчисарайский фонтан» / стихотворение «Погасло дневное светило…»</vt:lpstr>
      <vt:lpstr>Крымский текст А. С. Пушкина. Поэма «Бахчисарайский фонтан» / стихотворение «Погасло дневное светило…»</vt:lpstr>
      <vt:lpstr>Крымский текст А. С. Пушкина. Поэма «Бахчисарайский фонтан» / стихотворение «Погасло дневное светило…»</vt:lpstr>
      <vt:lpstr>Крымский текст в «Севастопольских рассказах» Л. Н. Толстого</vt:lpstr>
      <vt:lpstr>Крымский текст в «Севастопольских рассказах» Л. Н. Толстого</vt:lpstr>
      <vt:lpstr>Крымский текст в «Севастопольских рассказах» Л. Н. Толстого</vt:lpstr>
      <vt:lpstr>Крымский текст в «Севастопольских рассказах» Л. Н. Толстого</vt:lpstr>
      <vt:lpstr>Крымская тема в рассказе А. П. Чехова «Дама с собачкой»</vt:lpstr>
      <vt:lpstr>Александр Иванович Куприн (1870–1938)</vt:lpstr>
      <vt:lpstr>Иван Алексеевич Бунин (1870 –1953)</vt:lpstr>
      <vt:lpstr>Максим Горький  (Алексей Максимович Пешков)  (1868–1936)</vt:lpstr>
      <vt:lpstr>Владимир Владимирович Маяковский  (1893–1930)</vt:lpstr>
      <vt:lpstr>Максимилиан Александрович Волошин  (1877–1932)</vt:lpstr>
      <vt:lpstr>Марина Ивановна Цветаева (1892–1941)</vt:lpstr>
      <vt:lpstr>Владимир Владимирович Набоков  (1899–1977)</vt:lpstr>
      <vt:lpstr>Осип Эмильевич Мандельштам  (1891-1938)</vt:lpstr>
      <vt:lpstr>Что же такое Крым?</vt:lpstr>
      <vt:lpstr>Презентация PowerPoint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ДЕНИС</dc:creator>
  <cp:lastModifiedBy>Новиков</cp:lastModifiedBy>
  <cp:revision>51</cp:revision>
  <dcterms:created xsi:type="dcterms:W3CDTF">2020-11-28T08:26:34Z</dcterms:created>
  <dcterms:modified xsi:type="dcterms:W3CDTF">2022-04-04T16:03:59Z</dcterms:modified>
</cp:coreProperties>
</file>