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8" r:id="rId5"/>
    <p:sldId id="267" r:id="rId6"/>
    <p:sldId id="266" r:id="rId7"/>
    <p:sldId id="260" r:id="rId8"/>
    <p:sldId id="261" r:id="rId9"/>
    <p:sldId id="262" r:id="rId10"/>
    <p:sldId id="263" r:id="rId11"/>
    <p:sldId id="264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1068" y="12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311D5-308F-41D5-B8E8-9DB26C03322F}" type="datetimeFigureOut">
              <a:rPr lang="ru-RU" smtClean="0"/>
              <a:pPr/>
              <a:t>06.02.2022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90B063-EF4C-46CB-9BC5-2007A568258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311D5-308F-41D5-B8E8-9DB26C03322F}" type="datetimeFigureOut">
              <a:rPr lang="ru-RU" smtClean="0"/>
              <a:pPr/>
              <a:t>06.02.2022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90B063-EF4C-46CB-9BC5-2007A56825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311D5-308F-41D5-B8E8-9DB26C03322F}" type="datetimeFigureOut">
              <a:rPr lang="ru-RU" smtClean="0"/>
              <a:pPr/>
              <a:t>06.02.2022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90B063-EF4C-46CB-9BC5-2007A56825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311D5-308F-41D5-B8E8-9DB26C03322F}" type="datetimeFigureOut">
              <a:rPr lang="ru-RU" smtClean="0"/>
              <a:pPr/>
              <a:t>06.02.2022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90B063-EF4C-46CB-9BC5-2007A568258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311D5-308F-41D5-B8E8-9DB26C03322F}" type="datetimeFigureOut">
              <a:rPr lang="ru-RU" smtClean="0"/>
              <a:pPr/>
              <a:t>06.02.2022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90B063-EF4C-46CB-9BC5-2007A56825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311D5-308F-41D5-B8E8-9DB26C03322F}" type="datetimeFigureOut">
              <a:rPr lang="ru-RU" smtClean="0"/>
              <a:pPr/>
              <a:t>06.02.2022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90B063-EF4C-46CB-9BC5-2007A568258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311D5-308F-41D5-B8E8-9DB26C03322F}" type="datetimeFigureOut">
              <a:rPr lang="ru-RU" smtClean="0"/>
              <a:pPr/>
              <a:t>06.02.2022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90B063-EF4C-46CB-9BC5-2007A568258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311D5-308F-41D5-B8E8-9DB26C03322F}" type="datetimeFigureOut">
              <a:rPr lang="ru-RU" smtClean="0"/>
              <a:pPr/>
              <a:t>06.02.2022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90B063-EF4C-46CB-9BC5-2007A56825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311D5-308F-41D5-B8E8-9DB26C03322F}" type="datetimeFigureOut">
              <a:rPr lang="ru-RU" smtClean="0"/>
              <a:pPr/>
              <a:t>06.02.2022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90B063-EF4C-46CB-9BC5-2007A56825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311D5-308F-41D5-B8E8-9DB26C03322F}" type="datetimeFigureOut">
              <a:rPr lang="ru-RU" smtClean="0"/>
              <a:pPr/>
              <a:t>06.02.2022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90B063-EF4C-46CB-9BC5-2007A56825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311D5-308F-41D5-B8E8-9DB26C03322F}" type="datetimeFigureOut">
              <a:rPr lang="ru-RU" smtClean="0"/>
              <a:pPr/>
              <a:t>06.02.2022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90B063-EF4C-46CB-9BC5-2007A568258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474311D5-308F-41D5-B8E8-9DB26C03322F}" type="datetimeFigureOut">
              <a:rPr lang="ru-RU" smtClean="0"/>
              <a:pPr/>
              <a:t>06.02.2022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7590B063-EF4C-46CB-9BC5-2007A568258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6" Type="http://schemas.microsoft.com/office/2007/relationships/hdphoto" Target="../media/hdphoto5.wdp"/><Relationship Id="rId5" Type="http://schemas.openxmlformats.org/officeDocument/2006/relationships/image" Target="../media/image21.png"/><Relationship Id="rId4" Type="http://schemas.openxmlformats.org/officeDocument/2006/relationships/image" Target="../media/image20.jpeg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07/relationships/hdphoto" Target="../media/hdphoto6.wdp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5.png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5.png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slideLayout" Target="../slideLayouts/slideLayout7.xml"/><Relationship Id="rId7" Type="http://schemas.microsoft.com/office/2007/relationships/hdphoto" Target="../media/hdphoto2.wdp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10.png"/><Relationship Id="rId5" Type="http://schemas.microsoft.com/office/2007/relationships/hdphoto" Target="../media/hdphoto1.wdp"/><Relationship Id="rId10" Type="http://schemas.openxmlformats.org/officeDocument/2006/relationships/image" Target="../media/image5.png"/><Relationship Id="rId4" Type="http://schemas.openxmlformats.org/officeDocument/2006/relationships/image" Target="../media/image9.png"/><Relationship Id="rId9" Type="http://schemas.microsoft.com/office/2007/relationships/hdphoto" Target="../media/hdphoto3.wdp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13.jpeg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4.jpeg"/><Relationship Id="rId5" Type="http://schemas.microsoft.com/office/2007/relationships/hdphoto" Target="../media/hdphoto4.wdp"/><Relationship Id="rId4" Type="http://schemas.openxmlformats.org/officeDocument/2006/relationships/image" Target="../media/image12.png"/><Relationship Id="rId9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eg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17.jpeg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6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Relationship Id="rId9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843808" y="5013176"/>
            <a:ext cx="5637010" cy="882119"/>
          </a:xfrm>
        </p:spPr>
        <p:txBody>
          <a:bodyPr>
            <a:normAutofit fontScale="77500" lnSpcReduction="20000"/>
          </a:bodyPr>
          <a:lstStyle/>
          <a:p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Разработала: Киселева Ирина 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Ивановна, воспитатель </a:t>
            </a:r>
          </a:p>
          <a:p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МБДОУ «Детский сад №120» г.о. Самара </a:t>
            </a:r>
            <a:endParaRPr lang="ru-RU" dirty="0">
              <a:solidFill>
                <a:schemeClr val="bg2">
                  <a:lumMod val="50000"/>
                </a:schemeClr>
              </a:solidFill>
            </a:endParaRP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620688"/>
            <a:ext cx="7776864" cy="3960440"/>
          </a:xfrm>
        </p:spPr>
        <p:txBody>
          <a:bodyPr/>
          <a:lstStyle/>
          <a:p>
            <a:pPr marL="182880" indent="0" algn="ctr">
              <a:buNone/>
            </a:pPr>
            <a:r>
              <a:rPr lang="ru-RU" sz="3600" dirty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ea typeface="BatangChe" panose="02030609000101010101" pitchFamily="49" charset="-127"/>
                <a:cs typeface="Times New Roman" panose="02020603050405020304" pitchFamily="18" charset="0"/>
              </a:rPr>
              <a:t>Электронное дидактическое интерактивное мультимедийное пособие</a:t>
            </a:r>
            <a:r>
              <a:rPr lang="ru-RU" sz="3600" dirty="0">
                <a:solidFill>
                  <a:schemeClr val="bg2">
                    <a:lumMod val="75000"/>
                  </a:schemeClr>
                </a:solidFill>
              </a:rPr>
              <a:t/>
            </a:r>
            <a:br>
              <a:rPr lang="ru-RU" sz="3600" dirty="0">
                <a:solidFill>
                  <a:schemeClr val="bg2">
                    <a:lumMod val="75000"/>
                  </a:schemeClr>
                </a:solidFill>
              </a:rPr>
            </a:br>
            <a:r>
              <a:rPr lang="ru-RU" sz="3600" dirty="0" smtClean="0">
                <a:solidFill>
                  <a:schemeClr val="bg2">
                    <a:lumMod val="75000"/>
                  </a:schemeClr>
                </a:solidFill>
              </a:rPr>
              <a:t>«Игра с Бурёнкой»</a:t>
            </a:r>
            <a:r>
              <a:rPr lang="ru-RU" sz="3600" dirty="0">
                <a:solidFill>
                  <a:srgbClr val="00B050"/>
                </a:solidFill>
              </a:rPr>
              <a:t/>
            </a:r>
            <a:br>
              <a:rPr lang="ru-RU" sz="3600" dirty="0">
                <a:solidFill>
                  <a:srgbClr val="00B050"/>
                </a:solidFill>
              </a:rPr>
            </a:b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037431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332655"/>
            <a:ext cx="3840426" cy="288032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09" t="13716" r="42438" b="27480"/>
          <a:stretch/>
        </p:blipFill>
        <p:spPr>
          <a:xfrm rot="16200000">
            <a:off x="3516862" y="969704"/>
            <a:ext cx="3646446" cy="240486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336" t="3561" r="33154" b="4163"/>
          <a:stretch/>
        </p:blipFill>
        <p:spPr>
          <a:xfrm>
            <a:off x="6732240" y="332655"/>
            <a:ext cx="2292353" cy="5936527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4297" b="100000" l="0" r="96875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18417" r="3576" b="23335"/>
          <a:stretch/>
        </p:blipFill>
        <p:spPr>
          <a:xfrm>
            <a:off x="395536" y="646537"/>
            <a:ext cx="8496944" cy="51328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5998141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15968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3421" t="-1146" r="8847" b="1"/>
          <a:stretch/>
        </p:blipFill>
        <p:spPr>
          <a:xfrm>
            <a:off x="1403648" y="-25152"/>
            <a:ext cx="6120680" cy="498408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007604" y="4941410"/>
            <a:ext cx="691276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bg2">
                    <a:lumMod val="50000"/>
                  </a:schemeClr>
                </a:solidFill>
              </a:rPr>
              <a:t>Пейте, дети </a:t>
            </a:r>
            <a:r>
              <a:rPr lang="ru-RU" sz="4000" b="1" dirty="0" smtClean="0">
                <a:solidFill>
                  <a:schemeClr val="bg2">
                    <a:lumMod val="50000"/>
                  </a:schemeClr>
                </a:solidFill>
              </a:rPr>
              <a:t>молоко –  </a:t>
            </a:r>
            <a:endParaRPr lang="ru-RU" sz="4000" b="1" dirty="0" smtClean="0">
              <a:solidFill>
                <a:schemeClr val="bg2">
                  <a:lumMod val="50000"/>
                </a:schemeClr>
              </a:solidFill>
            </a:endParaRPr>
          </a:p>
          <a:p>
            <a:pPr algn="ctr"/>
            <a:r>
              <a:rPr lang="ru-RU" sz="4000" b="1" dirty="0" smtClean="0">
                <a:solidFill>
                  <a:schemeClr val="bg2">
                    <a:lumMod val="50000"/>
                  </a:schemeClr>
                </a:solidFill>
              </a:rPr>
              <a:t>будете здоровы!</a:t>
            </a:r>
            <a:endParaRPr lang="ru-RU" sz="4000" b="1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5682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539552" y="404665"/>
            <a:ext cx="6318448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dirty="0" smtClean="0">
                <a:solidFill>
                  <a:schemeClr val="bg2">
                    <a:lumMod val="50000"/>
                  </a:schemeClr>
                </a:solidFill>
              </a:rPr>
              <a:t>Цель: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</a:br>
            <a:endParaRPr lang="ru-RU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827584" y="1340768"/>
            <a:ext cx="6768752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i="1" dirty="0">
                <a:solidFill>
                  <a:schemeClr val="bg2">
                    <a:lumMod val="75000"/>
                  </a:schemeClr>
                </a:solidFill>
              </a:rPr>
              <a:t>обогащать и расширять знания детей о пользе молока и молочных продуктах</a:t>
            </a:r>
            <a:endParaRPr lang="ru-RU" sz="4000" dirty="0">
              <a:solidFill>
                <a:schemeClr val="bg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9765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67544" y="404664"/>
            <a:ext cx="561662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>
                <a:solidFill>
                  <a:schemeClr val="bg2">
                    <a:lumMod val="50000"/>
                  </a:schemeClr>
                </a:solidFill>
              </a:rPr>
              <a:t>Задачи:</a:t>
            </a:r>
            <a:endParaRPr lang="ru-RU" sz="36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467544" y="1340768"/>
            <a:ext cx="7704856" cy="51398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ru-RU" sz="2800" i="1" dirty="0" smtClean="0">
                <a:solidFill>
                  <a:schemeClr val="bg2">
                    <a:lumMod val="75000"/>
                  </a:schemeClr>
                </a:solidFill>
              </a:rPr>
              <a:t>Расширить </a:t>
            </a:r>
            <a:r>
              <a:rPr lang="ru-RU" sz="2800" i="1" dirty="0">
                <a:solidFill>
                  <a:schemeClr val="bg2">
                    <a:lumMod val="75000"/>
                  </a:schemeClr>
                </a:solidFill>
              </a:rPr>
              <a:t>представление детей о молоке и молочных продуктах как обязательном компоненте ежедневного </a:t>
            </a:r>
            <a:r>
              <a:rPr lang="ru-RU" sz="2800" i="1" dirty="0" smtClean="0">
                <a:solidFill>
                  <a:schemeClr val="bg2">
                    <a:lumMod val="75000"/>
                  </a:schemeClr>
                </a:solidFill>
              </a:rPr>
              <a:t>рациона;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800" i="1" dirty="0" smtClean="0">
                <a:solidFill>
                  <a:schemeClr val="bg2">
                    <a:lumMod val="75000"/>
                  </a:schemeClr>
                </a:solidFill>
              </a:rPr>
              <a:t>Расширить </a:t>
            </a:r>
            <a:r>
              <a:rPr lang="ru-RU" sz="2800" i="1" dirty="0">
                <a:solidFill>
                  <a:schemeClr val="bg2">
                    <a:lumMod val="75000"/>
                  </a:schemeClr>
                </a:solidFill>
              </a:rPr>
              <a:t>представление детей об ассортименте молочных продуктов и их свойствах, находить и называть различия между ними</a:t>
            </a:r>
            <a:r>
              <a:rPr lang="ru-RU" sz="2800" i="1" dirty="0" smtClean="0">
                <a:solidFill>
                  <a:schemeClr val="bg2">
                    <a:lumMod val="75000"/>
                  </a:schemeClr>
                </a:solidFill>
              </a:rPr>
              <a:t>;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800" i="1" dirty="0" smtClean="0">
                <a:solidFill>
                  <a:schemeClr val="bg2">
                    <a:lumMod val="75000"/>
                  </a:schemeClr>
                </a:solidFill>
              </a:rPr>
              <a:t>Закрепить знания детей о способах изготовления молочных продуктов в домашних условиях.</a:t>
            </a:r>
          </a:p>
          <a:p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3777145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619" r="5248" b="9079"/>
          <a:stretch/>
        </p:blipFill>
        <p:spPr>
          <a:xfrm>
            <a:off x="40948" y="116632"/>
            <a:ext cx="9103052" cy="65792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2843808" y="404664"/>
            <a:ext cx="313739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solidFill>
                  <a:schemeClr val="bg2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Бурёнка</a:t>
            </a:r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167095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833" y="620688"/>
            <a:ext cx="2645031" cy="376182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>
                <a:lumMod val="40000"/>
                <a:lumOff val="6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500" t="7033" r="12946"/>
          <a:stretch/>
        </p:blipFill>
        <p:spPr>
          <a:xfrm>
            <a:off x="6031424" y="600286"/>
            <a:ext cx="2896226" cy="377766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>
                <a:lumMod val="40000"/>
                <a:lumOff val="6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533" r="16232"/>
          <a:stretch/>
        </p:blipFill>
        <p:spPr>
          <a:xfrm>
            <a:off x="3017318" y="1279675"/>
            <a:ext cx="2814652" cy="415709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>
                <a:lumMod val="40000"/>
                <a:lumOff val="6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MS900074721[1]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 cstate="print"/>
          <a:stretch>
            <a:fillRect/>
          </a:stretch>
        </p:blipFill>
        <p:spPr>
          <a:xfrm>
            <a:off x="1043608" y="5445224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5987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4" dur="2000" fill="hold"/>
                                        <p:tgtEl>
                                          <p:spTgt spid="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9" dur="331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 vol="80000">
                <p:cTn id="20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35" r="5692" b="7917"/>
          <a:stretch/>
        </p:blipFill>
        <p:spPr>
          <a:xfrm>
            <a:off x="38690" y="3717032"/>
            <a:ext cx="3858743" cy="252767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725"/>
          <a:stretch/>
        </p:blipFill>
        <p:spPr>
          <a:xfrm>
            <a:off x="3563888" y="1916832"/>
            <a:ext cx="4788024" cy="3429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769" b="8077"/>
          <a:stretch/>
        </p:blipFill>
        <p:spPr>
          <a:xfrm>
            <a:off x="288837" y="108758"/>
            <a:ext cx="3592572" cy="221357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MS900074721[1]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 cstate="print"/>
          <a:stretch>
            <a:fillRect/>
          </a:stretch>
        </p:blipFill>
        <p:spPr>
          <a:xfrm>
            <a:off x="6876256" y="4941168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38652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4" dur="2000" fill="hold"/>
                                        <p:tgtEl>
                                          <p:spTgt spid="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9" dur="331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 vol="80000">
                <p:cTn id="20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100000" l="625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2754" r="30222"/>
          <a:stretch/>
        </p:blipFill>
        <p:spPr>
          <a:xfrm>
            <a:off x="2724274" y="648244"/>
            <a:ext cx="3096343" cy="446513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3600" b="96800" l="4500" r="9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3108" r="7392" b="3551"/>
          <a:stretch/>
        </p:blipFill>
        <p:spPr>
          <a:xfrm>
            <a:off x="5298976" y="476672"/>
            <a:ext cx="3816424" cy="480828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8" cstate="print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1370" b="99087" l="120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9670" y="3501008"/>
            <a:ext cx="5416431" cy="3163196"/>
          </a:xfrm>
          <a:prstGeom prst="rect">
            <a:avLst/>
          </a:prstGeom>
        </p:spPr>
      </p:pic>
      <p:pic>
        <p:nvPicPr>
          <p:cNvPr id="8" name="MS900074721[1]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0" cstate="print"/>
          <a:stretch>
            <a:fillRect/>
          </a:stretch>
        </p:blipFill>
        <p:spPr>
          <a:xfrm>
            <a:off x="7308304" y="5882947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91365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4" dur="2000" fill="hold"/>
                                        <p:tgtEl>
                                          <p:spTgt spid="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9" dur="331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audio>
              <p:cMediaNode vol="80000">
                <p:cTn id="20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5636" y="1005200"/>
            <a:ext cx="6670473" cy="500285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282" r="22198"/>
          <a:stretch/>
        </p:blipFill>
        <p:spPr>
          <a:xfrm>
            <a:off x="323528" y="242847"/>
            <a:ext cx="2736304" cy="413374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080" r="33068" b="11547"/>
          <a:stretch/>
        </p:blipFill>
        <p:spPr>
          <a:xfrm>
            <a:off x="3476188" y="209810"/>
            <a:ext cx="2551664" cy="414585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97" r="21693"/>
          <a:stretch/>
        </p:blipFill>
        <p:spPr>
          <a:xfrm>
            <a:off x="6444208" y="230735"/>
            <a:ext cx="2593162" cy="4145857"/>
          </a:xfrm>
          <a:prstGeom prst="rect">
            <a:avLst/>
          </a:prstGeom>
        </p:spPr>
      </p:pic>
      <p:pic>
        <p:nvPicPr>
          <p:cNvPr id="8" name="MS900074721[1]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9" cstate="print"/>
          <a:stretch>
            <a:fillRect/>
          </a:stretch>
        </p:blipFill>
        <p:spPr>
          <a:xfrm>
            <a:off x="7524328" y="6008055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00340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1" dur="331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audio>
              <p:cMediaNode vol="80000">
                <p:cTn id="3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43" t="6049" r="9279" b="4218"/>
          <a:stretch/>
        </p:blipFill>
        <p:spPr>
          <a:xfrm>
            <a:off x="2699792" y="313155"/>
            <a:ext cx="3784210" cy="265879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060"/>
          <a:stretch/>
        </p:blipFill>
        <p:spPr>
          <a:xfrm>
            <a:off x="251520" y="188640"/>
            <a:ext cx="2590131" cy="32849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74" r="7236" b="16814"/>
          <a:stretch/>
        </p:blipFill>
        <p:spPr>
          <a:xfrm>
            <a:off x="251520" y="3473624"/>
            <a:ext cx="3760235" cy="224791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0" t="19783" r="13365" b="21082"/>
          <a:stretch/>
        </p:blipFill>
        <p:spPr>
          <a:xfrm>
            <a:off x="4211960" y="4236725"/>
            <a:ext cx="3448476" cy="2352750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4513" y="803216"/>
            <a:ext cx="2395952" cy="340757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MS900074721[1]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9" cstate="print"/>
          <a:stretch>
            <a:fillRect/>
          </a:stretch>
        </p:blipFill>
        <p:spPr>
          <a:xfrm>
            <a:off x="1331640" y="5987087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54680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3311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audio>
              <p:cMediaNode vol="80000">
                <p:cTn id="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Другая 2">
      <a:dk1>
        <a:sysClr val="windowText" lastClr="000000"/>
      </a:dk1>
      <a:lt1>
        <a:sysClr val="window" lastClr="FFFFFF"/>
      </a:lt1>
      <a:dk2>
        <a:srgbClr val="69676D"/>
      </a:dk2>
      <a:lt2>
        <a:srgbClr val="92D050"/>
      </a:lt2>
      <a:accent1>
        <a:srgbClr val="FFFF00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6BB1C9"/>
      </a:hlink>
      <a:folHlink>
        <a:srgbClr val="932968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239</TotalTime>
  <Words>98</Words>
  <Application>Microsoft Office PowerPoint</Application>
  <PresentationFormat>Экран (4:3)</PresentationFormat>
  <Paragraphs>12</Paragraphs>
  <Slides>11</Slides>
  <Notes>0</Notes>
  <HiddenSlides>0</HiddenSlides>
  <MMClips>5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6" baseType="lpstr">
      <vt:lpstr>BatangChe</vt:lpstr>
      <vt:lpstr>Georgia</vt:lpstr>
      <vt:lpstr>Times New Roman</vt:lpstr>
      <vt:lpstr>Trebuchet MS</vt:lpstr>
      <vt:lpstr>Воздушный поток</vt:lpstr>
      <vt:lpstr>Электронное дидактическое интерактивное мультимедийное пособие «Игра с Бурёнкой»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Электронное дидактическое интерактивное мультимедийное пособие «» (средний дошкольный возраст)</dc:title>
  <dc:creator>Пользователь Windows</dc:creator>
  <cp:lastModifiedBy>игорьмигорь</cp:lastModifiedBy>
  <cp:revision>22</cp:revision>
  <dcterms:created xsi:type="dcterms:W3CDTF">2014-11-18T15:04:42Z</dcterms:created>
  <dcterms:modified xsi:type="dcterms:W3CDTF">2022-02-06T15:05:26Z</dcterms:modified>
</cp:coreProperties>
</file>