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68" r:id="rId5"/>
    <p:sldId id="269"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918529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21DCFDC-5B37-4949-9C15-2578F6A314DC}" type="datetimeFigureOut">
              <a:rPr lang="ru-RU" smtClean="0"/>
              <a:t>09.03.2022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240568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38105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1002287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4192938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1932240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1165333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810575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2581488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202250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1DCFDC-5B37-4949-9C15-2578F6A314DC}" type="datetimeFigureOut">
              <a:rPr lang="ru-RU" smtClean="0"/>
              <a:t>09.03.2022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1000916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21DCFDC-5B37-4949-9C15-2578F6A314DC}" type="datetimeFigureOut">
              <a:rPr lang="ru-RU" smtClean="0"/>
              <a:t>09.03.2022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266423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21DCFDC-5B37-4949-9C15-2578F6A314DC}" type="datetimeFigureOut">
              <a:rPr lang="ru-RU" smtClean="0"/>
              <a:t>09.03.2022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952115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21DCFDC-5B37-4949-9C15-2578F6A314DC}" type="datetimeFigureOut">
              <a:rPr lang="ru-RU" smtClean="0"/>
              <a:t>09.03.2022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1143431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1DCFDC-5B37-4949-9C15-2578F6A314DC}" type="datetimeFigureOut">
              <a:rPr lang="ru-RU" smtClean="0"/>
              <a:t>09.03.2022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1157679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21DCFDC-5B37-4949-9C15-2578F6A314DC}" type="datetimeFigureOut">
              <a:rPr lang="ru-RU" smtClean="0"/>
              <a:t>09.03.2022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352744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21DCFDC-5B37-4949-9C15-2578F6A314DC}" type="datetimeFigureOut">
              <a:rPr lang="ru-RU" smtClean="0"/>
              <a:t>09.03.2022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90A8563-CFD4-4A3B-BDF1-E19830D3EAC7}" type="slidenum">
              <a:rPr lang="ru-RU" smtClean="0"/>
              <a:t>‹#›</a:t>
            </a:fld>
            <a:endParaRPr lang="ru-RU"/>
          </a:p>
        </p:txBody>
      </p:sp>
    </p:spTree>
    <p:extLst>
      <p:ext uri="{BB962C8B-B14F-4D97-AF65-F5344CB8AC3E}">
        <p14:creationId xmlns:p14="http://schemas.microsoft.com/office/powerpoint/2010/main" val="413900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21DCFDC-5B37-4949-9C15-2578F6A314DC}" type="datetimeFigureOut">
              <a:rPr lang="ru-RU" smtClean="0"/>
              <a:t>09.03.2022</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90A8563-CFD4-4A3B-BDF1-E19830D3EAC7}" type="slidenum">
              <a:rPr lang="ru-RU" smtClean="0"/>
              <a:t>‹#›</a:t>
            </a:fld>
            <a:endParaRPr lang="ru-RU"/>
          </a:p>
        </p:txBody>
      </p:sp>
    </p:spTree>
    <p:extLst>
      <p:ext uri="{BB962C8B-B14F-4D97-AF65-F5344CB8AC3E}">
        <p14:creationId xmlns:p14="http://schemas.microsoft.com/office/powerpoint/2010/main" val="32084726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cs typeface="Times New Roman" panose="02020603050405020304" pitchFamily="18" charset="0"/>
              </a:rPr>
              <a:t>Урок физической культуры для старших классов</a:t>
            </a:r>
            <a:br>
              <a:rPr lang="ru-RU" dirty="0" smtClean="0">
                <a:cs typeface="Times New Roman" panose="02020603050405020304" pitchFamily="18" charset="0"/>
              </a:rPr>
            </a:br>
            <a:r>
              <a:rPr lang="ru-RU" dirty="0" smtClean="0">
                <a:cs typeface="Times New Roman" panose="02020603050405020304" pitchFamily="18" charset="0"/>
              </a:rPr>
              <a:t>Тема «Регби»</a:t>
            </a:r>
            <a:endParaRPr lang="ru-RU" dirty="0">
              <a:cs typeface="Times New Roman" panose="02020603050405020304" pitchFamily="18" charset="0"/>
            </a:endParaRPr>
          </a:p>
        </p:txBody>
      </p:sp>
      <p:sp>
        <p:nvSpPr>
          <p:cNvPr id="3" name="Подзаголовок 2"/>
          <p:cNvSpPr>
            <a:spLocks noGrp="1"/>
          </p:cNvSpPr>
          <p:nvPr>
            <p:ph type="subTitle" idx="1"/>
          </p:nvPr>
        </p:nvSpPr>
        <p:spPr>
          <a:xfrm>
            <a:off x="4515377" y="3996266"/>
            <a:ext cx="7247132" cy="2501515"/>
          </a:xfrm>
        </p:spPr>
        <p:txBody>
          <a:bodyPr>
            <a:normAutofit/>
          </a:bodyPr>
          <a:lstStyle/>
          <a:p>
            <a:r>
              <a:rPr lang="ru-RU" dirty="0" smtClean="0"/>
              <a:t>Автор-составитель: Захарченко А.С.</a:t>
            </a:r>
          </a:p>
          <a:p>
            <a:r>
              <a:rPr lang="ru-RU" dirty="0" smtClean="0"/>
              <a:t>Учитель физической культуры</a:t>
            </a:r>
          </a:p>
          <a:p>
            <a:r>
              <a:rPr lang="ru-RU" dirty="0" smtClean="0"/>
              <a:t>МБОУ СОШ №16, г. Хабаровск</a:t>
            </a:r>
          </a:p>
          <a:p>
            <a:endParaRPr lang="ru-RU" dirty="0" smtClean="0"/>
          </a:p>
          <a:p>
            <a:r>
              <a:rPr lang="ru-RU" sz="3300" dirty="0" smtClean="0"/>
              <a:t>ТЕОРЕТИЧЕСКАЯ ЧАСТЬ</a:t>
            </a:r>
            <a:endParaRPr lang="ru-RU" sz="3300" dirty="0"/>
          </a:p>
        </p:txBody>
      </p:sp>
    </p:spTree>
    <p:extLst>
      <p:ext uri="{BB962C8B-B14F-4D97-AF65-F5344CB8AC3E}">
        <p14:creationId xmlns:p14="http://schemas.microsoft.com/office/powerpoint/2010/main" val="1487562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0"/>
            <a:ext cx="8615653" cy="1461655"/>
          </a:xfrm>
        </p:spPr>
        <p:txBody>
          <a:bodyPr>
            <a:normAutofit/>
          </a:bodyPr>
          <a:lstStyle/>
          <a:p>
            <a:r>
              <a:rPr lang="ru-RU" sz="6000" dirty="0" smtClean="0"/>
              <a:t>Захват</a:t>
            </a:r>
            <a:endParaRPr lang="ru-RU" sz="6000" dirty="0"/>
          </a:p>
        </p:txBody>
      </p:sp>
      <p:sp>
        <p:nvSpPr>
          <p:cNvPr id="3" name="Объект 2"/>
          <p:cNvSpPr>
            <a:spLocks noGrp="1"/>
          </p:cNvSpPr>
          <p:nvPr>
            <p:ph idx="1"/>
          </p:nvPr>
        </p:nvSpPr>
        <p:spPr>
          <a:xfrm>
            <a:off x="1484311" y="1260763"/>
            <a:ext cx="3794272" cy="4530437"/>
          </a:xfrm>
        </p:spPr>
        <p:txBody>
          <a:bodyPr>
            <a:normAutofit fontScale="92500" lnSpcReduction="10000"/>
          </a:bodyPr>
          <a:lstStyle/>
          <a:p>
            <a:r>
              <a:rPr lang="ru-RU" dirty="0"/>
              <a:t>Захват используется командой защиты, чтобы остановить движение вперед команды нападения, а также дает возможность команде защиты попытаться отыграть мяч. Компетентное выполнение и принятие захвата являются решающими факторами в развитии более безопасной и приятной игры.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8746" y="1416627"/>
            <a:ext cx="6255327" cy="4079561"/>
          </a:xfrm>
          <a:prstGeom prst="rect">
            <a:avLst/>
          </a:prstGeom>
        </p:spPr>
      </p:pic>
    </p:spTree>
    <p:extLst>
      <p:ext uri="{BB962C8B-B14F-4D97-AF65-F5344CB8AC3E}">
        <p14:creationId xmlns:p14="http://schemas.microsoft.com/office/powerpoint/2010/main" val="18348424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42603" y="1"/>
            <a:ext cx="5401397" cy="1330036"/>
          </a:xfrm>
        </p:spPr>
        <p:txBody>
          <a:bodyPr>
            <a:normAutofit/>
          </a:bodyPr>
          <a:lstStyle/>
          <a:p>
            <a:r>
              <a:rPr lang="ru-RU" sz="6000" dirty="0" smtClean="0"/>
              <a:t>Рак</a:t>
            </a:r>
            <a:endParaRPr lang="ru-RU" sz="6000" dirty="0"/>
          </a:p>
        </p:txBody>
      </p:sp>
      <p:sp>
        <p:nvSpPr>
          <p:cNvPr id="3" name="Объект 2"/>
          <p:cNvSpPr>
            <a:spLocks noGrp="1"/>
          </p:cNvSpPr>
          <p:nvPr>
            <p:ph idx="1"/>
          </p:nvPr>
        </p:nvSpPr>
        <p:spPr>
          <a:xfrm>
            <a:off x="1456601" y="1330037"/>
            <a:ext cx="3392490" cy="4876800"/>
          </a:xfrm>
        </p:spPr>
        <p:txBody>
          <a:bodyPr>
            <a:normAutofit fontScale="92500"/>
          </a:bodyPr>
          <a:lstStyle/>
          <a:p>
            <a:r>
              <a:rPr lang="ru-RU" dirty="0"/>
              <a:t>Рак обычно вытекает из ситуации захвата и может быть эффективным способом сохранения мяча или борьбы за мяч. Рак может вовлечь игроков защиты, поэтому появляется возможность создания пространства. При формировании рака образуются линии </a:t>
            </a:r>
            <a:r>
              <a:rPr lang="ru-RU" dirty="0" smtClean="0"/>
              <a:t>«вне игры».</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0799" y="1619365"/>
            <a:ext cx="6576291" cy="4332132"/>
          </a:xfrm>
          <a:prstGeom prst="rect">
            <a:avLst/>
          </a:prstGeom>
        </p:spPr>
      </p:pic>
    </p:spTree>
    <p:extLst>
      <p:ext uri="{BB962C8B-B14F-4D97-AF65-F5344CB8AC3E}">
        <p14:creationId xmlns:p14="http://schemas.microsoft.com/office/powerpoint/2010/main" val="36359713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44384" y="117763"/>
            <a:ext cx="3891253" cy="1752599"/>
          </a:xfrm>
        </p:spPr>
        <p:txBody>
          <a:bodyPr>
            <a:normAutofit/>
          </a:bodyPr>
          <a:lstStyle/>
          <a:p>
            <a:r>
              <a:rPr lang="ru-RU" sz="5400" dirty="0" smtClean="0"/>
              <a:t>Мол</a:t>
            </a:r>
            <a:endParaRPr lang="ru-RU" sz="5400" dirty="0"/>
          </a:p>
        </p:txBody>
      </p:sp>
      <p:sp>
        <p:nvSpPr>
          <p:cNvPr id="3" name="Объект 2"/>
          <p:cNvSpPr>
            <a:spLocks noGrp="1"/>
          </p:cNvSpPr>
          <p:nvPr>
            <p:ph idx="1"/>
          </p:nvPr>
        </p:nvSpPr>
        <p:spPr>
          <a:xfrm>
            <a:off x="1484310" y="1482437"/>
            <a:ext cx="3669581" cy="4807528"/>
          </a:xfrm>
        </p:spPr>
        <p:txBody>
          <a:bodyPr>
            <a:normAutofit fontScale="85000" lnSpcReduction="10000"/>
          </a:bodyPr>
          <a:lstStyle/>
          <a:p>
            <a:r>
              <a:rPr lang="ru-RU" dirty="0"/>
              <a:t>Мол обычно вытекает из ситуации контакта, где игрок с мячом удерживается соперником, но не повален на землю. Он может быть эффективным методом сохранения мяча или борьбы за мяч. Мол может быть динамичной платформой для нападения, которая вовлекает игроков защиты и, таким образом, создает пространство для игры. При формировании мола образуются линии </a:t>
            </a:r>
            <a:r>
              <a:rPr lang="ru-RU" dirty="0" smtClean="0"/>
              <a:t>«вне игры».</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8973" y="1870362"/>
            <a:ext cx="6431973" cy="4287982"/>
          </a:xfrm>
          <a:prstGeom prst="rect">
            <a:avLst/>
          </a:prstGeom>
        </p:spPr>
      </p:pic>
    </p:spTree>
    <p:extLst>
      <p:ext uri="{BB962C8B-B14F-4D97-AF65-F5344CB8AC3E}">
        <p14:creationId xmlns:p14="http://schemas.microsoft.com/office/powerpoint/2010/main" val="41481276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20629" y="200891"/>
            <a:ext cx="4946074" cy="768927"/>
          </a:xfrm>
        </p:spPr>
        <p:txBody>
          <a:bodyPr>
            <a:noAutofit/>
          </a:bodyPr>
          <a:lstStyle/>
          <a:p>
            <a:r>
              <a:rPr lang="ru-RU" sz="5400" dirty="0" smtClean="0"/>
              <a:t>Схватка</a:t>
            </a:r>
            <a:endParaRPr lang="ru-RU" sz="5400" dirty="0"/>
          </a:p>
        </p:txBody>
      </p:sp>
      <p:sp>
        <p:nvSpPr>
          <p:cNvPr id="3" name="Объект 2"/>
          <p:cNvSpPr>
            <a:spLocks noGrp="1"/>
          </p:cNvSpPr>
          <p:nvPr>
            <p:ph idx="1"/>
          </p:nvPr>
        </p:nvSpPr>
        <p:spPr>
          <a:xfrm>
            <a:off x="1479257" y="1205345"/>
            <a:ext cx="10028817" cy="2590800"/>
          </a:xfrm>
        </p:spPr>
        <p:txBody>
          <a:bodyPr>
            <a:normAutofit fontScale="85000" lnSpcReduction="20000"/>
          </a:bodyPr>
          <a:lstStyle/>
          <a:p>
            <a:r>
              <a:rPr lang="ru-RU" dirty="0"/>
              <a:t>Схватка – возобновление игры, которое происходит после небольшого нарушения, такого, как пас вперед. </a:t>
            </a:r>
            <a:r>
              <a:rPr lang="ru-RU" dirty="0" smtClean="0"/>
              <a:t>Все </a:t>
            </a:r>
            <a:r>
              <a:rPr lang="ru-RU" dirty="0"/>
              <a:t>игроки, тренеры и судьи несут ответственность за то, чтобы схватка была безопасной, соревновательной и </a:t>
            </a:r>
            <a:r>
              <a:rPr lang="ru-RU" dirty="0" smtClean="0"/>
              <a:t>справедливой. В </a:t>
            </a:r>
            <a:r>
              <a:rPr lang="ru-RU" dirty="0"/>
              <a:t>схватке команда, не нарушившая правила, имеет преимущество введения мяча в схватку, обычно с левой стороны от схватки. У стороны защиты есть возможность отыграть мяч, зацепив мяч ногой во время его введения или оттолкнув команду нападения назад за мяч.</a:t>
            </a:r>
          </a:p>
          <a:p>
            <a:r>
              <a:rPr lang="ru-RU" dirty="0"/>
              <a:t>Схватка возобновляет матч, и после появления мяча из схватки снова начинается открытая игра.</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8778" y="3560618"/>
            <a:ext cx="5587925" cy="3195093"/>
          </a:xfrm>
          <a:prstGeom prst="rect">
            <a:avLst/>
          </a:prstGeom>
        </p:spPr>
      </p:pic>
    </p:spTree>
    <p:extLst>
      <p:ext uri="{BB962C8B-B14F-4D97-AF65-F5344CB8AC3E}">
        <p14:creationId xmlns:p14="http://schemas.microsoft.com/office/powerpoint/2010/main" val="23483160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5193580" cy="1752599"/>
          </a:xfrm>
        </p:spPr>
        <p:txBody>
          <a:bodyPr>
            <a:normAutofit/>
          </a:bodyPr>
          <a:lstStyle/>
          <a:p>
            <a:r>
              <a:rPr lang="ru-RU" sz="5400" dirty="0" smtClean="0"/>
              <a:t>Коридор</a:t>
            </a:r>
            <a:endParaRPr lang="ru-RU" sz="5400" dirty="0"/>
          </a:p>
        </p:txBody>
      </p:sp>
      <p:sp>
        <p:nvSpPr>
          <p:cNvPr id="3" name="Объект 2"/>
          <p:cNvSpPr>
            <a:spLocks noGrp="1"/>
          </p:cNvSpPr>
          <p:nvPr>
            <p:ph idx="1"/>
          </p:nvPr>
        </p:nvSpPr>
        <p:spPr>
          <a:xfrm>
            <a:off x="1484310" y="3505199"/>
            <a:ext cx="10018713" cy="2951019"/>
          </a:xfrm>
        </p:spPr>
        <p:txBody>
          <a:bodyPr>
            <a:normAutofit fontScale="92500" lnSpcReduction="20000"/>
          </a:bodyPr>
          <a:lstStyle/>
          <a:p>
            <a:r>
              <a:rPr lang="ru-RU" dirty="0"/>
              <a:t>Коридор – средство возобновления игры после того, как мяч или игрок с мячом выходит в </a:t>
            </a:r>
            <a:r>
              <a:rPr lang="ru-RU" dirty="0" smtClean="0"/>
              <a:t>аут. Соперники </a:t>
            </a:r>
            <a:r>
              <a:rPr lang="ru-RU" dirty="0"/>
              <a:t>команды, которая последней держала или прикоснулась к мячу до его выхода в аут, вбрасывают мяч в коридор. Для того чтобы выиграть мяч, любой игрок в коридоре может выпрыгнуть за мячом, поддерживаемый в прыжке двумя товарищами по команде. Команда, вбрасывающая мяч, имеет преимущество, так как они могут выкрикнуть код, который предупреждает товарищей по команде о том, куда будет вброшен мяч. После того как мяч был пойман, мяч может быть передан полузащитнику схватки для дальнейшего распределения или может быть сформирован мол. Выбранный вариант может зависеть от положения на </a:t>
            </a:r>
            <a:r>
              <a:rPr lang="ru-RU" dirty="0" smtClean="0"/>
              <a:t>поле.</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1982" y="304800"/>
            <a:ext cx="4618182" cy="2770909"/>
          </a:xfrm>
          <a:prstGeom prst="rect">
            <a:avLst/>
          </a:prstGeom>
        </p:spPr>
      </p:pic>
    </p:spTree>
    <p:extLst>
      <p:ext uri="{BB962C8B-B14F-4D97-AF65-F5344CB8AC3E}">
        <p14:creationId xmlns:p14="http://schemas.microsoft.com/office/powerpoint/2010/main" val="3665223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275" y="173183"/>
            <a:ext cx="9724016" cy="1544782"/>
          </a:xfrm>
        </p:spPr>
        <p:txBody>
          <a:bodyPr/>
          <a:lstStyle/>
          <a:p>
            <a:r>
              <a:rPr lang="ru-RU" dirty="0" smtClean="0"/>
              <a:t>Введение</a:t>
            </a:r>
            <a:endParaRPr lang="ru-RU" dirty="0"/>
          </a:p>
        </p:txBody>
      </p:sp>
      <p:sp>
        <p:nvSpPr>
          <p:cNvPr id="3" name="Объект 2"/>
          <p:cNvSpPr>
            <a:spLocks noGrp="1"/>
          </p:cNvSpPr>
          <p:nvPr>
            <p:ph idx="1"/>
          </p:nvPr>
        </p:nvSpPr>
        <p:spPr>
          <a:xfrm>
            <a:off x="1484311" y="1565564"/>
            <a:ext cx="3544890" cy="4336472"/>
          </a:xfrm>
        </p:spPr>
        <p:txBody>
          <a:bodyPr>
            <a:normAutofit fontScale="92500" lnSpcReduction="10000"/>
          </a:bodyPr>
          <a:lstStyle/>
          <a:p>
            <a:r>
              <a:rPr lang="ru-RU" dirty="0"/>
              <a:t>Регби – олимпийский контактный командный вид спорта, целью в котором является совершение результативных действий, а именно поражение ворот соперника или занос мяча в зачетную зону оппонента. В отличие от футбола, в регби разрешены касания мяча руками. </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1709" y="1886071"/>
            <a:ext cx="6469105" cy="3877420"/>
          </a:xfrm>
          <a:prstGeom prst="rect">
            <a:avLst/>
          </a:prstGeom>
        </p:spPr>
      </p:pic>
    </p:spTree>
    <p:extLst>
      <p:ext uri="{BB962C8B-B14F-4D97-AF65-F5344CB8AC3E}">
        <p14:creationId xmlns:p14="http://schemas.microsoft.com/office/powerpoint/2010/main" val="1287128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7584" y="0"/>
            <a:ext cx="5983290" cy="865908"/>
          </a:xfrm>
        </p:spPr>
        <p:txBody>
          <a:bodyPr/>
          <a:lstStyle/>
          <a:p>
            <a:r>
              <a:rPr lang="ru-RU" dirty="0" smtClean="0"/>
              <a:t>История возникновения</a:t>
            </a:r>
            <a:endParaRPr lang="ru-RU" dirty="0"/>
          </a:p>
        </p:txBody>
      </p:sp>
      <p:sp>
        <p:nvSpPr>
          <p:cNvPr id="3" name="Объект 2"/>
          <p:cNvSpPr>
            <a:spLocks noGrp="1"/>
          </p:cNvSpPr>
          <p:nvPr>
            <p:ph idx="1"/>
          </p:nvPr>
        </p:nvSpPr>
        <p:spPr>
          <a:xfrm>
            <a:off x="1622857" y="983672"/>
            <a:ext cx="10181216" cy="2175164"/>
          </a:xfrm>
        </p:spPr>
        <p:txBody>
          <a:bodyPr>
            <a:normAutofit fontScale="92500" lnSpcReduction="20000"/>
          </a:bodyPr>
          <a:lstStyle/>
          <a:p>
            <a:r>
              <a:rPr lang="ru-RU" dirty="0"/>
              <a:t>Согласно легенде, в 1823 году во время школьного футбольного матча в городе Регби в Англии молодой человек по имени Вильям </a:t>
            </a:r>
            <a:r>
              <a:rPr lang="ru-RU" dirty="0" err="1"/>
              <a:t>Вэб</a:t>
            </a:r>
            <a:r>
              <a:rPr lang="ru-RU" dirty="0"/>
              <a:t> Эллис взял мяч в руки и побежал к линии ворот соперника</a:t>
            </a:r>
            <a:r>
              <a:rPr lang="ru-RU" dirty="0" smtClean="0"/>
              <a:t>. </a:t>
            </a:r>
            <a:r>
              <a:rPr lang="ru-RU" dirty="0"/>
              <a:t>Спустя два века игра в регби стала одним из самых популярных видов спорта, миллионы людей играют в регби, смотрят регби и любят эту игру</a:t>
            </a:r>
            <a:r>
              <a:rPr lang="ru-RU" dirty="0" smtClean="0"/>
              <a:t>. </a:t>
            </a:r>
            <a:r>
              <a:rPr lang="ru-RU" dirty="0"/>
              <a:t>В сердце регби лежит уникальных дух, который был сохранен в течение долгих лет. В регби играют не только в соответствии, но и в духе правил игры.</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6056" y="3332019"/>
            <a:ext cx="6631594" cy="3262744"/>
          </a:xfrm>
          <a:prstGeom prst="rect">
            <a:avLst/>
          </a:prstGeom>
        </p:spPr>
      </p:pic>
    </p:spTree>
    <p:extLst>
      <p:ext uri="{BB962C8B-B14F-4D97-AF65-F5344CB8AC3E}">
        <p14:creationId xmlns:p14="http://schemas.microsoft.com/office/powerpoint/2010/main" val="3648947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2530" y="0"/>
            <a:ext cx="6842271" cy="1039091"/>
          </a:xfrm>
        </p:spPr>
        <p:txBody>
          <a:bodyPr>
            <a:normAutofit/>
          </a:bodyPr>
          <a:lstStyle/>
          <a:p>
            <a:r>
              <a:rPr lang="ru-RU" sz="4800" dirty="0"/>
              <a:t>К</a:t>
            </a:r>
            <a:r>
              <a:rPr lang="ru-RU" sz="4800" dirty="0" smtClean="0"/>
              <a:t>раткие правила</a:t>
            </a:r>
            <a:endParaRPr lang="ru-RU" sz="4800" dirty="0"/>
          </a:p>
        </p:txBody>
      </p:sp>
      <p:sp>
        <p:nvSpPr>
          <p:cNvPr id="3" name="Объект 2"/>
          <p:cNvSpPr>
            <a:spLocks noGrp="1"/>
          </p:cNvSpPr>
          <p:nvPr>
            <p:ph idx="1"/>
          </p:nvPr>
        </p:nvSpPr>
        <p:spPr>
          <a:xfrm>
            <a:off x="1484310" y="1039091"/>
            <a:ext cx="10018713" cy="3449782"/>
          </a:xfrm>
        </p:spPr>
        <p:txBody>
          <a:bodyPr>
            <a:normAutofit fontScale="77500" lnSpcReduction="20000"/>
          </a:bodyPr>
          <a:lstStyle/>
          <a:p>
            <a:r>
              <a:rPr lang="ru-RU" dirty="0"/>
              <a:t>Регби - игра, целью которой является занести мяч за линию ворот соперника и с силой приземлить его для набора очков</a:t>
            </a:r>
            <a:r>
              <a:rPr lang="ru-RU" dirty="0" smtClean="0"/>
              <a:t>.</a:t>
            </a:r>
          </a:p>
          <a:p>
            <a:r>
              <a:rPr lang="ru-RU" dirty="0"/>
              <a:t>. Матч в регби состоит из двух таймов по 40 минут каждый с перерывом 5-10 минут</a:t>
            </a:r>
            <a:r>
              <a:rPr lang="ru-RU" dirty="0" smtClean="0"/>
              <a:t>. </a:t>
            </a:r>
            <a:r>
              <a:rPr lang="ru-RU" dirty="0"/>
              <a:t>Возможно дополнительное время — 2 тайма по 10 минут. </a:t>
            </a:r>
            <a:endParaRPr lang="ru-RU" dirty="0" smtClean="0"/>
          </a:p>
          <a:p>
            <a:r>
              <a:rPr lang="ru-RU" dirty="0"/>
              <a:t>От каждой команды на поле одновременно выступают 15 человек, из которых 8 являются нападающими и 7 защитниками. </a:t>
            </a:r>
            <a:endParaRPr lang="ru-RU" dirty="0" smtClean="0"/>
          </a:p>
          <a:p>
            <a:r>
              <a:rPr lang="ru-RU" dirty="0"/>
              <a:t>По итогам жеребьевки определяется команда, которая введёт мяч в игру первой. Мяч вводится в игру ударом ноги</a:t>
            </a:r>
            <a:r>
              <a:rPr lang="ru-RU" dirty="0" smtClean="0"/>
              <a:t>.</a:t>
            </a:r>
          </a:p>
          <a:p>
            <a:r>
              <a:rPr lang="ru-RU" dirty="0"/>
              <a:t>Очки в регби начисляются за совершение результативных </a:t>
            </a:r>
            <a:r>
              <a:rPr lang="ru-RU" dirty="0" smtClean="0"/>
              <a:t>действий.</a:t>
            </a:r>
          </a:p>
          <a:p>
            <a:r>
              <a:rPr lang="ru-RU" dirty="0"/>
              <a:t>Победителем регбийного матча становится команда, набравшая большее число очков, чем </a:t>
            </a:r>
            <a:r>
              <a:rPr lang="ru-RU" dirty="0" smtClean="0"/>
              <a:t>соперник</a:t>
            </a:r>
            <a:r>
              <a:rPr lang="ru-RU" dirty="0"/>
              <a:t>.</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51218" y="4599710"/>
            <a:ext cx="3532908" cy="2119745"/>
          </a:xfrm>
          <a:prstGeom prst="rect">
            <a:avLst/>
          </a:prstGeom>
        </p:spPr>
      </p:pic>
    </p:spTree>
    <p:extLst>
      <p:ext uri="{BB962C8B-B14F-4D97-AF65-F5344CB8AC3E}">
        <p14:creationId xmlns:p14="http://schemas.microsoft.com/office/powerpoint/2010/main" val="12877960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48093" y="117764"/>
            <a:ext cx="7257907" cy="1461655"/>
          </a:xfrm>
        </p:spPr>
        <p:txBody>
          <a:bodyPr>
            <a:normAutofit/>
          </a:bodyPr>
          <a:lstStyle/>
          <a:p>
            <a:r>
              <a:rPr lang="ru-RU" sz="5400" dirty="0" smtClean="0"/>
              <a:t>Ценности регби</a:t>
            </a:r>
            <a:endParaRPr lang="ru-RU" sz="5400" dirty="0"/>
          </a:p>
        </p:txBody>
      </p:sp>
      <p:sp>
        <p:nvSpPr>
          <p:cNvPr id="3" name="Объект 2"/>
          <p:cNvSpPr>
            <a:spLocks noGrp="1"/>
          </p:cNvSpPr>
          <p:nvPr>
            <p:ph idx="1"/>
          </p:nvPr>
        </p:nvSpPr>
        <p:spPr>
          <a:xfrm>
            <a:off x="1484310" y="1246909"/>
            <a:ext cx="4237617" cy="5084618"/>
          </a:xfrm>
        </p:spPr>
        <p:txBody>
          <a:bodyPr>
            <a:normAutofit fontScale="92500" lnSpcReduction="10000"/>
          </a:bodyPr>
          <a:lstStyle/>
          <a:p>
            <a:r>
              <a:rPr lang="ru-RU" dirty="0"/>
              <a:t>В 2009 г. Союзы-Члены </a:t>
            </a:r>
            <a:r>
              <a:rPr lang="ru-RU" dirty="0" err="1"/>
              <a:t>World</a:t>
            </a:r>
            <a:r>
              <a:rPr lang="ru-RU" dirty="0"/>
              <a:t> </a:t>
            </a:r>
            <a:r>
              <a:rPr lang="ru-RU" dirty="0" err="1"/>
              <a:t>Rguby</a:t>
            </a:r>
            <a:r>
              <a:rPr lang="ru-RU" dirty="0"/>
              <a:t> выделили Целостность, Страсть, Солидарность, Дисциплину и Уважение в качестве характеристик, определяющих регби. Вместе они теперь называются Основными ценностями </a:t>
            </a:r>
            <a:r>
              <a:rPr lang="ru-RU" dirty="0" err="1"/>
              <a:t>World</a:t>
            </a:r>
            <a:r>
              <a:rPr lang="ru-RU" dirty="0"/>
              <a:t> </a:t>
            </a:r>
            <a:r>
              <a:rPr lang="ru-RU" dirty="0" err="1"/>
              <a:t>Rugby</a:t>
            </a:r>
            <a:r>
              <a:rPr lang="ru-RU" dirty="0"/>
              <a:t>, и они включены в Игровой устав </a:t>
            </a:r>
            <a:r>
              <a:rPr lang="ru-RU" dirty="0" err="1"/>
              <a:t>World</a:t>
            </a:r>
            <a:r>
              <a:rPr lang="ru-RU" dirty="0"/>
              <a:t> </a:t>
            </a:r>
            <a:r>
              <a:rPr lang="ru-RU" dirty="0" err="1"/>
              <a:t>Rugby</a:t>
            </a:r>
            <a:r>
              <a:rPr lang="ru-RU" dirty="0"/>
              <a:t>, документ, который нацелен на обеспечение сохранения уникального характера Регби, как на поле игры, так и вне него.</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77046" y="2119746"/>
            <a:ext cx="5394037" cy="3034146"/>
          </a:xfrm>
          <a:prstGeom prst="rect">
            <a:avLst/>
          </a:prstGeom>
        </p:spPr>
      </p:pic>
    </p:spTree>
    <p:extLst>
      <p:ext uri="{BB962C8B-B14F-4D97-AF65-F5344CB8AC3E}">
        <p14:creationId xmlns:p14="http://schemas.microsoft.com/office/powerpoint/2010/main" val="2271625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31818" y="124691"/>
            <a:ext cx="9771206" cy="942110"/>
          </a:xfrm>
        </p:spPr>
        <p:txBody>
          <a:bodyPr>
            <a:normAutofit/>
          </a:bodyPr>
          <a:lstStyle/>
          <a:p>
            <a:r>
              <a:rPr lang="ru-RU" dirty="0" smtClean="0"/>
              <a:t>Разновидности регби</a:t>
            </a:r>
            <a:endParaRPr lang="ru-RU" dirty="0"/>
          </a:p>
        </p:txBody>
      </p:sp>
      <p:sp>
        <p:nvSpPr>
          <p:cNvPr id="3" name="Объект 2"/>
          <p:cNvSpPr>
            <a:spLocks noGrp="1"/>
          </p:cNvSpPr>
          <p:nvPr>
            <p:ph idx="1"/>
          </p:nvPr>
        </p:nvSpPr>
        <p:spPr>
          <a:xfrm>
            <a:off x="1484311" y="914401"/>
            <a:ext cx="10018712" cy="2591665"/>
          </a:xfrm>
        </p:spPr>
        <p:txBody>
          <a:bodyPr>
            <a:normAutofit/>
          </a:bodyPr>
          <a:lstStyle/>
          <a:p>
            <a:r>
              <a:rPr lang="ru-RU" dirty="0" smtClean="0"/>
              <a:t>Регби включает в себя следующие разновидности игры: </a:t>
            </a:r>
            <a:r>
              <a:rPr lang="ru-RU" dirty="0" smtClean="0">
                <a:solidFill>
                  <a:prstClr val="black"/>
                </a:solidFill>
              </a:rPr>
              <a:t>регби-15, </a:t>
            </a:r>
            <a:r>
              <a:rPr lang="ru-RU" dirty="0" err="1" smtClean="0">
                <a:solidFill>
                  <a:prstClr val="black"/>
                </a:solidFill>
              </a:rPr>
              <a:t>регбилиг</a:t>
            </a:r>
            <a:r>
              <a:rPr lang="ru-RU" dirty="0" smtClean="0">
                <a:solidFill>
                  <a:prstClr val="black"/>
                </a:solidFill>
              </a:rPr>
              <a:t>, регби-7, тэг-регби, </a:t>
            </a:r>
            <a:r>
              <a:rPr lang="ru-RU" dirty="0" err="1" smtClean="0">
                <a:solidFill>
                  <a:prstClr val="black"/>
                </a:solidFill>
              </a:rPr>
              <a:t>тач</a:t>
            </a:r>
            <a:r>
              <a:rPr lang="ru-RU" dirty="0" smtClean="0">
                <a:solidFill>
                  <a:prstClr val="black"/>
                </a:solidFill>
              </a:rPr>
              <a:t>-регби, регби </a:t>
            </a:r>
            <a:r>
              <a:rPr lang="ru-RU" dirty="0">
                <a:solidFill>
                  <a:prstClr val="black"/>
                </a:solidFill>
              </a:rPr>
              <a:t>на </a:t>
            </a:r>
            <a:r>
              <a:rPr lang="ru-RU" dirty="0" smtClean="0">
                <a:solidFill>
                  <a:prstClr val="black"/>
                </a:solidFill>
              </a:rPr>
              <a:t>снегу, регби-10, мини-регби, пляжное регби, </a:t>
            </a:r>
            <a:r>
              <a:rPr lang="ru-RU" dirty="0" err="1" smtClean="0">
                <a:solidFill>
                  <a:prstClr val="black"/>
                </a:solidFill>
              </a:rPr>
              <a:t>американ-флэг</a:t>
            </a:r>
            <a:r>
              <a:rPr lang="ru-RU" dirty="0" smtClean="0">
                <a:solidFill>
                  <a:prstClr val="black"/>
                </a:solidFill>
              </a:rPr>
              <a:t>.</a:t>
            </a:r>
          </a:p>
          <a:p>
            <a:r>
              <a:rPr lang="ru-RU" dirty="0" smtClean="0">
                <a:solidFill>
                  <a:prstClr val="black"/>
                </a:solidFill>
              </a:rPr>
              <a:t>С детского возраста дети изучают тэг-регби – бесконтактный вид регби.                                   </a:t>
            </a:r>
            <a:endParaRPr lang="ru-RU" dirty="0">
              <a:solidFill>
                <a:prstClr val="black"/>
              </a:solidFill>
            </a:endParaRP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6441" y="3506066"/>
            <a:ext cx="4516582" cy="3008114"/>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0582" y="3506066"/>
            <a:ext cx="4433454" cy="3014749"/>
          </a:xfrm>
          <a:prstGeom prst="rect">
            <a:avLst/>
          </a:prstGeom>
        </p:spPr>
      </p:pic>
    </p:spTree>
    <p:extLst>
      <p:ext uri="{BB962C8B-B14F-4D97-AF65-F5344CB8AC3E}">
        <p14:creationId xmlns:p14="http://schemas.microsoft.com/office/powerpoint/2010/main" val="3404021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35636" y="581890"/>
            <a:ext cx="3855314" cy="983673"/>
          </a:xfrm>
        </p:spPr>
        <p:txBody>
          <a:bodyPr>
            <a:normAutofit fontScale="90000"/>
          </a:bodyPr>
          <a:lstStyle/>
          <a:p>
            <a:r>
              <a:rPr lang="ru-RU" dirty="0" smtClean="0"/>
              <a:t>Инвентарь и экипировка</a:t>
            </a:r>
            <a:endParaRPr lang="ru-RU" dirty="0"/>
          </a:p>
        </p:txBody>
      </p:sp>
      <p:sp>
        <p:nvSpPr>
          <p:cNvPr id="3" name="Объект 2"/>
          <p:cNvSpPr>
            <a:spLocks noGrp="1"/>
          </p:cNvSpPr>
          <p:nvPr>
            <p:ph idx="1"/>
          </p:nvPr>
        </p:nvSpPr>
        <p:spPr>
          <a:xfrm>
            <a:off x="1484310" y="484908"/>
            <a:ext cx="6218817" cy="6373091"/>
          </a:xfrm>
        </p:spPr>
        <p:txBody>
          <a:bodyPr>
            <a:normAutofit fontScale="77500" lnSpcReduction="20000"/>
          </a:bodyPr>
          <a:lstStyle/>
          <a:p>
            <a:r>
              <a:rPr lang="ru-RU" dirty="0"/>
              <a:t>Мяч для игры в регби имеет форму вытянутого эллипсоида. Длина снаряда не должна превышать 30 сантиметров, его поперечный обхват — 62, а продольный — 77 </a:t>
            </a:r>
            <a:r>
              <a:rPr lang="ru-RU" dirty="0" smtClean="0"/>
              <a:t>сантиметров. </a:t>
            </a:r>
            <a:r>
              <a:rPr lang="ru-RU" dirty="0"/>
              <a:t>Исторически для изготовления мячей использовалась кожа, ныне при их создании применяются синтетические материалы. Современный регбийный мяч сшивается из четырёх </a:t>
            </a:r>
            <a:r>
              <a:rPr lang="ru-RU" dirty="0" smtClean="0"/>
              <a:t>пластин.</a:t>
            </a:r>
          </a:p>
          <a:p>
            <a:r>
              <a:rPr lang="ru-RU" dirty="0"/>
              <a:t>Комплект спортивной формы игрока включает </a:t>
            </a:r>
            <a:r>
              <a:rPr lang="ru-RU" dirty="0" err="1"/>
              <a:t>регбийку</a:t>
            </a:r>
            <a:r>
              <a:rPr lang="ru-RU" dirty="0"/>
              <a:t>, шорты, носки и шипованные бутсы, обеспечивающие хорошее сцепление с землёй в различных игровых ситуациях</a:t>
            </a:r>
            <a:r>
              <a:rPr lang="ru-RU" dirty="0" smtClean="0"/>
              <a:t>. </a:t>
            </a:r>
            <a:r>
              <a:rPr lang="ru-RU" dirty="0"/>
              <a:t>Спортсмены могут использовать дополнительную экипировку, параметры которой строго регламентируются. Одной из наиболее распространённых форм дополнительной защиты является </a:t>
            </a:r>
            <a:r>
              <a:rPr lang="ru-RU" dirty="0" smtClean="0"/>
              <a:t>капа. </a:t>
            </a:r>
          </a:p>
          <a:p>
            <a:r>
              <a:rPr lang="ru-RU" dirty="0" smtClean="0"/>
              <a:t> </a:t>
            </a:r>
            <a:r>
              <a:rPr lang="ru-RU" dirty="0"/>
              <a:t>Допускается ношение бинтов и тейпов, </a:t>
            </a:r>
            <a:r>
              <a:rPr lang="ru-RU" dirty="0" smtClean="0"/>
              <a:t>используемых </a:t>
            </a:r>
            <a:r>
              <a:rPr lang="ru-RU" dirty="0"/>
              <a:t>для профилактики ушных травм. Комплект экипировки спортсмена может включать митенки, которые не имеют защитных свойств, но позволяют лучше контролировать </a:t>
            </a:r>
            <a:r>
              <a:rPr lang="ru-RU" dirty="0" smtClean="0"/>
              <a:t>мяч. </a:t>
            </a:r>
            <a:r>
              <a:rPr lang="ru-RU" dirty="0"/>
              <a:t>В женском регби разрешено использование экипировки для </a:t>
            </a:r>
            <a:r>
              <a:rPr lang="ru-RU" dirty="0" smtClean="0"/>
              <a:t>груди. </a:t>
            </a:r>
            <a:r>
              <a:rPr lang="ru-RU" dirty="0"/>
              <a:t>Перед матчем арбитры проверяют соответствие экипировки игроков предъявляемым </a:t>
            </a:r>
            <a:r>
              <a:rPr lang="ru-RU" dirty="0" smtClean="0"/>
              <a:t>требованиям.</a:t>
            </a:r>
            <a:endParaRPr lang="ru-RU" dirty="0"/>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3127" y="3671453"/>
            <a:ext cx="4308212" cy="2874385"/>
          </a:xfrm>
          <a:prstGeom prst="rect">
            <a:avLst/>
          </a:prstGeom>
        </p:spPr>
      </p:pic>
    </p:spTree>
    <p:extLst>
      <p:ext uri="{BB962C8B-B14F-4D97-AF65-F5344CB8AC3E}">
        <p14:creationId xmlns:p14="http://schemas.microsoft.com/office/powerpoint/2010/main" val="470764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131619"/>
            <a:ext cx="4336473" cy="741218"/>
          </a:xfrm>
        </p:spPr>
        <p:txBody>
          <a:bodyPr/>
          <a:lstStyle/>
          <a:p>
            <a:r>
              <a:rPr lang="ru-RU" dirty="0" smtClean="0"/>
              <a:t>Игровое поле</a:t>
            </a:r>
            <a:endParaRPr lang="ru-RU" dirty="0"/>
          </a:p>
        </p:txBody>
      </p:sp>
      <p:sp>
        <p:nvSpPr>
          <p:cNvPr id="3" name="Объект 2"/>
          <p:cNvSpPr>
            <a:spLocks noGrp="1"/>
          </p:cNvSpPr>
          <p:nvPr>
            <p:ph idx="1"/>
          </p:nvPr>
        </p:nvSpPr>
        <p:spPr>
          <a:xfrm>
            <a:off x="1678804" y="3726874"/>
            <a:ext cx="9959015" cy="2660072"/>
          </a:xfrm>
        </p:spPr>
        <p:txBody>
          <a:bodyPr>
            <a:normAutofit lnSpcReduction="10000"/>
          </a:bodyPr>
          <a:lstStyle/>
          <a:p>
            <a:r>
              <a:rPr lang="ru-RU" dirty="0"/>
              <a:t>Игра проводится на прямоугольном травяном поле размера 100×70 </a:t>
            </a:r>
            <a:r>
              <a:rPr lang="ru-RU" dirty="0" smtClean="0"/>
              <a:t>метров. </a:t>
            </a:r>
            <a:r>
              <a:rPr lang="ru-RU" dirty="0"/>
              <a:t>К линиям, на которых располагаются ворота, примыкают прямоугольные зачётные зоны шириной от 10 до 22 метров</a:t>
            </a:r>
            <a:r>
              <a:rPr lang="ru-RU" dirty="0" smtClean="0"/>
              <a:t>.</a:t>
            </a:r>
          </a:p>
          <a:p>
            <a:r>
              <a:rPr lang="ru-RU" dirty="0"/>
              <a:t>Регбийные ворота имеют Н-образную форму и состоят из двух вертикальных стоек, располагающихся на расстоянии 5,6 метров друг от друга, и перекладины, которая зафиксирована на высоте 3 метров от </a:t>
            </a:r>
            <a:r>
              <a:rPr lang="ru-RU" dirty="0" smtClean="0"/>
              <a:t>земли</a:t>
            </a:r>
            <a:r>
              <a:rPr lang="ru-RU" baseline="30000" dirty="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40259" y="502228"/>
            <a:ext cx="4694288" cy="3066935"/>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494" y="131619"/>
            <a:ext cx="5057724" cy="3364486"/>
          </a:xfrm>
          <a:prstGeom prst="rect">
            <a:avLst/>
          </a:prstGeom>
        </p:spPr>
      </p:pic>
    </p:spTree>
    <p:extLst>
      <p:ext uri="{BB962C8B-B14F-4D97-AF65-F5344CB8AC3E}">
        <p14:creationId xmlns:p14="http://schemas.microsoft.com/office/powerpoint/2010/main" val="444493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44437" y="353290"/>
            <a:ext cx="3588327" cy="1295399"/>
          </a:xfrm>
        </p:spPr>
        <p:txBody>
          <a:bodyPr>
            <a:normAutofit/>
          </a:bodyPr>
          <a:lstStyle/>
          <a:p>
            <a:r>
              <a:rPr lang="ru-RU" dirty="0" smtClean="0"/>
              <a:t>Элементы игры</a:t>
            </a:r>
            <a:endParaRPr lang="ru-RU" dirty="0"/>
          </a:p>
        </p:txBody>
      </p:sp>
      <p:sp>
        <p:nvSpPr>
          <p:cNvPr id="3" name="Объект 2"/>
          <p:cNvSpPr>
            <a:spLocks noGrp="1"/>
          </p:cNvSpPr>
          <p:nvPr>
            <p:ph idx="1"/>
          </p:nvPr>
        </p:nvSpPr>
        <p:spPr>
          <a:xfrm>
            <a:off x="1373473" y="4308764"/>
            <a:ext cx="10018713" cy="1801090"/>
          </a:xfrm>
        </p:spPr>
        <p:txBody>
          <a:bodyPr/>
          <a:lstStyle/>
          <a:p>
            <a:r>
              <a:rPr lang="ru-RU" dirty="0" smtClean="0"/>
              <a:t>К основным элементам игры регби можно отнести следующие понятия: рак, коридор, захват, схватка, мол.</a:t>
            </a:r>
            <a:endParaRPr lang="ru-RU"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33496" y="353290"/>
            <a:ext cx="5569527" cy="3713018"/>
          </a:xfrm>
          <a:prstGeom prst="rect">
            <a:avLst/>
          </a:prstGeom>
        </p:spPr>
      </p:pic>
    </p:spTree>
    <p:extLst>
      <p:ext uri="{BB962C8B-B14F-4D97-AF65-F5344CB8AC3E}">
        <p14:creationId xmlns:p14="http://schemas.microsoft.com/office/powerpoint/2010/main" val="13106397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Параллакс">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Параллакс</Template>
  <TotalTime>177</TotalTime>
  <Words>723</Words>
  <Application>Microsoft Office PowerPoint</Application>
  <PresentationFormat>Широкоэкранный</PresentationFormat>
  <Paragraphs>42</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Corbel</vt:lpstr>
      <vt:lpstr>Times New Roman</vt:lpstr>
      <vt:lpstr>Параллакс</vt:lpstr>
      <vt:lpstr>Урок физической культуры для старших классов Тема «Регби»</vt:lpstr>
      <vt:lpstr>Введение</vt:lpstr>
      <vt:lpstr>История возникновения</vt:lpstr>
      <vt:lpstr>Краткие правила</vt:lpstr>
      <vt:lpstr>Ценности регби</vt:lpstr>
      <vt:lpstr>Разновидности регби</vt:lpstr>
      <vt:lpstr>Инвентарь и экипировка</vt:lpstr>
      <vt:lpstr>Игровое поле</vt:lpstr>
      <vt:lpstr>Элементы игры</vt:lpstr>
      <vt:lpstr>Захват</vt:lpstr>
      <vt:lpstr>Рак</vt:lpstr>
      <vt:lpstr>Мол</vt:lpstr>
      <vt:lpstr>Схватка</vt:lpstr>
      <vt:lpstr>Коридор</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теории по физической культуре для 10-11 классов Тема «Регби»</dc:title>
  <dc:creator>дом</dc:creator>
  <cp:lastModifiedBy>дом</cp:lastModifiedBy>
  <cp:revision>15</cp:revision>
  <dcterms:created xsi:type="dcterms:W3CDTF">2021-01-27T09:16:31Z</dcterms:created>
  <dcterms:modified xsi:type="dcterms:W3CDTF">2022-03-09T09:53:45Z</dcterms:modified>
</cp:coreProperties>
</file>