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3" r:id="rId4"/>
    <p:sldId id="258" r:id="rId5"/>
    <p:sldId id="275" r:id="rId6"/>
    <p:sldId id="260" r:id="rId7"/>
    <p:sldId id="276" r:id="rId8"/>
    <p:sldId id="277" r:id="rId9"/>
    <p:sldId id="278" r:id="rId10"/>
    <p:sldId id="279" r:id="rId11"/>
    <p:sldId id="287" r:id="rId12"/>
    <p:sldId id="280" r:id="rId13"/>
    <p:sldId id="283" r:id="rId14"/>
    <p:sldId id="284" r:id="rId15"/>
    <p:sldId id="281" r:id="rId16"/>
    <p:sldId id="285" r:id="rId17"/>
    <p:sldId id="28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36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619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52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25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871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1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59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63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44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22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62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81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65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52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0B466BB-8C7E-494D-BA75-059C0DE9DEA1}" type="datetimeFigureOut">
              <a:rPr lang="ru-RU" smtClean="0">
                <a:solidFill>
                  <a:prstClr val="black"/>
                </a:solidFill>
              </a:rPr>
              <a:pPr/>
              <a:t>23.11.2018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4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323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0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436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67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03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51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42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B746D-7AD2-446C-A983-A2429330DA3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78BF5-208D-464D-8B57-F16C7C649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1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180EB-A398-4A6B-BEA8-9E33BCE110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4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78517" y="0"/>
            <a:ext cx="78349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>
                <a:ln/>
                <a:solidFill>
                  <a:srgbClr val="7030A0"/>
                </a:solidFill>
              </a:rPr>
              <a:t>Всероссийский конкурс </a:t>
            </a:r>
            <a:endParaRPr lang="ru-RU" sz="3200" b="1" dirty="0" smtClean="0">
              <a:ln/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ln/>
                <a:solidFill>
                  <a:srgbClr val="7030A0"/>
                </a:solidFill>
              </a:rPr>
              <a:t>профессионального </a:t>
            </a:r>
            <a:r>
              <a:rPr lang="ru-RU" sz="3200" b="1" dirty="0">
                <a:ln/>
                <a:solidFill>
                  <a:srgbClr val="7030A0"/>
                </a:solidFill>
              </a:rPr>
              <a:t>мастерства педагогов </a:t>
            </a:r>
            <a:endParaRPr lang="ru-RU" sz="3200" b="1" dirty="0" smtClean="0">
              <a:ln/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ln/>
                <a:solidFill>
                  <a:srgbClr val="7030A0"/>
                </a:solidFill>
              </a:rPr>
              <a:t>«</a:t>
            </a:r>
            <a:r>
              <a:rPr lang="ru-RU" sz="3200" b="1" dirty="0">
                <a:ln/>
                <a:solidFill>
                  <a:srgbClr val="7030A0"/>
                </a:solidFill>
              </a:rPr>
              <a:t>Мой лучший урок» </a:t>
            </a:r>
            <a:endParaRPr lang="ru-RU" sz="3200" b="1" cap="none" spc="0" dirty="0">
              <a:ln/>
              <a:solidFill>
                <a:srgbClr val="7030A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84" y="1576205"/>
            <a:ext cx="4747364" cy="31140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0696" y="4690231"/>
            <a:ext cx="481728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бюджетное </a:t>
            </a:r>
          </a:p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общеобразовательное учреждение </a:t>
            </a:r>
          </a:p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средняя общеобразовательная </a:t>
            </a:r>
            <a:r>
              <a:rPr lang="ru-RU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школа № 75 </a:t>
            </a:r>
            <a:endParaRPr lang="ru-RU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имени Героя Советского Союза </a:t>
            </a:r>
            <a:r>
              <a:rPr lang="ru-RU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А.П.Малышева</a:t>
            </a:r>
            <a:endParaRPr lang="ru-RU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1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1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( 354200, </a:t>
            </a:r>
            <a:r>
              <a:rPr lang="ru-RU" sz="1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г.Сочи</a:t>
            </a:r>
            <a:r>
              <a:rPr lang="ru-RU" sz="1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ru-RU" sz="1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п.Лазаревское</a:t>
            </a:r>
            <a:r>
              <a:rPr lang="ru-RU" sz="1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ул.Победы</a:t>
            </a:r>
            <a:r>
              <a:rPr lang="ru-RU" sz="1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101)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56224" y="4990489"/>
            <a:ext cx="33775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Давыдова Аида </a:t>
            </a:r>
            <a:r>
              <a:rPr lang="ru-RU" sz="2000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Карменовна</a:t>
            </a:r>
            <a:r>
              <a:rPr lang="ru-RU" sz="2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  <a:p>
            <a:pPr algn="ctr"/>
            <a:r>
              <a:rPr lang="ru-RU" sz="20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учитель начальных классов</a:t>
            </a:r>
            <a:endParaRPr lang="ru-RU" sz="2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897" y="1658569"/>
            <a:ext cx="3178182" cy="303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708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3" y="2290200"/>
            <a:ext cx="6031392" cy="45235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379" y="156409"/>
            <a:ext cx="5502443" cy="412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672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708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69247" y="741299"/>
            <a:ext cx="5950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  <a:t>Творческая работа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5484" y="1920423"/>
            <a:ext cx="1173994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Дискуссия на тему «Как сделать кашу вкусной?».</a:t>
            </a:r>
            <a:endParaRPr lang="ru-RU" sz="40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Работа над кроссвордом</a:t>
            </a:r>
            <a:endParaRPr lang="ru-RU" sz="40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Демонстрация личного опыта </a:t>
            </a:r>
          </a:p>
          <a:p>
            <a:r>
              <a:rPr lang="ru-RU" sz="40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           приготовления каши детьми</a:t>
            </a:r>
          </a:p>
        </p:txBody>
      </p:sp>
    </p:spTree>
    <p:extLst>
      <p:ext uri="{BB962C8B-B14F-4D97-AF65-F5344CB8AC3E}">
        <p14:creationId xmlns:p14="http://schemas.microsoft.com/office/powerpoint/2010/main" val="24457080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347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98" y="330796"/>
            <a:ext cx="2438400" cy="3251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016" y="3581996"/>
            <a:ext cx="2438400" cy="3251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912" y="177800"/>
            <a:ext cx="2438400" cy="3251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843" y="732149"/>
            <a:ext cx="2438400" cy="3251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07" y="3723650"/>
            <a:ext cx="3297782" cy="285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704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384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48565"/>
            <a:ext cx="3928416" cy="26189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53600"/>
            <a:ext cx="3928416" cy="2618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80" y="3429000"/>
            <a:ext cx="3853656" cy="2569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852" y="2972544"/>
            <a:ext cx="2664296" cy="378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50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347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8167" y="945837"/>
            <a:ext cx="7178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  <a:t>Итог урока. Рефлексия.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4554" y="2402488"/>
            <a:ext cx="5290807" cy="18435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Беседа по вопросам</a:t>
            </a:r>
          </a:p>
          <a:p>
            <a:pPr algn="ctr">
              <a:lnSpc>
                <a:spcPct val="150000"/>
              </a:lnSpc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Обмен впечатлениями</a:t>
            </a:r>
            <a:endParaRPr lang="ru-RU" sz="40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341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09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3741" y="311264"/>
            <a:ext cx="10046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ED7D31">
                    <a:lumMod val="75000"/>
                  </a:srgbClr>
                </a:solidFill>
              </a:rPr>
              <a:t>Принципы обучения детей с ЗПР</a:t>
            </a:r>
            <a:endParaRPr lang="ru-RU" sz="5400" b="1" dirty="0">
              <a:ln/>
              <a:solidFill>
                <a:srgbClr val="ED7D31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3741" y="1259176"/>
            <a:ext cx="11654665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Усиление </a:t>
            </a:r>
            <a:r>
              <a:rPr lang="ru-RU" sz="2800" b="1" u="sng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практической направленности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изучаемого материала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Опора на жизненный опыт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Ориентация </a:t>
            </a:r>
            <a:r>
              <a:rPr lang="ru-RU" sz="2800" b="1" u="sng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на внутренние связи в содержании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изучаемого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материала как в рамках одного предмета, 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так и между предметами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Необходимость и </a:t>
            </a:r>
            <a:r>
              <a:rPr lang="ru-RU" sz="2800" b="1" u="sng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достаточность в определении объема 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изучаемого материала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Введение в содержание учебных программ коррекционных разделов</a:t>
            </a:r>
            <a:endParaRPr lang="ru-RU" sz="28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244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3526" y="1475419"/>
            <a:ext cx="91518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rgbClr val="7030A0"/>
                </a:solidFill>
                <a:effectLst/>
              </a:rPr>
              <a:t>Спасибо за внимание!</a:t>
            </a:r>
            <a:endParaRPr lang="ru-RU" sz="7200" b="1" cap="none" spc="0" dirty="0">
              <a:ln/>
              <a:solidFill>
                <a:srgbClr val="7030A0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90" y="2569382"/>
            <a:ext cx="5670884" cy="425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052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828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0949" y="1191801"/>
            <a:ext cx="9323193" cy="530914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1100" b="1" dirty="0">
              <a:ln/>
              <a:solidFill>
                <a:schemeClr val="accent4"/>
              </a:solidFill>
            </a:endParaRPr>
          </a:p>
          <a:p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работоспособности,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неустойчивость внимания,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низкий уровень развития восприятия,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продуктивность произвольной памяти,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в развитии всех форм мышления,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дефекты звукопроизношения,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своеобразное поведение,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бедный словарный запас,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навык самоконтроля,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незрелость эмоционально-волевой сферы,</a:t>
            </a:r>
          </a:p>
          <a:p>
            <a:r>
              <a:rPr lang="ru-RU" sz="2800" b="1" dirty="0" smtClean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/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ограниченный запас общих сведений и представлений</a:t>
            </a:r>
            <a:r>
              <a:rPr lang="ru-RU" sz="2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122" y="272735"/>
            <a:ext cx="100788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2">
                    <a:lumMod val="50000"/>
                  </a:schemeClr>
                </a:solidFill>
              </a:rPr>
              <a:t>Наиболее характерные особенности детей с ЗПР:</a:t>
            </a:r>
          </a:p>
        </p:txBody>
      </p:sp>
    </p:spTree>
    <p:extLst>
      <p:ext uri="{BB962C8B-B14F-4D97-AF65-F5344CB8AC3E}">
        <p14:creationId xmlns:p14="http://schemas.microsoft.com/office/powerpoint/2010/main" val="14458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525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91854" y="474661"/>
            <a:ext cx="680538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Внеурочное занятие </a:t>
            </a:r>
          </a:p>
          <a:p>
            <a:pPr algn="ctr"/>
            <a:r>
              <a:rPr lang="ru-RU" sz="4000" b="1" dirty="0" smtClean="0">
                <a:ln/>
                <a:solidFill>
                  <a:schemeClr val="accent2">
                    <a:lumMod val="75000"/>
                  </a:schemeClr>
                </a:solidFill>
              </a:rPr>
              <a:t>во 2 (коррекционном) классе</a:t>
            </a:r>
          </a:p>
          <a:p>
            <a:pPr algn="ctr"/>
            <a:r>
              <a:rPr lang="ru-RU" sz="4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в рамках курса «</a:t>
            </a:r>
            <a:r>
              <a:rPr lang="ru-RU" sz="4000" b="1" cap="none" spc="0" dirty="0" err="1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Валеология</a:t>
            </a:r>
            <a:r>
              <a:rPr lang="ru-RU" sz="40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»</a:t>
            </a:r>
            <a:endParaRPr lang="ru-RU" sz="4000" b="1" cap="none" spc="0" dirty="0">
              <a:ln/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5842" y="2626704"/>
            <a:ext cx="95803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Тема урока: Правильное питание </a:t>
            </a:r>
            <a:r>
              <a:rPr lang="ru-RU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- залог </a:t>
            </a:r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крепкого здоровья.</a:t>
            </a:r>
            <a:endParaRPr lang="ru-RU" sz="28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3750" y="3457962"/>
            <a:ext cx="1034450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Цель </a:t>
            </a:r>
            <a:r>
              <a:rPr lang="ru-RU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занятия: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сформировать 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у учащихся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ценностное отношение   </a:t>
            </a:r>
          </a:p>
          <a:p>
            <a:pPr algn="ctr"/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  к 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здоровью и правильному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питанию;</a:t>
            </a:r>
            <a:endParaRPr lang="ru-RU" sz="2800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95179" y="4576954"/>
            <a:ext cx="11579453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           Методы:  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объяснительно-иллюстративный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 диалог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                   учебные исследования, поисковые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, </a:t>
            </a:r>
            <a:endParaRPr lang="ru-RU" sz="2800" dirty="0" smtClean="0">
              <a:ln/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                                              обсуждения спорного 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вопроса, </a:t>
            </a:r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обмен 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мнениями, </a:t>
            </a:r>
          </a:p>
          <a:p>
            <a:pPr algn="ctr"/>
            <a:r>
              <a:rPr lang="ru-RU" sz="2800" dirty="0" smtClean="0">
                <a:ln/>
                <a:solidFill>
                  <a:schemeClr val="accent3">
                    <a:lumMod val="50000"/>
                  </a:schemeClr>
                </a:solidFill>
              </a:rPr>
              <a:t>обобщение </a:t>
            </a:r>
            <a:r>
              <a:rPr lang="ru-RU" sz="2800" dirty="0">
                <a:ln/>
                <a:solidFill>
                  <a:schemeClr val="accent3">
                    <a:lumMod val="50000"/>
                  </a:schemeClr>
                </a:solidFill>
              </a:rPr>
              <a:t>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3803381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347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5089" y="0"/>
            <a:ext cx="94803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  <a:t>Современные педагогические </a:t>
            </a:r>
            <a:b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</a:br>
            <a: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  <a:t>технологии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0552" y="1628534"/>
            <a:ext cx="11878829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Технология личностно-ориентированного </a:t>
            </a: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обучения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Дифференцированное </a:t>
            </a:r>
            <a:r>
              <a:rPr lang="ru-RU" sz="36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обучение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Игровые </a:t>
            </a:r>
            <a:r>
              <a:rPr lang="ru-RU" sz="36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технологии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Проблемно-диалоговые </a:t>
            </a:r>
            <a:endParaRPr lang="ru-RU" sz="36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Информационно-коммуникативные </a:t>
            </a:r>
            <a:endParaRPr lang="ru-RU" sz="36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Критического </a:t>
            </a:r>
            <a:r>
              <a:rPr lang="ru-RU" sz="36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и творческого мышления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b="1" dirty="0" err="1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З</a:t>
            </a:r>
            <a:r>
              <a:rPr lang="ru-RU" sz="3600" b="1" dirty="0" err="1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доровьесберегающих</a:t>
            </a: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(создана ситуация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психологического</a:t>
            </a:r>
          </a:p>
          <a:p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                                                        комфорта </a:t>
            </a:r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для детей. Урок построен в </a:t>
            </a:r>
            <a:endParaRPr lang="ru-RU" sz="2800" b="1" dirty="0" smtClean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                                                                       ненавязчивой игровой </a:t>
            </a:r>
            <a:r>
              <a:rPr lang="ru-RU" sz="28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форме)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ru-RU" sz="36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502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106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7142" y="741299"/>
            <a:ext cx="5874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Структура занятия:</a:t>
            </a:r>
            <a:endParaRPr lang="ru-RU" sz="5400" b="1" cap="none" spc="0" dirty="0">
              <a:ln/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5089" y="2145892"/>
            <a:ext cx="9432518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ru-RU" sz="4000" b="1" dirty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. Актуализация </a:t>
            </a:r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проблемы.</a:t>
            </a:r>
          </a:p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2. Подготовка к усвоению новых знаний. </a:t>
            </a:r>
          </a:p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3.Сбор и обработка информации. </a:t>
            </a:r>
          </a:p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4. Характеристика продуктов питания.</a:t>
            </a:r>
          </a:p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5. Творческая работа </a:t>
            </a:r>
          </a:p>
          <a:p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5. Итог урока. Рефлексия.</a:t>
            </a:r>
            <a:endParaRPr lang="ru-RU" sz="4000" b="1" dirty="0">
              <a:ln/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8974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106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0755" y="789426"/>
            <a:ext cx="7897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rgbClr val="ED7D31">
                    <a:lumMod val="75000"/>
                  </a:srgbClr>
                </a:solidFill>
              </a:rPr>
              <a:t>Актуализация проблемы.</a:t>
            </a:r>
            <a:endParaRPr lang="ru-RU" sz="5400" b="1" dirty="0" smtClean="0">
              <a:ln/>
              <a:solidFill>
                <a:srgbClr val="ED7D31">
                  <a:lumMod val="75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1995" y="2045544"/>
            <a:ext cx="5688224" cy="27669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 на работу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Вступительная беседа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schemeClr val="tx1">
                    <a:lumMod val="65000"/>
                    <a:lumOff val="35000"/>
                  </a:schemeClr>
                </a:solidFill>
              </a:rPr>
              <a:t>Загадка </a:t>
            </a:r>
            <a:endParaRPr lang="ru-RU" sz="4000" b="1" dirty="0">
              <a:ln/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6351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95" y="-1"/>
            <a:ext cx="12079705" cy="71708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5089" y="966775"/>
            <a:ext cx="97994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>
                <a:ln/>
                <a:solidFill>
                  <a:srgbClr val="ED7D31">
                    <a:lumMod val="75000"/>
                  </a:srgbClr>
                </a:solidFill>
              </a:rPr>
              <a:t>Подготовка к усвоению новых знаний.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5089" y="2233574"/>
            <a:ext cx="1028339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Угадай сказку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Просмотр </a:t>
            </a:r>
            <a:r>
              <a:rPr lang="ru-RU" sz="40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мультфильма «Каша из топора</a:t>
            </a: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»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Беседа по вопросам</a:t>
            </a:r>
            <a:endParaRPr lang="ru-RU" sz="40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389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347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5" y="3969781"/>
            <a:ext cx="4195827" cy="2599211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62378" y="969899"/>
            <a:ext cx="81579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ED7D31">
                    <a:lumMod val="75000"/>
                  </a:srgbClr>
                </a:solidFill>
              </a:rPr>
              <a:t>Сбор </a:t>
            </a:r>
            <a:r>
              <a:rPr lang="ru-RU" sz="4400" b="1" dirty="0">
                <a:ln/>
                <a:solidFill>
                  <a:srgbClr val="ED7D31">
                    <a:lumMod val="75000"/>
                  </a:srgbClr>
                </a:solidFill>
              </a:rPr>
              <a:t>и обработка информации. </a:t>
            </a:r>
            <a:endParaRPr lang="ru-RU" sz="4400" b="1" dirty="0" smtClean="0">
              <a:ln/>
              <a:solidFill>
                <a:srgbClr val="ED7D31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4994" y="1905260"/>
            <a:ext cx="8664360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Постановка проблемы </a:t>
            </a:r>
          </a:p>
          <a:p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          </a:t>
            </a:r>
            <a:r>
              <a:rPr lang="ru-RU" sz="28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(Крупа-зерно)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Выступление ученика </a:t>
            </a:r>
          </a:p>
          <a:p>
            <a:pPr algn="ctr"/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«История маленького зернышка»</a:t>
            </a:r>
          </a:p>
          <a:p>
            <a:pPr algn="ctr"/>
            <a:endParaRPr lang="ru-RU" sz="4000" b="1" dirty="0" smtClean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    Обобщение полученных знаний</a:t>
            </a:r>
            <a:endParaRPr lang="ru-RU" sz="4000" b="1" dirty="0">
              <a:ln/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0159" y="1701593"/>
            <a:ext cx="2593055" cy="172740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26171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106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8310" y="688226"/>
            <a:ext cx="90490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>
                <a:ln/>
                <a:solidFill>
                  <a:srgbClr val="ED7D31">
                    <a:lumMod val="75000"/>
                  </a:srgbClr>
                </a:solidFill>
              </a:rPr>
              <a:t>Характеристика продуктов </a:t>
            </a:r>
            <a:r>
              <a:rPr lang="ru-RU" sz="4400" b="1" dirty="0" smtClean="0">
                <a:ln/>
                <a:solidFill>
                  <a:srgbClr val="ED7D31">
                    <a:lumMod val="75000"/>
                  </a:srgbClr>
                </a:solidFill>
              </a:rPr>
              <a:t>питания.</a:t>
            </a:r>
            <a:endParaRPr lang="ru-RU" sz="4400" b="1" dirty="0">
              <a:ln/>
              <a:solidFill>
                <a:srgbClr val="ED7D31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890" y="1760881"/>
            <a:ext cx="12004110" cy="44319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Закрепление знаний о разнообразии круп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40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Разговор о пользе разных круп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Сравнение разных круп при помощи </a:t>
            </a:r>
          </a:p>
          <a:p>
            <a:pPr>
              <a:lnSpc>
                <a:spcPct val="150000"/>
              </a:lnSpc>
            </a:pPr>
            <a:r>
              <a:rPr lang="ru-RU" sz="3600" b="1" dirty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  тактильных, зрительных,  обонятельных анализаторов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600" b="1" dirty="0" smtClean="0">
                <a:ln/>
                <a:solidFill>
                  <a:prstClr val="black">
                    <a:lumMod val="65000"/>
                    <a:lumOff val="35000"/>
                  </a:prstClr>
                </a:solidFill>
              </a:rPr>
              <a:t>Работа над пословицами</a:t>
            </a:r>
          </a:p>
        </p:txBody>
      </p:sp>
    </p:spTree>
    <p:extLst>
      <p:ext uri="{BB962C8B-B14F-4D97-AF65-F5344CB8AC3E}">
        <p14:creationId xmlns:p14="http://schemas.microsoft.com/office/powerpoint/2010/main" val="623576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Другая 1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406</Words>
  <Application>Microsoft Office PowerPoint</Application>
  <PresentationFormat>Широкоэкранный</PresentationFormat>
  <Paragraphs>90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User</cp:lastModifiedBy>
  <cp:revision>22</cp:revision>
  <cp:lastPrinted>2018-11-23T15:24:49Z</cp:lastPrinted>
  <dcterms:created xsi:type="dcterms:W3CDTF">2018-11-18T21:26:23Z</dcterms:created>
  <dcterms:modified xsi:type="dcterms:W3CDTF">2018-11-23T15:25:10Z</dcterms:modified>
</cp:coreProperties>
</file>