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9" r:id="rId4"/>
    <p:sldId id="260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61" r:id="rId13"/>
    <p:sldId id="262" r:id="rId14"/>
    <p:sldId id="278" r:id="rId15"/>
    <p:sldId id="279" r:id="rId16"/>
    <p:sldId id="280" r:id="rId17"/>
    <p:sldId id="281" r:id="rId18"/>
    <p:sldId id="282" r:id="rId19"/>
    <p:sldId id="283" r:id="rId20"/>
    <p:sldId id="28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31" autoAdjust="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B9DEF1-EEF5-4C5F-A380-4AE2A8417A0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72026-B60F-4F55-B93F-CCB2D10EF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72026-B60F-4F55-B93F-CCB2D10EF77F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09BFF-558E-45BB-B87F-D88F274CD1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FC42-4005-4939-988C-B436B475A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09BFF-558E-45BB-B87F-D88F274CD1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FC42-4005-4939-988C-B436B475A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09BFF-558E-45BB-B87F-D88F274CD1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FC42-4005-4939-988C-B436B475A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09BFF-558E-45BB-B87F-D88F274CD1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FC42-4005-4939-988C-B436B475A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09BFF-558E-45BB-B87F-D88F274CD1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FC42-4005-4939-988C-B436B475A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09BFF-558E-45BB-B87F-D88F274CD1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FC42-4005-4939-988C-B436B475A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09BFF-558E-45BB-B87F-D88F274CD1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FC42-4005-4939-988C-B436B475A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09BFF-558E-45BB-B87F-D88F274CD1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FC42-4005-4939-988C-B436B475A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09BFF-558E-45BB-B87F-D88F274CD1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FC42-4005-4939-988C-B436B475A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09BFF-558E-45BB-B87F-D88F274CD1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FC42-4005-4939-988C-B436B475A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09BFF-558E-45BB-B87F-D88F274CD1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FC42-4005-4939-988C-B436B475A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09BFF-558E-45BB-B87F-D88F274CD1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BFC42-4005-4939-988C-B436B475A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764704"/>
            <a:ext cx="756084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bg1"/>
                </a:solidFill>
              </a:rPr>
              <a:t>Использование </a:t>
            </a:r>
            <a:r>
              <a:rPr lang="ru-RU" sz="4800" b="1" i="1" dirty="0" err="1" smtClean="0">
                <a:solidFill>
                  <a:schemeClr val="bg1"/>
                </a:solidFill>
              </a:rPr>
              <a:t>мультимедийной</a:t>
            </a:r>
            <a:r>
              <a:rPr lang="ru-RU" sz="4800" b="1" i="1" dirty="0" smtClean="0">
                <a:solidFill>
                  <a:schemeClr val="bg1"/>
                </a:solidFill>
              </a:rPr>
              <a:t> презентации как средство активизации познавательной деятельности обучающихся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0"/>
            <a:ext cx="6858048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>
                <a:solidFill>
                  <a:srgbClr val="C00000"/>
                </a:solidFill>
              </a:rPr>
              <a:t>3.Обобщающий этап</a:t>
            </a:r>
          </a:p>
          <a:p>
            <a:pPr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002060"/>
                </a:solidFill>
              </a:rPr>
              <a:t>Систематизация результатов.</a:t>
            </a:r>
          </a:p>
          <a:p>
            <a:pPr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002060"/>
                </a:solidFill>
              </a:rPr>
              <a:t>Анализ и оценка результатов, корректировка гипотезы.</a:t>
            </a:r>
          </a:p>
          <a:p>
            <a:pPr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002060"/>
                </a:solidFill>
              </a:rPr>
              <a:t>Составление демонстрационного материала (презентаций)</a:t>
            </a:r>
          </a:p>
          <a:p>
            <a:endParaRPr lang="ru-RU" sz="2800" dirty="0" smtClean="0"/>
          </a:p>
          <a:p>
            <a:r>
              <a:rPr lang="ru-RU" sz="2800" dirty="0" smtClean="0">
                <a:solidFill>
                  <a:srgbClr val="C00000"/>
                </a:solidFill>
              </a:rPr>
              <a:t>4.Внедренческий этап.</a:t>
            </a:r>
          </a:p>
          <a:p>
            <a:pPr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002060"/>
                </a:solidFill>
              </a:rPr>
              <a:t>Распространение новшества (публикация на сайте </a:t>
            </a:r>
            <a:r>
              <a:rPr lang="ru-RU" sz="2800" i="1" dirty="0" err="1" smtClean="0">
                <a:solidFill>
                  <a:srgbClr val="002060"/>
                </a:solidFill>
              </a:rPr>
              <a:t>инфоурока</a:t>
            </a:r>
            <a:r>
              <a:rPr lang="ru-RU" sz="2800" i="1" dirty="0" smtClean="0">
                <a:solidFill>
                  <a:srgbClr val="002060"/>
                </a:solidFill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002060"/>
                </a:solidFill>
              </a:rPr>
              <a:t>Популяризация результатов инновационного образовательного проекта (выступление на МО, педсовете, участие в выставках педагогического мастерства)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571480"/>
            <a:ext cx="735811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u="sng" dirty="0" smtClean="0">
                <a:solidFill>
                  <a:srgbClr val="C00000"/>
                </a:solidFill>
              </a:rPr>
              <a:t>Ожидаемый результат: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i="1" dirty="0" smtClean="0">
                <a:solidFill>
                  <a:srgbClr val="002060"/>
                </a:solidFill>
              </a:rPr>
              <a:t>повышение качества образования по предмету через активизацию познавательной деятельности школьников и повышение творческого потенциала обучающихся.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571480"/>
            <a:ext cx="757242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Достоинства: 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400" dirty="0"/>
              <a:t>интеграция гипертекста и мультимедиа (объединение аудио-, видео- и анимационных эффектов) в единую презентацию позволяет сделать изложение учебного материала ярким и убедительным;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400" dirty="0"/>
              <a:t>сочетание устного лекционного материала с демонстрацией </a:t>
            </a:r>
            <a:r>
              <a:rPr lang="ru-RU" sz="2400" dirty="0" err="1"/>
              <a:t>слайд-фильма</a:t>
            </a:r>
            <a:r>
              <a:rPr lang="ru-RU" sz="2400" dirty="0"/>
              <a:t> позволяет концентрировать визуальное внимание </a:t>
            </a:r>
            <a:r>
              <a:rPr lang="ru-RU" sz="2400" dirty="0" smtClean="0"/>
              <a:t>обучающихся </a:t>
            </a:r>
            <a:r>
              <a:rPr lang="ru-RU" sz="2400" dirty="0"/>
              <a:t>на особо значимых (важных) моментах учебного материала;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400" dirty="0"/>
              <a:t>компьютерные презентационные </a:t>
            </a:r>
            <a:r>
              <a:rPr lang="ru-RU" sz="2400" dirty="0" err="1"/>
              <a:t>слайд-фильмы</a:t>
            </a:r>
            <a:r>
              <a:rPr lang="ru-RU" sz="2400" dirty="0"/>
              <a:t> удобно использовать для вывода информации в виде распечаток на принтере в качестве раздаточного материала для </a:t>
            </a:r>
            <a:r>
              <a:rPr lang="ru-RU" sz="2400" dirty="0" smtClean="0"/>
              <a:t>обучающихся</a:t>
            </a:r>
            <a:r>
              <a:rPr lang="ru-RU" sz="2400" dirty="0"/>
              <a:t>: справочного материала, памяток и </a:t>
            </a:r>
            <a:r>
              <a:rPr lang="ru-RU" sz="2400" dirty="0" err="1"/>
              <a:t>т.п</a:t>
            </a:r>
            <a:r>
              <a:rPr lang="ru-RU" sz="2400" dirty="0"/>
              <a:t>;</a:t>
            </a:r>
          </a:p>
          <a:p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714356"/>
            <a:ext cx="807249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400" dirty="0"/>
              <a:t>лучше понимается новая информация, т.к. новый материал подаётся разными способами (в это время для восприятия привлекаются разные органы чувств – ребёнок не только услышал, но и увидел);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/>
              <a:t>повышается мотивация к учению за счёт привлекательности материала (фотографии, рисунки) и эффектов анимации;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/>
              <a:t>формируются аналитические умения учащихся, т.к. приходится сопоставлять изученный текстовый материал с наглядно-образным, учатся анализировать;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/>
              <a:t>формируются коммуникативные умения </a:t>
            </a:r>
            <a:r>
              <a:rPr lang="ru-RU" sz="2400" dirty="0" smtClean="0"/>
              <a:t>обучающихся</a:t>
            </a:r>
            <a:r>
              <a:rPr lang="ru-RU" sz="2400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82154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Использование ИКТ на уроках биологии позволяет: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Повысить качество обучения предмету;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Отразить существенные стороны биологических объектов, зримо воплотив</a:t>
            </a:r>
          </a:p>
          <a:p>
            <a:r>
              <a:rPr lang="ru-RU" dirty="0" smtClean="0"/>
              <a:t>  в  жизнь принцип наглядности;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Выдвинуть на передний план наиболее важные; характеристики изучаемых объектов и явлений природы</a:t>
            </a:r>
          </a:p>
          <a:p>
            <a:pPr algn="ctr"/>
            <a:endParaRPr lang="ru-RU" dirty="0"/>
          </a:p>
        </p:txBody>
      </p:sp>
      <p:sp>
        <p:nvSpPr>
          <p:cNvPr id="41986" name="AutoShape 2" descr="Картинки по запросу рисунки детей за компьютер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88" name="AutoShape 4" descr="Картинки по запросу рисунки детей за компьютер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0" name="AutoShape 6" descr="Картинки по запросу явления природы весной   рису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992" name="Picture 8" descr="Картинки по запросу явления природы весной   рису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643182"/>
            <a:ext cx="4762500" cy="3571875"/>
          </a:xfrm>
          <a:prstGeom prst="rect">
            <a:avLst/>
          </a:prstGeom>
          <a:noFill/>
        </p:spPr>
      </p:pic>
      <p:sp>
        <p:nvSpPr>
          <p:cNvPr id="41994" name="AutoShape 10" descr="Картинки по запросу явления природы осенью   рису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6" name="AutoShape 12" descr="Картинки по запросу явления природы осенью   рису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8" name="AutoShape 14" descr="Картинки по запросу явления природы осенью   рису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2000" name="Picture 16" descr="Картинки по запросу явления природы осенью   рису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500306"/>
            <a:ext cx="3790893" cy="28431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8286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отличие от обычных технических средств обучения ИКТ позволяют не только насытить обучающегося большим количеством готовых,  строго отобранных,  соответствующим образом организованных</a:t>
            </a:r>
            <a:endParaRPr lang="en-US" dirty="0" smtClean="0"/>
          </a:p>
          <a:p>
            <a:r>
              <a:rPr lang="ru-RU" dirty="0" smtClean="0"/>
              <a:t> знаний, но и развивать интеллектуальные,</a:t>
            </a:r>
            <a:endParaRPr lang="en-US" dirty="0" smtClean="0"/>
          </a:p>
          <a:p>
            <a:r>
              <a:rPr lang="ru-RU" dirty="0" smtClean="0"/>
              <a:t> творческие способности</a:t>
            </a:r>
            <a:endParaRPr lang="en-US" dirty="0" smtClean="0"/>
          </a:p>
          <a:p>
            <a:r>
              <a:rPr lang="ru-RU" dirty="0" smtClean="0"/>
              <a:t> учащихся, их умение самостоятельно </a:t>
            </a:r>
            <a:endParaRPr lang="en-US" dirty="0" smtClean="0"/>
          </a:p>
          <a:p>
            <a:r>
              <a:rPr lang="ru-RU" dirty="0" smtClean="0"/>
              <a:t>приобретать новые знания,</a:t>
            </a:r>
            <a:r>
              <a:rPr lang="en-US" dirty="0" smtClean="0"/>
              <a:t> </a:t>
            </a:r>
            <a:r>
              <a:rPr lang="ru-RU" dirty="0" smtClean="0"/>
              <a:t>работать</a:t>
            </a:r>
            <a:endParaRPr lang="en-US" dirty="0" smtClean="0"/>
          </a:p>
          <a:p>
            <a:r>
              <a:rPr lang="ru-RU" dirty="0" smtClean="0"/>
              <a:t> с различными источниками информации</a:t>
            </a:r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9938" name="Picture 2" descr="Картинки по запросу источники информации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214422"/>
            <a:ext cx="4000496" cy="3214710"/>
          </a:xfrm>
          <a:prstGeom prst="rect">
            <a:avLst/>
          </a:prstGeom>
          <a:noFill/>
        </p:spPr>
      </p:pic>
      <p:sp>
        <p:nvSpPr>
          <p:cNvPr id="39942" name="AutoShape 6" descr="Картинки по запросу источники информации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4" name="AutoShape 8" descr="Картинки по запросу источники информации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6" name="AutoShape 10" descr="Картинки по запросу источники информации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8" name="AutoShape 12" descr="Картинки по запросу источники информации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50" name="AutoShape 14" descr="Картинки по запросу источники информации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9952" name="Picture 16" descr="Картинки по запросу источники информации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000372"/>
            <a:ext cx="4786346" cy="3589760"/>
          </a:xfrm>
          <a:prstGeom prst="rect">
            <a:avLst/>
          </a:prstGeom>
          <a:noFill/>
        </p:spPr>
      </p:pic>
      <p:pic>
        <p:nvPicPr>
          <p:cNvPr id="7170" name="Picture 2" descr="http://images.myshared.ru/4/229310/slide_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4125520"/>
            <a:ext cx="4000496" cy="2732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35716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На этапе объяснения нового материала</a:t>
            </a:r>
            <a:endParaRPr lang="ru-RU" dirty="0"/>
          </a:p>
        </p:txBody>
      </p:sp>
      <p:pic>
        <p:nvPicPr>
          <p:cNvPr id="38916" name="Picture 4" descr="Картинки по запросу строение цветка рису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32"/>
            <a:ext cx="4572000" cy="3500462"/>
          </a:xfrm>
          <a:prstGeom prst="rect">
            <a:avLst/>
          </a:prstGeom>
          <a:noFill/>
        </p:spPr>
      </p:pic>
      <p:sp>
        <p:nvSpPr>
          <p:cNvPr id="38918" name="AutoShape 6" descr="Картинки по запросу цветение воды рису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20" name="AutoShape 8" descr="Картинки по запросу цветение воды рису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22" name="AutoShape 10" descr="Картинки по запросу цветение воды рису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24" name="AutoShape 1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26" name="AutoShape 14" descr="Картинки по запросу цветение воды рису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28" name="Picture 16" descr="Картинки по запросу цветение воды рису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71974"/>
            <a:ext cx="4500562" cy="2486026"/>
          </a:xfrm>
          <a:prstGeom prst="rect">
            <a:avLst/>
          </a:prstGeom>
          <a:noFill/>
        </p:spPr>
      </p:pic>
      <p:pic>
        <p:nvPicPr>
          <p:cNvPr id="6148" name="Picture 4" descr="http://webmandry.com/wp-content/uploads/2015/02/2015_02_867_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967168"/>
            <a:ext cx="4572000" cy="3357154"/>
          </a:xfrm>
          <a:prstGeom prst="rect">
            <a:avLst/>
          </a:prstGeom>
          <a:noFill/>
        </p:spPr>
      </p:pic>
      <p:pic>
        <p:nvPicPr>
          <p:cNvPr id="6150" name="Picture 6" descr="http://cn1.nevsedoma.com.ua/images/2011/63/4/110170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4143380"/>
            <a:ext cx="4643438" cy="2714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 descr="Картинки по запросу фото живой природ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8" name="AutoShape 4" descr="Картинки по запросу фото живой природ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0" name="AutoShape 6" descr="Картинки по запросу фото живой природ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2" name="AutoShape 8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4" name="AutoShape 10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6" name="AutoShape 1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8" name="AutoShape 1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80" name="AutoShape 16" descr="Картинки по запросу фото живой природ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82" name="AutoShape 18" descr="Картинки по запросу фото живой природ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84" name="AutoShape 20" descr="Картинки по запросу фото живой природ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886" name="Picture 22" descr="Картинки по запросу фото живой природ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214291"/>
            <a:ext cx="4579358" cy="2857520"/>
          </a:xfrm>
          <a:prstGeom prst="rect">
            <a:avLst/>
          </a:prstGeom>
          <a:noFill/>
        </p:spPr>
      </p:pic>
      <p:pic>
        <p:nvPicPr>
          <p:cNvPr id="36888" name="Picture 24" descr="Картинки по запросу фото живой природ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3071810"/>
            <a:ext cx="5429256" cy="3605027"/>
          </a:xfrm>
          <a:prstGeom prst="rect">
            <a:avLst/>
          </a:prstGeom>
          <a:noFill/>
        </p:spPr>
      </p:pic>
      <p:sp>
        <p:nvSpPr>
          <p:cNvPr id="36890" name="AutoShape 26" descr="Картинки по запросу фото живой природ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92" name="AutoShape 28" descr="Картинки по запросу фото живой природ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94" name="AutoShape 30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96" name="AutoShape 3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78" name="AutoShape 2" descr="Картинки по запросу орнитологи за работ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AutoShape 4" descr="Картинки по запросу орнитологи за работ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2" name="AutoShape 6" descr="Картинки по запросу орнитологи за работ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6" name="AutoShape 2" descr="https://img2.goodfon.ru/original/2880x1920/2/10/thailand-tailand-les-re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https://ru.best-wallpaper.net/wallpaper/1920x1440/1410/Thailand-forest-trees-waterfalls-stream_1920x144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https://ru.best-wallpaper.net/wallpaper/1920x1440/1410/Thailand-forest-trees-waterfalls-stream_1920x144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2" name="Picture 8" descr="http://333v.ru/uploads/d2/d2a3e42b1be31fccf07fe4be0e60cda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14291"/>
            <a:ext cx="4143404" cy="3000396"/>
          </a:xfrm>
          <a:prstGeom prst="rect">
            <a:avLst/>
          </a:prstGeom>
          <a:noFill/>
        </p:spPr>
      </p:pic>
      <p:sp>
        <p:nvSpPr>
          <p:cNvPr id="26634" name="AutoShape 10" descr="http://www.ejin.ru/wp-content/uploads/2017/09/14-54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6" name="Picture 12" descr="http://www.ejin.ru/wp-content/uploads/2017/09/14-5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071810"/>
            <a:ext cx="3786182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 descr="Картинки по запросу схемы живой и неживой природ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0" name="AutoShape 4" descr="Картинки по запросу наблюдение орнитологов за работ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2" name="AutoShape 6" descr="Картинки по запросу наблюдение орнитологов за работ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24" name="Picture 8" descr="Картинки по запросу наблюдение орнитологов за работой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214290"/>
            <a:ext cx="4762502" cy="3571877"/>
          </a:xfrm>
          <a:prstGeom prst="rect">
            <a:avLst/>
          </a:prstGeom>
          <a:noFill/>
        </p:spPr>
      </p:pic>
      <p:sp>
        <p:nvSpPr>
          <p:cNvPr id="34826" name="AutoShape 10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8" name="AutoShape 1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30" name="AutoShape 1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32" name="AutoShape 16" descr="Картинки по запросу наблюдение орнитологов за работ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34" name="AutoShape 18" descr="Картинки по запросу наблюдение орнитологов за работ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36" name="AutoShape 20" descr="Картинки по запросу наблюдение орнитологов за работ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38" name="Picture 22" descr="Картинки по запросу наблюдение орнитологов за работой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4381530" cy="3500461"/>
          </a:xfrm>
          <a:prstGeom prst="rect">
            <a:avLst/>
          </a:prstGeom>
          <a:noFill/>
        </p:spPr>
      </p:pic>
      <p:sp>
        <p:nvSpPr>
          <p:cNvPr id="34840" name="AutoShape 2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42" name="AutoShape 26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0" name="AutoShape 2" descr="Картинки по запросу орнитологи за работ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78" name="Picture 2" descr="http://www.ohotniki.ru/upload/ohotniki/475/74/1c/e4/DETAIL_PICTURE_638382_79509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643314"/>
            <a:ext cx="4286280" cy="3069878"/>
          </a:xfrm>
          <a:prstGeom prst="rect">
            <a:avLst/>
          </a:prstGeom>
          <a:noFill/>
        </p:spPr>
      </p:pic>
      <p:pic>
        <p:nvPicPr>
          <p:cNvPr id="24580" name="Picture 4" descr="http://fb.ru/misc/i/gallery/3530/35999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3643314"/>
            <a:ext cx="4500594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Анимации•аналоги традиционных фрагментов"мультфильмов",  включавших в учебные кино – и видеофильмы для иллюстрации механизмов тех или иных биологических процессов,  в том числе и микромира</a:t>
            </a:r>
          </a:p>
          <a:p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0722" name="AutoShape 2" descr="Картинки по запросу анимации о природ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Картинки по запросу анимации о природ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2" descr="Картинки по запросу фото видеофрагмента о животных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857364"/>
            <a:ext cx="4214842" cy="2370849"/>
          </a:xfrm>
          <a:prstGeom prst="rect">
            <a:avLst/>
          </a:prstGeom>
          <a:noFill/>
        </p:spPr>
      </p:pic>
      <p:pic>
        <p:nvPicPr>
          <p:cNvPr id="1028" name="Picture 4" descr="http://www.bugaga.ru/uploads/posts/2012-10/1350904024_disney-animals-in-real-life-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14818"/>
            <a:ext cx="9144000" cy="2643182"/>
          </a:xfrm>
          <a:prstGeom prst="rect">
            <a:avLst/>
          </a:prstGeom>
          <a:noFill/>
        </p:spPr>
      </p:pic>
      <p:pic>
        <p:nvPicPr>
          <p:cNvPr id="1030" name="Picture 6" descr="http://www.bugaga.ru/uploads/posts/2012-10/1350903972_disney-animals-in-real-life-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2" y="2285992"/>
            <a:ext cx="4571998" cy="19145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14356"/>
            <a:ext cx="8215370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4000" b="1" i="1" dirty="0" err="1" smtClean="0">
                <a:solidFill>
                  <a:srgbClr val="C00000"/>
                </a:solidFill>
              </a:rPr>
              <a:t>Мультимедийные</a:t>
            </a:r>
            <a:r>
              <a:rPr lang="ru-RU" sz="4000" b="1" i="1" dirty="0" smtClean="0">
                <a:solidFill>
                  <a:srgbClr val="C00000"/>
                </a:solidFill>
              </a:rPr>
              <a:t> технологии 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– это современный инструментарий, который помогает учителю повысить уровень знания ученика. 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357298"/>
            <a:ext cx="635798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Спасибо за внимание!</a:t>
            </a:r>
            <a:endParaRPr lang="ru-RU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642918"/>
            <a:ext cx="8501122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Компьютерная презентация </a:t>
            </a:r>
            <a:r>
              <a:rPr lang="ru-RU" dirty="0">
                <a:solidFill>
                  <a:srgbClr val="008000"/>
                </a:solidFill>
              </a:rPr>
              <a:t>– </a:t>
            </a:r>
            <a:r>
              <a:rPr lang="ru-RU" sz="2800" dirty="0"/>
              <a:t>это качественно новая форма подачи знаний, представляющая из себя определенную последовательность специальным образом отобранных и представляемых в логической очередности и сочетании различных форм отображения материалов, раскрывающих заявленную тему с высокой степенью восприятия, позволяющая акцентировать внимание </a:t>
            </a:r>
            <a:r>
              <a:rPr lang="ru-RU" sz="2800" dirty="0" smtClean="0"/>
              <a:t>обучающихся </a:t>
            </a:r>
            <a:r>
              <a:rPr lang="ru-RU" sz="2800" dirty="0"/>
              <a:t>на значимых моментах излагаемой информации и создавать наглядные эффектные образы в виде схем, диаграмм, графических композиций и т. п.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00042"/>
            <a:ext cx="885828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облегчают показ фотографий, рисунков, графиков, схем, таблиц и т.д.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быстрота и удобство воспроизведения всех этих фотографий, схем, таблиц и т. п.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возможность показать структуру занятия .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</a:rPr>
              <a:t> </a:t>
            </a:r>
            <a:endParaRPr lang="ru-RU" sz="2400" i="1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571480"/>
            <a:ext cx="757242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C00000"/>
                </a:solidFill>
              </a:rPr>
              <a:t>Актуальность проекта 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обусловлена использованием современных технологий в образовательном процессе и необходимостью перехода от репродуктивной деятельности обучающихся к творческой.</a:t>
            </a:r>
          </a:p>
          <a:p>
            <a:pPr algn="just"/>
            <a:endParaRPr lang="ru-RU" sz="2800" dirty="0" smtClean="0"/>
          </a:p>
          <a:p>
            <a:r>
              <a:rPr lang="ru-RU" sz="2800" b="1" u="sng" dirty="0" smtClean="0">
                <a:solidFill>
                  <a:srgbClr val="C00000"/>
                </a:solidFill>
              </a:rPr>
              <a:t>Тема проекта: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Использование </a:t>
            </a:r>
            <a:r>
              <a:rPr lang="ru-RU" sz="2800" i="1" dirty="0" err="1" smtClean="0">
                <a:solidFill>
                  <a:schemeClr val="tx2">
                    <a:lumMod val="75000"/>
                  </a:schemeClr>
                </a:solidFill>
              </a:rPr>
              <a:t>мультимедийной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 презентации как средство активизации познавательной деятельности обучающихся».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00042"/>
            <a:ext cx="764386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C00000"/>
                </a:solidFill>
              </a:rPr>
              <a:t>Объект исследования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/>
              <a:t>– </a:t>
            </a:r>
            <a:r>
              <a:rPr lang="ru-RU" sz="2800" i="1" dirty="0" smtClean="0">
                <a:solidFill>
                  <a:srgbClr val="002060"/>
                </a:solidFill>
              </a:rPr>
              <a:t>процесс обучения биологии.</a:t>
            </a:r>
          </a:p>
          <a:p>
            <a:endParaRPr lang="ru-RU" sz="2800" dirty="0" smtClean="0"/>
          </a:p>
          <a:p>
            <a:r>
              <a:rPr lang="ru-RU" sz="2800" b="1" u="sng" dirty="0" smtClean="0">
                <a:solidFill>
                  <a:srgbClr val="C00000"/>
                </a:solidFill>
              </a:rPr>
              <a:t>Предмет исследования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/>
              <a:t>– </a:t>
            </a:r>
            <a:r>
              <a:rPr lang="ru-RU" sz="2800" i="1" dirty="0" err="1" smtClean="0">
                <a:solidFill>
                  <a:srgbClr val="002060"/>
                </a:solidFill>
              </a:rPr>
              <a:t>мультимедийная</a:t>
            </a:r>
            <a:r>
              <a:rPr lang="ru-RU" sz="2800" i="1" dirty="0" smtClean="0">
                <a:solidFill>
                  <a:srgbClr val="002060"/>
                </a:solidFill>
              </a:rPr>
              <a:t> презентация как средство повышения познавательной активности обучающихся</a:t>
            </a:r>
            <a:r>
              <a:rPr lang="ru-RU" sz="2800" dirty="0" smtClean="0"/>
              <a:t>.</a:t>
            </a:r>
          </a:p>
          <a:p>
            <a:endParaRPr lang="ru-RU" sz="2800" dirty="0" smtClean="0"/>
          </a:p>
          <a:p>
            <a:r>
              <a:rPr lang="ru-RU" sz="2800" b="1" u="sng" dirty="0" smtClean="0">
                <a:solidFill>
                  <a:srgbClr val="C00000"/>
                </a:solidFill>
              </a:rPr>
              <a:t>Цель исследования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/>
              <a:t>– </a:t>
            </a:r>
            <a:r>
              <a:rPr lang="ru-RU" sz="2800" i="1" dirty="0" smtClean="0">
                <a:solidFill>
                  <a:srgbClr val="002060"/>
                </a:solidFill>
              </a:rPr>
              <a:t>нахождение обоснованного эффективного применения </a:t>
            </a:r>
            <a:r>
              <a:rPr lang="ru-RU" sz="2800" i="1" dirty="0" err="1" smtClean="0">
                <a:solidFill>
                  <a:srgbClr val="002060"/>
                </a:solidFill>
              </a:rPr>
              <a:t>мультимедийных</a:t>
            </a:r>
            <a:r>
              <a:rPr lang="ru-RU" sz="2800" i="1" dirty="0" smtClean="0">
                <a:solidFill>
                  <a:srgbClr val="002060"/>
                </a:solidFill>
              </a:rPr>
              <a:t> презентации, обеспечивающих развитие познавательного интереса школьников при изучении биологии</a:t>
            </a:r>
            <a:endParaRPr lang="ru-RU" sz="28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14290"/>
            <a:ext cx="771530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C00000"/>
                </a:solidFill>
              </a:rPr>
              <a:t>Задачи: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2400" i="1" dirty="0" smtClean="0">
                <a:solidFill>
                  <a:srgbClr val="002060"/>
                </a:solidFill>
              </a:rPr>
              <a:t>1.Провести научный анализ в теории и практике проблемы формирования познавательных интересов обучающихся.</a:t>
            </a:r>
          </a:p>
          <a:p>
            <a:endParaRPr lang="ru-RU" sz="2400" i="1" dirty="0" smtClean="0">
              <a:solidFill>
                <a:srgbClr val="002060"/>
              </a:solidFill>
            </a:endParaRPr>
          </a:p>
          <a:p>
            <a:r>
              <a:rPr lang="ru-RU" sz="2400" i="1" dirty="0" smtClean="0">
                <a:solidFill>
                  <a:srgbClr val="002060"/>
                </a:solidFill>
              </a:rPr>
              <a:t>2.Определить последовательность включения </a:t>
            </a:r>
            <a:r>
              <a:rPr lang="ru-RU" sz="2400" i="1" dirty="0" err="1" smtClean="0">
                <a:solidFill>
                  <a:srgbClr val="002060"/>
                </a:solidFill>
              </a:rPr>
              <a:t>мультимедийных</a:t>
            </a:r>
            <a:r>
              <a:rPr lang="ru-RU" sz="2400" i="1" dirty="0" smtClean="0">
                <a:solidFill>
                  <a:srgbClr val="002060"/>
                </a:solidFill>
              </a:rPr>
              <a:t> презентаций на уроках биологии, позволяющих обеспечить переход деятельности ученика от репродуктивной к творческой.</a:t>
            </a:r>
          </a:p>
          <a:p>
            <a:endParaRPr lang="ru-RU" sz="2400" i="1" dirty="0" smtClean="0">
              <a:solidFill>
                <a:srgbClr val="002060"/>
              </a:solidFill>
            </a:endParaRPr>
          </a:p>
          <a:p>
            <a:r>
              <a:rPr lang="ru-RU" sz="2400" i="1" dirty="0" smtClean="0">
                <a:solidFill>
                  <a:srgbClr val="002060"/>
                </a:solidFill>
              </a:rPr>
              <a:t>3.Обосновать и опытным путем проверить использование методики применения </a:t>
            </a:r>
            <a:r>
              <a:rPr lang="ru-RU" sz="2400" i="1" dirty="0" err="1" smtClean="0">
                <a:solidFill>
                  <a:srgbClr val="002060"/>
                </a:solidFill>
              </a:rPr>
              <a:t>мультимедийных</a:t>
            </a:r>
            <a:r>
              <a:rPr lang="ru-RU" sz="2400" i="1" dirty="0" smtClean="0">
                <a:solidFill>
                  <a:srgbClr val="002060"/>
                </a:solidFill>
              </a:rPr>
              <a:t> презентаций для успешного развития познавательного интереса обучающихся.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1285860"/>
            <a:ext cx="721523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u="sng" dirty="0" smtClean="0">
                <a:solidFill>
                  <a:srgbClr val="C00000"/>
                </a:solidFill>
              </a:rPr>
              <a:t>Гипотеза: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i="1" dirty="0" smtClean="0">
                <a:solidFill>
                  <a:srgbClr val="002060"/>
                </a:solidFill>
              </a:rPr>
              <a:t>если на уроках биологии реализовывать методику применения </a:t>
            </a:r>
            <a:r>
              <a:rPr lang="ru-RU" sz="2400" i="1" dirty="0" err="1" smtClean="0">
                <a:solidFill>
                  <a:srgbClr val="002060"/>
                </a:solidFill>
              </a:rPr>
              <a:t>мультимедийных</a:t>
            </a:r>
            <a:r>
              <a:rPr lang="ru-RU" sz="2400" i="1" dirty="0" smtClean="0">
                <a:solidFill>
                  <a:srgbClr val="002060"/>
                </a:solidFill>
              </a:rPr>
              <a:t> презентаций, обеспечивающих переход от репродуктивного к творческому учению школьников, то можно повысить их познавательный интерес, и как следствие качество знаний.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500042"/>
            <a:ext cx="735811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1.Организационный этап:</a:t>
            </a:r>
          </a:p>
          <a:p>
            <a:pPr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002060"/>
                </a:solidFill>
              </a:rPr>
              <a:t>Изучение теоретических основ проблемы.</a:t>
            </a:r>
          </a:p>
          <a:p>
            <a:pPr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002060"/>
                </a:solidFill>
              </a:rPr>
              <a:t>Разработка и создание банка </a:t>
            </a:r>
            <a:r>
              <a:rPr lang="ru-RU" sz="2800" i="1" dirty="0" err="1" smtClean="0">
                <a:solidFill>
                  <a:srgbClr val="002060"/>
                </a:solidFill>
              </a:rPr>
              <a:t>мультимедийных</a:t>
            </a:r>
            <a:r>
              <a:rPr lang="ru-RU" sz="2800" i="1" dirty="0" smtClean="0">
                <a:solidFill>
                  <a:srgbClr val="002060"/>
                </a:solidFill>
              </a:rPr>
              <a:t> презентаций.</a:t>
            </a:r>
          </a:p>
          <a:p>
            <a:endParaRPr lang="ru-RU" sz="2800" dirty="0" smtClean="0">
              <a:solidFill>
                <a:srgbClr val="C00000"/>
              </a:solidFill>
            </a:endParaRPr>
          </a:p>
          <a:p>
            <a:r>
              <a:rPr lang="ru-RU" sz="2800" dirty="0" smtClean="0">
                <a:solidFill>
                  <a:srgbClr val="C00000"/>
                </a:solidFill>
              </a:rPr>
              <a:t>2.Практический этап</a:t>
            </a:r>
          </a:p>
          <a:p>
            <a:pPr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002060"/>
                </a:solidFill>
              </a:rPr>
              <a:t>Применение </a:t>
            </a:r>
            <a:r>
              <a:rPr lang="ru-RU" sz="2800" i="1" dirty="0" err="1" smtClean="0">
                <a:solidFill>
                  <a:srgbClr val="002060"/>
                </a:solidFill>
              </a:rPr>
              <a:t>мультимедийных</a:t>
            </a:r>
            <a:r>
              <a:rPr lang="ru-RU" sz="2800" i="1" dirty="0" smtClean="0">
                <a:solidFill>
                  <a:srgbClr val="002060"/>
                </a:solidFill>
              </a:rPr>
              <a:t> презентаций в учебном процессе.</a:t>
            </a:r>
          </a:p>
          <a:p>
            <a:pPr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002060"/>
                </a:solidFill>
              </a:rPr>
              <a:t>Отслеживание процесса реализации (изучение результатов деятельности обучающихся).</a:t>
            </a:r>
          </a:p>
          <a:p>
            <a:pPr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002060"/>
                </a:solidFill>
              </a:rPr>
              <a:t>Корректировка внедрения методики применения </a:t>
            </a:r>
            <a:r>
              <a:rPr lang="ru-RU" sz="2800" i="1" dirty="0" err="1" smtClean="0">
                <a:solidFill>
                  <a:srgbClr val="002060"/>
                </a:solidFill>
              </a:rPr>
              <a:t>мультимедийных</a:t>
            </a:r>
            <a:r>
              <a:rPr lang="ru-RU" sz="2800" i="1" dirty="0" smtClean="0">
                <a:solidFill>
                  <a:srgbClr val="002060"/>
                </a:solidFill>
              </a:rPr>
              <a:t> презентации.</a:t>
            </a:r>
          </a:p>
          <a:p>
            <a:endParaRPr lang="ru-RU" i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661</Words>
  <Application>Microsoft Office PowerPoint</Application>
  <PresentationFormat>Экран (4:3)</PresentationFormat>
  <Paragraphs>64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Наталья</cp:lastModifiedBy>
  <cp:revision>26</cp:revision>
  <dcterms:created xsi:type="dcterms:W3CDTF">2011-12-18T08:37:22Z</dcterms:created>
  <dcterms:modified xsi:type="dcterms:W3CDTF">2018-01-31T11:43:32Z</dcterms:modified>
</cp:coreProperties>
</file>