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84" r:id="rId15"/>
    <p:sldId id="285" r:id="rId16"/>
    <p:sldId id="274" r:id="rId17"/>
    <p:sldId id="275" r:id="rId18"/>
    <p:sldId id="276" r:id="rId19"/>
    <p:sldId id="279" r:id="rId20"/>
    <p:sldId id="280" r:id="rId21"/>
    <p:sldId id="267" r:id="rId22"/>
    <p:sldId id="271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FF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12A-F2B4-4EBE-8322-3DA9A46B8AA4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88D60CD-9493-4989-8671-03EAF3871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12A-F2B4-4EBE-8322-3DA9A46B8AA4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D60CD-9493-4989-8671-03EAF3871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12A-F2B4-4EBE-8322-3DA9A46B8AA4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D60CD-9493-4989-8671-03EAF3871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12A-F2B4-4EBE-8322-3DA9A46B8AA4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88D60CD-9493-4989-8671-03EAF3871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12A-F2B4-4EBE-8322-3DA9A46B8AA4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D60CD-9493-4989-8671-03EAF3871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12A-F2B4-4EBE-8322-3DA9A46B8AA4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D60CD-9493-4989-8671-03EAF3871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12A-F2B4-4EBE-8322-3DA9A46B8AA4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88D60CD-9493-4989-8671-03EAF3871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12A-F2B4-4EBE-8322-3DA9A46B8AA4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D60CD-9493-4989-8671-03EAF3871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12A-F2B4-4EBE-8322-3DA9A46B8AA4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D60CD-9493-4989-8671-03EAF3871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12A-F2B4-4EBE-8322-3DA9A46B8AA4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D60CD-9493-4989-8671-03EAF3871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12A-F2B4-4EBE-8322-3DA9A46B8AA4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D60CD-9493-4989-8671-03EAF3871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FE5612A-F2B4-4EBE-8322-3DA9A46B8AA4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88D60CD-9493-4989-8671-03EAF3871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1000108"/>
            <a:ext cx="664373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3200" dirty="0" smtClean="0"/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Cambria" pitchFamily="18" charset="0"/>
              </a:rPr>
              <a:t>Муниципальное бюджетное образовательное учреждение</a:t>
            </a:r>
          </a:p>
          <a:p>
            <a:pPr algn="ctr">
              <a:buFont typeface="Arial" charset="0"/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Cambria" pitchFamily="18" charset="0"/>
              </a:rPr>
              <a:t>«Средняя школа №3 п.г.т. Актюбинский»</a:t>
            </a:r>
          </a:p>
          <a:p>
            <a:pPr algn="ctr">
              <a:buFont typeface="Arial" charset="0"/>
              <a:buNone/>
            </a:pPr>
            <a:r>
              <a:rPr lang="ru-RU" sz="2800" b="1" i="1" dirty="0" err="1" smtClean="0">
                <a:solidFill>
                  <a:srgbClr val="002060"/>
                </a:solidFill>
                <a:latin typeface="Cambria" pitchFamily="18" charset="0"/>
              </a:rPr>
              <a:t>Азнакаевского</a:t>
            </a:r>
            <a:r>
              <a:rPr lang="ru-RU" sz="2800" b="1" i="1" dirty="0" smtClean="0">
                <a:solidFill>
                  <a:srgbClr val="002060"/>
                </a:solidFill>
                <a:latin typeface="Cambria" pitchFamily="18" charset="0"/>
              </a:rPr>
              <a:t> муниципального района РТ</a:t>
            </a:r>
          </a:p>
          <a:p>
            <a:pPr algn="ctr">
              <a:buFont typeface="Arial" charset="0"/>
              <a:buNone/>
            </a:pPr>
            <a:endParaRPr lang="ru-RU" sz="2800" b="1" i="1" dirty="0">
              <a:solidFill>
                <a:srgbClr val="002060"/>
              </a:solidFill>
              <a:latin typeface="Cambria" pitchFamily="18" charset="0"/>
            </a:endParaRPr>
          </a:p>
          <a:p>
            <a:pPr algn="ctr">
              <a:buFont typeface="Arial" charset="0"/>
              <a:buNone/>
            </a:pPr>
            <a:endParaRPr lang="ru-RU" b="1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>
              <a:buFont typeface="Arial" charset="0"/>
              <a:buNone/>
            </a:pPr>
            <a:endParaRPr lang="ru-RU" b="1" i="1" dirty="0">
              <a:solidFill>
                <a:srgbClr val="002060"/>
              </a:solidFill>
              <a:latin typeface="Cambria" pitchFamily="18" charset="0"/>
            </a:endParaRPr>
          </a:p>
          <a:p>
            <a:pPr algn="ctr">
              <a:buFont typeface="Arial" charset="0"/>
              <a:buNone/>
            </a:pPr>
            <a:r>
              <a:rPr lang="ru-RU" sz="3200" b="1" i="1" dirty="0" smtClean="0">
                <a:solidFill>
                  <a:srgbClr val="C00000"/>
                </a:solidFill>
                <a:latin typeface="Cambria" pitchFamily="18" charset="0"/>
              </a:rPr>
              <a:t>Авторы исследования: </a:t>
            </a:r>
          </a:p>
          <a:p>
            <a:pPr algn="ctr">
              <a:buFont typeface="Arial" charset="0"/>
              <a:buNone/>
            </a:pPr>
            <a:r>
              <a:rPr lang="ru-RU" sz="3200" b="1" i="1" dirty="0" smtClean="0">
                <a:solidFill>
                  <a:srgbClr val="C00000"/>
                </a:solidFill>
                <a:latin typeface="Cambria" pitchFamily="18" charset="0"/>
              </a:rPr>
              <a:t>   - учащиеся  2- 3 классов</a:t>
            </a:r>
            <a:endParaRPr lang="ru-RU" sz="2800" dirty="0">
              <a:latin typeface="Cambr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44408" y="6165304"/>
            <a:ext cx="42068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planeta.sebastopol.ua/photo/1-0/116_iz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071678"/>
            <a:ext cx="4714868" cy="341828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71670" y="214290"/>
            <a:ext cx="4857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Cambria" pitchFamily="18" charset="0"/>
              </a:rPr>
              <a:t>Экология -</a:t>
            </a:r>
            <a:r>
              <a:rPr lang="ru-RU" b="1" i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071546"/>
            <a:ext cx="364333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Constantia" pitchFamily="18" charset="0"/>
              </a:rPr>
              <a:t>это новая наука 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Constantia" pitchFamily="18" charset="0"/>
              </a:rPr>
              <a:t>об окружающем мире 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Constantia" pitchFamily="18" charset="0"/>
              </a:rPr>
              <a:t>и возникла она 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Constantia" pitchFamily="18" charset="0"/>
              </a:rPr>
              <a:t>от нужды в ней. 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492098" y="6334525"/>
            <a:ext cx="446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500042"/>
            <a:ext cx="52664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endParaRPr lang="ru-RU" sz="2800" dirty="0">
              <a:latin typeface="Cambria" pitchFamily="18" charset="0"/>
            </a:endParaRPr>
          </a:p>
        </p:txBody>
      </p:sp>
      <p:pic>
        <p:nvPicPr>
          <p:cNvPr id="23562" name="Picture 10" descr="http://im0-tub-ru.yandex.net/i?id=36516143-36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1183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142976" y="428604"/>
            <a:ext cx="59293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Cambria" pitchFamily="18" charset="0"/>
              </a:rPr>
              <a:t>   </a:t>
            </a:r>
            <a:r>
              <a:rPr lang="ru-RU" sz="3200" b="1" dirty="0" smtClean="0">
                <a:solidFill>
                  <a:srgbClr val="FF0000"/>
                </a:solidFill>
                <a:latin typeface="Cambria" pitchFamily="18" charset="0"/>
              </a:rPr>
              <a:t>Статья 58 Конституции РФ:</a:t>
            </a:r>
            <a:endParaRPr lang="ru-RU" sz="3200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1928802"/>
            <a:ext cx="664373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onstantia" pitchFamily="18" charset="0"/>
              </a:rPr>
              <a:t> </a:t>
            </a:r>
            <a:r>
              <a:rPr lang="ru-RU" sz="4400" b="1" dirty="0" smtClean="0">
                <a:solidFill>
                  <a:srgbClr val="FFFF00"/>
                </a:solidFill>
                <a:latin typeface="Constantia" pitchFamily="18" charset="0"/>
              </a:rPr>
              <a:t>«Каждый обязан сохранять природу и окружающую среду, бережно относиться к природным богатствам».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460432" y="6309320"/>
            <a:ext cx="449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6" name="Picture 4" descr="дым в город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9397" name="Picture 5" descr="красный ды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86200"/>
            <a:ext cx="3962400" cy="2971800"/>
          </a:xfrm>
          <a:prstGeom prst="rect">
            <a:avLst/>
          </a:prstGeom>
          <a:noFill/>
        </p:spPr>
      </p:pic>
      <p:pic>
        <p:nvPicPr>
          <p:cNvPr id="59398" name="Picture 6" descr="белый дым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0"/>
            <a:ext cx="3810000" cy="294957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643174" y="285728"/>
            <a:ext cx="24449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D5251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Тревога!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532440" y="6237312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12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4" name="Picture 4" descr="ре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727" y="-12700"/>
            <a:ext cx="9144000" cy="6870700"/>
          </a:xfrm>
          <a:prstGeom prst="rect">
            <a:avLst/>
          </a:prstGeom>
          <a:noFill/>
        </p:spPr>
      </p:pic>
      <p:pic>
        <p:nvPicPr>
          <p:cNvPr id="61446" name="Picture 6" descr="бутылки в воде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14750"/>
            <a:ext cx="4191000" cy="3143250"/>
          </a:xfrm>
          <a:prstGeom prst="rect">
            <a:avLst/>
          </a:prstGeom>
          <a:noFill/>
        </p:spPr>
      </p:pic>
      <p:pic>
        <p:nvPicPr>
          <p:cNvPr id="61447" name="Picture 7" descr="нефтяное загрязн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6138" y="0"/>
            <a:ext cx="3217862" cy="35814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8460432" y="6165304"/>
            <a:ext cx="451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13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S40200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3933825"/>
            <a:ext cx="4103687" cy="2754313"/>
          </a:xfrm>
          <a:prstGeom prst="rect">
            <a:avLst/>
          </a:prstGeom>
          <a:noFill/>
        </p:spPr>
      </p:pic>
      <p:pic>
        <p:nvPicPr>
          <p:cNvPr id="16389" name="Picture 5" descr="S40200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1052513"/>
            <a:ext cx="3889375" cy="2701925"/>
          </a:xfrm>
          <a:prstGeom prst="rect">
            <a:avLst/>
          </a:prstGeom>
          <a:noFill/>
        </p:spPr>
      </p:pic>
      <p:pic>
        <p:nvPicPr>
          <p:cNvPr id="16390" name="Picture 6" descr="S40200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981075"/>
            <a:ext cx="4105275" cy="2808288"/>
          </a:xfrm>
          <a:prstGeom prst="rect">
            <a:avLst/>
          </a:prstGeom>
          <a:noFill/>
        </p:spPr>
      </p:pic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2786050" y="260350"/>
            <a:ext cx="48101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/>
              <a:t>                           Мусор </a:t>
            </a:r>
            <a:r>
              <a:rPr lang="ru-RU" b="1" dirty="0"/>
              <a:t>на улице 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529678" y="6318806"/>
            <a:ext cx="438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285728"/>
            <a:ext cx="75724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Cambria" pitchFamily="18" charset="0"/>
              </a:rPr>
              <a:t>Трудовой десант в школе</a:t>
            </a:r>
            <a:endParaRPr lang="ru-RU" sz="4000" dirty="0">
              <a:latin typeface="Cambria" pitchFamily="18" charset="0"/>
            </a:endParaRPr>
          </a:p>
        </p:txBody>
      </p:sp>
      <p:pic>
        <p:nvPicPr>
          <p:cNvPr id="1026" name="Picture 2" descr="C:\Users\Рифат\Desktop\Субботник\SDC119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71546"/>
            <a:ext cx="3500462" cy="2625347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1027" name="Picture 3" descr="C:\Users\Рифат\Desktop\Субботник\SDC1196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000108"/>
            <a:ext cx="3429024" cy="2571768"/>
          </a:xfrm>
          <a:prstGeom prst="rect">
            <a:avLst/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1028" name="Picture 4" descr="C:\Users\Рифат\Desktop\Субботник\SDC1197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3839768"/>
            <a:ext cx="3643338" cy="2732504"/>
          </a:xfrm>
          <a:prstGeom prst="rect">
            <a:avLst/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1029" name="Picture 5" descr="C:\Users\Рифат\Desktop\Субботник\SDC1197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3857628"/>
            <a:ext cx="3643338" cy="2732504"/>
          </a:xfrm>
          <a:prstGeom prst="rect">
            <a:avLst/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8434163" y="6426323"/>
            <a:ext cx="4523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18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571480"/>
            <a:ext cx="7358114" cy="5853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Cambria" pitchFamily="18" charset="0"/>
              </a:rPr>
              <a:t>- мусор должен попадать туда, где он будет меньше приносить вред людям и природе; </a:t>
            </a:r>
          </a:p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Cambria" pitchFamily="18" charset="0"/>
              </a:rPr>
              <a:t>- свалка не должно быть дикой, а специально оборудованной, огражденной, потому что если мы безответственно будем относиться к среде обитания, то наши потомки просто не доживут до тех дней, когда смогут что-то делать самостоятельно; </a:t>
            </a:r>
          </a:p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Cambria" pitchFamily="18" charset="0"/>
              </a:rPr>
              <a:t>- мусор в любом случае нельзя сжигать.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460432" y="6240724"/>
            <a:ext cx="450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142852"/>
            <a:ext cx="57575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Cambria" pitchFamily="18" charset="0"/>
              </a:rPr>
              <a:t>Провели исследование:</a:t>
            </a:r>
            <a:endParaRPr lang="ru-RU" sz="3600" dirty="0">
              <a:latin typeface="Cambria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85852" y="928671"/>
          <a:ext cx="6572296" cy="5659624"/>
        </p:xfrm>
        <a:graphic>
          <a:graphicData uri="http://schemas.openxmlformats.org/drawingml/2006/table">
            <a:tbl>
              <a:tblPr/>
              <a:tblGrid>
                <a:gridCol w="3128559"/>
                <a:gridCol w="1005638"/>
                <a:gridCol w="2438099"/>
              </a:tblGrid>
              <a:tr h="443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>
                          <a:latin typeface="Calibri"/>
                          <a:ea typeface="Calibri"/>
                          <a:cs typeface="Times New Roman"/>
                        </a:rPr>
                        <a:t>Задания</a:t>
                      </a:r>
                      <a:r>
                        <a:rPr lang="ru-RU" sz="900" b="1" u="sng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750" marR="3175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>
                          <a:latin typeface="Calibri"/>
                          <a:ea typeface="Calibri"/>
                          <a:cs typeface="Times New Roman"/>
                        </a:rPr>
                        <a:t>До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>
                          <a:latin typeface="Calibri"/>
                          <a:ea typeface="Calibri"/>
                          <a:cs typeface="Times New Roman"/>
                        </a:rPr>
                        <a:t>исследования</a:t>
                      </a:r>
                      <a:r>
                        <a:rPr lang="ru-RU" sz="900" b="1" u="sng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750" marR="3175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>
                          <a:latin typeface="Calibri"/>
                          <a:ea typeface="Calibri"/>
                          <a:cs typeface="Times New Roman"/>
                        </a:rPr>
                        <a:t>После исследования</a:t>
                      </a:r>
                      <a:r>
                        <a:rPr lang="ru-RU" sz="900" b="1" u="sng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750" marR="3175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30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Calibri"/>
                          <a:ea typeface="Calibri"/>
                          <a:cs typeface="Times New Roman"/>
                        </a:rPr>
                        <a:t>1. . Если после отдыха в лесу остались бумага, пакеты, банки, как ты поступишь?</a:t>
                      </a:r>
                      <a:r>
                        <a:rPr lang="ru-RU" sz="900" b="1" u="sng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Calibri"/>
                          <a:ea typeface="Calibri"/>
                          <a:cs typeface="Times New Roman"/>
                        </a:rPr>
                        <a:t>А) соберешь все в кучку и оставишь</a:t>
                      </a:r>
                      <a:r>
                        <a:rPr lang="ru-RU" sz="900" b="1" u="sng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Calibri"/>
                          <a:ea typeface="Calibri"/>
                          <a:cs typeface="Times New Roman"/>
                        </a:rPr>
                        <a:t>Б) выкопаешь ямку и зароешь в нее мусор</a:t>
                      </a:r>
                      <a:r>
                        <a:rPr lang="ru-RU" sz="900" b="1" u="sng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Calibri"/>
                          <a:ea typeface="Calibri"/>
                          <a:cs typeface="Times New Roman"/>
                        </a:rPr>
                        <a:t>В) заберешь все с собой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750" marR="3175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 12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  8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  11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750" marR="3175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 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750" marR="3175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14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Calibri"/>
                          <a:ea typeface="Calibri"/>
                          <a:cs typeface="Times New Roman"/>
                        </a:rPr>
                        <a:t>2. Как ты поступишь, если увидишь дерево, из которого вытекает сок?</a:t>
                      </a:r>
                      <a:r>
                        <a:rPr lang="ru-RU" sz="900" b="1" u="sng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Calibri"/>
                          <a:ea typeface="Calibri"/>
                          <a:cs typeface="Times New Roman"/>
                        </a:rPr>
                        <a:t>А) пройдешь мимо</a:t>
                      </a:r>
                      <a:r>
                        <a:rPr lang="ru-RU" sz="900" b="1" u="sng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Calibri"/>
                          <a:ea typeface="Calibri"/>
                          <a:cs typeface="Times New Roman"/>
                        </a:rPr>
                        <a:t>Б) закроешь ранку глиной</a:t>
                      </a:r>
                      <a:r>
                        <a:rPr lang="ru-RU" sz="900" b="1" u="sng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Calibri"/>
                          <a:ea typeface="Calibri"/>
                          <a:cs typeface="Times New Roman"/>
                        </a:rPr>
                        <a:t>В) попьешь сок и пойдешь дальше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u="sng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750" marR="3175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  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  13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 10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  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750" marR="3175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 9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22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 1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750" marR="3175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14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Calibri"/>
                          <a:ea typeface="Calibri"/>
                          <a:cs typeface="Times New Roman"/>
                        </a:rPr>
                        <a:t>3. Почему люди охраняют чистоту воздуха?</a:t>
                      </a:r>
                      <a:r>
                        <a:rPr lang="ru-RU" sz="900" b="1" u="sng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Calibri"/>
                          <a:ea typeface="Calibri"/>
                          <a:cs typeface="Times New Roman"/>
                        </a:rPr>
                        <a:t>А) чтобы природа была красивой</a:t>
                      </a:r>
                      <a:r>
                        <a:rPr lang="ru-RU" sz="900" b="1" u="sng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Calibri"/>
                          <a:ea typeface="Calibri"/>
                          <a:cs typeface="Times New Roman"/>
                        </a:rPr>
                        <a:t>Б) так как сквозь грязный воздух плохо видно окружающие предметы</a:t>
                      </a:r>
                      <a:r>
                        <a:rPr lang="ru-RU" sz="900" b="1" u="sng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Calibri"/>
                          <a:ea typeface="Calibri"/>
                          <a:cs typeface="Times New Roman"/>
                        </a:rPr>
                        <a:t>В) так как грязные воздух вреден для здоровья живых </a:t>
                      </a:r>
                      <a:r>
                        <a:rPr lang="ru-RU" sz="900" b="1" dirty="0" smtClean="0">
                          <a:latin typeface="Calibri"/>
                          <a:ea typeface="Calibri"/>
                          <a:cs typeface="Times New Roman"/>
                        </a:rPr>
                        <a:t>организмов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750" marR="3175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 9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17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750" marR="3175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14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 7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 11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750" marR="3175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30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Calibri"/>
                          <a:ea typeface="Calibri"/>
                          <a:cs typeface="Times New Roman"/>
                        </a:rPr>
                        <a:t>4 Представь, что ты идешь по прекрасному деленному лесу, и на самом краю тропинки расположился муравейник. Сейчас он небольшой, а если разрастется? Что делать?</a:t>
                      </a:r>
                      <a:r>
                        <a:rPr lang="ru-RU" sz="900" b="1" u="sng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Calibri"/>
                          <a:ea typeface="Calibri"/>
                          <a:cs typeface="Times New Roman"/>
                        </a:rPr>
                        <a:t>А) ты сделаешь из сухих веток оградку</a:t>
                      </a:r>
                      <a:r>
                        <a:rPr lang="ru-RU" sz="900" b="1" u="sng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Calibri"/>
                          <a:ea typeface="Calibri"/>
                          <a:cs typeface="Times New Roman"/>
                        </a:rPr>
                        <a:t>Б) обойдешь стороной</a:t>
                      </a:r>
                      <a:r>
                        <a:rPr lang="ru-RU" sz="900" b="1" u="sng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Calibri"/>
                          <a:ea typeface="Calibri"/>
                          <a:cs typeface="Times New Roman"/>
                        </a:rPr>
                        <a:t>В) скажешь «Безобразие» и пнешь ногой муравейник.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u="sng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750" marR="3175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  20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  10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   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750" marR="3175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25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 7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-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750" marR="3175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u="sng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900" dirty="0">
                          <a:latin typeface="Calibri"/>
                          <a:ea typeface="Calibri"/>
                          <a:cs typeface="Times New Roman"/>
                        </a:rPr>
                        <a:t>. Как дети могут принять участие в охране природы?</a:t>
                      </a:r>
                      <a:r>
                        <a:rPr lang="ru-RU" sz="900" b="1" u="sng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Calibri"/>
                          <a:ea typeface="Calibri"/>
                          <a:cs typeface="Times New Roman"/>
                        </a:rPr>
                        <a:t>А) сажать деревья, беречь воздух, выполнять правила поведения в природе</a:t>
                      </a:r>
                      <a:r>
                        <a:rPr lang="ru-RU" sz="900" b="1" u="sng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Calibri"/>
                          <a:ea typeface="Calibri"/>
                          <a:cs typeface="Times New Roman"/>
                        </a:rPr>
                        <a:t>Б) ломать деревья и кустарники</a:t>
                      </a:r>
                      <a:r>
                        <a:rPr lang="ru-RU" sz="900" b="1" u="sng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Calibri"/>
                          <a:ea typeface="Calibri"/>
                          <a:cs typeface="Times New Roman"/>
                        </a:rPr>
                        <a:t>В) разорять птичьи гнезда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750" marR="3175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 32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  -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   -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750" marR="3175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 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 32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 -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 -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750" marR="3175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298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u="sng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750" marR="3175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8532440" y="6412468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357166"/>
            <a:ext cx="66437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Cambria" pitchFamily="18" charset="0"/>
              </a:rPr>
              <a:t>ВЫВОД:</a:t>
            </a:r>
            <a:endParaRPr lang="ru-RU" sz="2800" dirty="0">
              <a:latin typeface="Cambr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2357430"/>
            <a:ext cx="65722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onstantia" pitchFamily="18" charset="0"/>
              </a:rPr>
              <a:t>Земля, воздух, вода – вся природа образует экологическую систему; её защита – самая большая забота всего человечества </a:t>
            </a:r>
            <a:endParaRPr lang="ru-RU" sz="3600" dirty="0" smtClean="0">
              <a:solidFill>
                <a:srgbClr val="C00000"/>
              </a:solidFill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460432" y="6381328"/>
            <a:ext cx="445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mywarez.ru/uploads/posts/2011-06/1308034675111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137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474345"/>
            <a:ext cx="557214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  <a:t>Что есть, Земли - красивей и чудесней!?</a:t>
            </a:r>
            <a:b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</a:br>
            <a: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  <a:t>  Она с рожденья, в нас Любовь взрастила!</a:t>
            </a:r>
            <a:b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</a:br>
            <a: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  <a:t>  Она прекрасной колыбельной песней,</a:t>
            </a:r>
            <a:b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</a:br>
            <a: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  <a:t>  И материнским молоком, благословила!..</a:t>
            </a:r>
            <a:b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</a:br>
            <a: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  <a:t/>
            </a:r>
            <a:b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</a:br>
            <a: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  <a:t>  Она давала радость в день весенний,</a:t>
            </a:r>
            <a:b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</a:br>
            <a: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  <a:t>  А летом жарким - тень свою дарила...</a:t>
            </a:r>
            <a:b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</a:br>
            <a: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  <a:t>  Земля плодами осенью, в колени -</a:t>
            </a:r>
            <a:b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</a:br>
            <a: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  <a:t>  Свои плоды так щедро приносила!..</a:t>
            </a:r>
            <a:b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</a:br>
            <a: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  <a:t/>
            </a:r>
            <a:b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</a:br>
            <a: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  <a:t>  Она - морозы в зиму, сохраняла...</a:t>
            </a:r>
            <a:b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</a:br>
            <a: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  <a:t>  Давая - красотою, насладиться!..</a:t>
            </a:r>
            <a:b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</a:br>
            <a: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  <a:t>  И ничего взамен не ожидала,</a:t>
            </a:r>
            <a:b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</a:br>
            <a: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  <a:t>  Желая в твоих чувствах, раствориться!</a:t>
            </a:r>
            <a:b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</a:br>
            <a: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  <a:t/>
            </a:r>
            <a:b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</a:br>
            <a: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  <a:t>  Земле - необходимо - ПОКЛОНИТЬСЯ,</a:t>
            </a:r>
            <a:b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</a:br>
            <a: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  <a:t>  БЕРЕЧЬ ее, родную, непрестанно!</a:t>
            </a:r>
            <a:b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</a:br>
            <a: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  <a:t>  Творцу Земли, без устали МОЛИТЬСЯ:</a:t>
            </a:r>
            <a:b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</a:br>
            <a: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  <a:t>  ЗЕМЛЯ - НАШ ДОМ! ДОМ НУЖЕН - ПОСТОЯННО!..</a:t>
            </a:r>
            <a:br>
              <a:rPr lang="ru-RU" b="1" i="1" dirty="0" smtClean="0">
                <a:solidFill>
                  <a:srgbClr val="00FFCC"/>
                </a:solidFill>
                <a:latin typeface="Arial Black" pitchFamily="34" charset="0"/>
              </a:rPr>
            </a:br>
            <a:endParaRPr lang="ru-RU" b="1" i="1" dirty="0">
              <a:solidFill>
                <a:srgbClr val="00FFCC"/>
              </a:solidFill>
              <a:latin typeface="Arial Black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532440" y="6398613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500042"/>
            <a:ext cx="757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Cambria" pitchFamily="18" charset="0"/>
              </a:rPr>
              <a:t>Тема исследования:</a:t>
            </a:r>
            <a:endParaRPr lang="ru-RU" sz="3600" dirty="0">
              <a:latin typeface="Cambr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1928802"/>
            <a:ext cx="664373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с природой дружим, мусор нам не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нужен</a:t>
            </a:r>
            <a:r>
              <a:rPr lang="ru-RU" sz="6600" b="1" dirty="0" smtClean="0">
                <a:solidFill>
                  <a:srgbClr val="C00000"/>
                </a:solidFill>
                <a:latin typeface="Constantia" pitchFamily="18" charset="0"/>
              </a:rPr>
              <a:t>»</a:t>
            </a:r>
            <a:endParaRPr lang="ru-RU" sz="6600" b="1" dirty="0" smtClean="0">
              <a:solidFill>
                <a:srgbClr val="C00000"/>
              </a:solidFill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676456" y="6309320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ифат\Desktop\ФОТО Актюба\актюба фото\SDC102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781" y="-27403"/>
            <a:ext cx="9120219" cy="6885403"/>
          </a:xfrm>
          <a:prstGeom prst="rect">
            <a:avLst/>
          </a:prstGeom>
          <a:noFill/>
        </p:spPr>
      </p:pic>
      <p:pic>
        <p:nvPicPr>
          <p:cNvPr id="3075" name="Picture 3" descr="C:\Users\Рифат\Desktop\ФОТО Актюба\актюба фото\SDC102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315420" cy="6825855"/>
          </a:xfrm>
          <a:prstGeom prst="rect">
            <a:avLst/>
          </a:prstGeom>
          <a:noFill/>
        </p:spPr>
      </p:pic>
      <p:pic>
        <p:nvPicPr>
          <p:cNvPr id="3076" name="Picture 4" descr="C:\Users\Рифат\Desktop\ФОТО Актюба\актюба фото\SDC1022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60736"/>
            <a:ext cx="9358314" cy="7018736"/>
          </a:xfrm>
          <a:prstGeom prst="rect">
            <a:avLst/>
          </a:prstGeom>
          <a:noFill/>
        </p:spPr>
      </p:pic>
      <p:pic>
        <p:nvPicPr>
          <p:cNvPr id="6" name="Picture 4" descr="C:\Users\Рифат\Desktop\ФОТО Актюба\актюба фото\SDC1022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22269" y="-214338"/>
            <a:ext cx="9632983" cy="7224737"/>
          </a:xfrm>
          <a:prstGeom prst="rect">
            <a:avLst/>
          </a:prstGeom>
          <a:noFill/>
        </p:spPr>
      </p:pic>
      <p:pic>
        <p:nvPicPr>
          <p:cNvPr id="3078" name="Picture 6" descr="C:\Users\Рифат\Desktop\ФОТО Актюба\актюба фото\SDC1023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00015" y="-75012"/>
            <a:ext cx="9744113" cy="7308086"/>
          </a:xfrm>
          <a:prstGeom prst="rect">
            <a:avLst/>
          </a:prstGeom>
          <a:noFill/>
        </p:spPr>
      </p:pic>
      <p:pic>
        <p:nvPicPr>
          <p:cNvPr id="3080" name="Picture 8" descr="C:\Users\Рифат\Desktop\ФОТО Актюба\актюба фото\SDC1023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228619" y="-267916"/>
            <a:ext cx="10001320" cy="750099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9190128" y="6641067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im8-tub-ru.yandex.net/i?id=539295480-00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2805122" cy="2768213"/>
          </a:xfrm>
          <a:prstGeom prst="rect">
            <a:avLst/>
          </a:prstGeom>
          <a:noFill/>
        </p:spPr>
      </p:pic>
      <p:pic>
        <p:nvPicPr>
          <p:cNvPr id="24584" name="Picture 8" descr="http://im3-tub-ru.yandex.net/i?id=399112930-07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357562"/>
            <a:ext cx="4929222" cy="3360208"/>
          </a:xfrm>
          <a:prstGeom prst="rect">
            <a:avLst/>
          </a:prstGeom>
          <a:noFill/>
        </p:spPr>
      </p:pic>
      <p:pic>
        <p:nvPicPr>
          <p:cNvPr id="24586" name="Picture 10" descr="http://im6-tub-ru.yandex.net/i?id=70477747-36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428604"/>
            <a:ext cx="3143738" cy="292894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8604448" y="6398613"/>
            <a:ext cx="443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1" name="Picture 5" descr="Земл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3810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609600" y="2209800"/>
            <a:ext cx="8229600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>
                <a:solidFill>
                  <a:schemeClr val="bg1"/>
                </a:solidFill>
                <a:latin typeface="Arial" charset="0"/>
              </a:rPr>
              <a:t>«Все мы пассажиры одного корабля по имени Земля, а значит, пересесть из него просто некуда. Вот почему, вот потому-то все жители планеты должны сообща спасать свой общий дом»</a:t>
            </a:r>
          </a:p>
          <a:p>
            <a:pPr>
              <a:spcBef>
                <a:spcPct val="50000"/>
              </a:spcBef>
            </a:pPr>
            <a:r>
              <a:rPr lang="ru-RU" sz="3600" b="1" dirty="0">
                <a:solidFill>
                  <a:schemeClr val="bg1"/>
                </a:solidFill>
                <a:latin typeface="Arial" charset="0"/>
              </a:rPr>
              <a:t>                        </a:t>
            </a:r>
            <a:r>
              <a:rPr lang="ru-RU" sz="2800" b="1" dirty="0" err="1">
                <a:solidFill>
                  <a:schemeClr val="bg1"/>
                </a:solidFill>
                <a:latin typeface="Arial" charset="0"/>
              </a:rPr>
              <a:t>Антуан</a:t>
            </a:r>
            <a:r>
              <a:rPr lang="ru-RU" sz="2800" b="1" dirty="0">
                <a:solidFill>
                  <a:schemeClr val="bg1"/>
                </a:solidFill>
                <a:latin typeface="Arial" charset="0"/>
              </a:rPr>
              <a:t> де Сент-Экзюпери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532440" y="6398613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554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4398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i="1" dirty="0" smtClean="0">
                <a:solidFill>
                  <a:srgbClr val="002060"/>
                </a:solidFill>
                <a:latin typeface="Constantia" pitchFamily="18" charset="0"/>
              </a:rPr>
              <a:t/>
            </a:r>
            <a:br>
              <a:rPr lang="ru-RU" sz="4800" b="1" i="1" dirty="0" smtClean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sz="4800" b="1" i="1" dirty="0" smtClean="0">
                <a:solidFill>
                  <a:srgbClr val="002060"/>
                </a:solidFill>
                <a:latin typeface="Constantia" pitchFamily="18" charset="0"/>
              </a:rPr>
              <a:t/>
            </a:r>
            <a:br>
              <a:rPr lang="ru-RU" sz="4800" b="1" i="1" dirty="0" smtClean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sz="4800" b="1" i="1" dirty="0" smtClean="0">
                <a:solidFill>
                  <a:srgbClr val="002060"/>
                </a:solidFill>
                <a:latin typeface="Constantia" pitchFamily="18" charset="0"/>
              </a:rPr>
              <a:t/>
            </a:r>
            <a:br>
              <a:rPr lang="ru-RU" sz="4800" b="1" i="1" dirty="0" smtClean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sz="4800" b="1" i="1" dirty="0" smtClean="0">
                <a:solidFill>
                  <a:srgbClr val="002060"/>
                </a:solidFill>
                <a:latin typeface="Constantia" pitchFamily="18" charset="0"/>
              </a:rPr>
              <a:t/>
            </a:r>
            <a:br>
              <a:rPr lang="ru-RU" sz="4800" b="1" i="1" dirty="0" smtClean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sz="4800" b="1" i="1" dirty="0" smtClean="0">
                <a:solidFill>
                  <a:srgbClr val="002060"/>
                </a:solidFill>
                <a:latin typeface="Cambria" pitchFamily="18" charset="0"/>
              </a:rPr>
              <a:t>Руководитель  </a:t>
            </a:r>
            <a:r>
              <a:rPr lang="ru-RU" sz="4800" b="1" i="1" dirty="0" smtClean="0">
                <a:solidFill>
                  <a:srgbClr val="002060"/>
                </a:solidFill>
                <a:latin typeface="Cambria" pitchFamily="18" charset="0"/>
              </a:rPr>
              <a:t>проекта:</a:t>
            </a:r>
            <a:br>
              <a:rPr lang="ru-RU" sz="4800" b="1" i="1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sz="4800" b="1" i="1" dirty="0" smtClean="0">
                <a:solidFill>
                  <a:srgbClr val="002060"/>
                </a:solidFill>
                <a:latin typeface="Cambria" pitchFamily="18" charset="0"/>
              </a:rPr>
              <a:t/>
            </a:r>
            <a:br>
              <a:rPr lang="ru-RU" sz="4800" b="1" i="1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sz="4800" b="1" i="1" dirty="0" smtClean="0">
                <a:solidFill>
                  <a:srgbClr val="002060"/>
                </a:solidFill>
                <a:latin typeface="Cambria" pitchFamily="18" charset="0"/>
              </a:rPr>
              <a:t/>
            </a:r>
            <a:br>
              <a:rPr lang="ru-RU" sz="4800" b="1" i="1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sz="4800" b="1" i="1" dirty="0" err="1" smtClean="0">
                <a:solidFill>
                  <a:srgbClr val="002060"/>
                </a:solidFill>
                <a:latin typeface="Cambria" pitchFamily="18" charset="0"/>
              </a:rPr>
              <a:t>Зиганшина</a:t>
            </a:r>
            <a:r>
              <a:rPr lang="ru-RU" sz="4800" b="1" i="1" dirty="0" smtClean="0">
                <a:solidFill>
                  <a:srgbClr val="002060"/>
                </a:solidFill>
                <a:latin typeface="Cambria" pitchFamily="18" charset="0"/>
              </a:rPr>
              <a:t>  Г.А.</a:t>
            </a: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457200" y="3214686"/>
            <a:ext cx="8043890" cy="2911477"/>
          </a:xfrm>
        </p:spPr>
        <p:txBody>
          <a:bodyPr>
            <a:normAutofit/>
          </a:bodyPr>
          <a:lstStyle/>
          <a:p>
            <a:pPr algn="r">
              <a:buFont typeface="Arial" charset="0"/>
              <a:buNone/>
            </a:pPr>
            <a:endParaRPr lang="ru-RU" dirty="0" smtClean="0"/>
          </a:p>
          <a:p>
            <a:pPr algn="r">
              <a:buFont typeface="Arial" charset="0"/>
              <a:buNone/>
            </a:pPr>
            <a:endParaRPr lang="ru-RU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8532440" y="6426323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14375" y="285750"/>
            <a:ext cx="8072438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1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Проект посвящен:</a:t>
            </a: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2500306"/>
            <a:ext cx="778674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solidFill>
                  <a:srgbClr val="C00000"/>
                </a:solidFill>
                <a:latin typeface="Constantia" pitchFamily="18" charset="0"/>
              </a:rPr>
              <a:t>Проблеме сохранения  окружающей среды родного края  </a:t>
            </a:r>
            <a:endParaRPr lang="ru-RU" sz="4400" b="1" u="sng" dirty="0">
              <a:solidFill>
                <a:srgbClr val="C00000"/>
              </a:solidFill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627154" y="6237312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500042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Cambria" pitchFamily="18" charset="0"/>
              </a:rPr>
              <a:t>Актуальность  данной проблемы </a:t>
            </a:r>
            <a:endParaRPr lang="ru-RU" sz="3200" dirty="0">
              <a:latin typeface="Cambr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1857364"/>
            <a:ext cx="628654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Cambria" pitchFamily="18" charset="0"/>
              </a:rPr>
              <a:t>Чтобы сохранить природу  своего края, её нужно знать и  беречь…</a:t>
            </a:r>
            <a:endParaRPr lang="ru-RU" sz="4800" b="1" u="sng" dirty="0" smtClean="0">
              <a:solidFill>
                <a:srgbClr val="C00000"/>
              </a:solidFill>
              <a:latin typeface="Cambria" pitchFamily="18" charset="0"/>
            </a:endParaRPr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8676456" y="6381328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571480"/>
            <a:ext cx="56436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Cambria" pitchFamily="18" charset="0"/>
              </a:rPr>
              <a:t>Цель исследования:</a:t>
            </a:r>
            <a:endParaRPr lang="ru-RU" sz="4000" dirty="0">
              <a:latin typeface="Cambr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1643050"/>
            <a:ext cx="535783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nstantia" pitchFamily="18" charset="0"/>
              </a:rPr>
              <a:t>создание условий для сохранения природных богатств родного края</a:t>
            </a:r>
            <a:endParaRPr lang="ru-RU" sz="4800" b="1" u="sng" dirty="0" smtClean="0">
              <a:solidFill>
                <a:srgbClr val="C00000"/>
              </a:solidFill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604448" y="6412468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Задачи исследования:</a:t>
            </a:r>
            <a:endParaRPr kumimoji="0" lang="ru-RU" sz="6000" b="0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57200" y="1773238"/>
            <a:ext cx="8329613" cy="4799012"/>
          </a:xfrm>
          <a:prstGeom prst="rect">
            <a:avLst/>
          </a:prstGeom>
        </p:spPr>
        <p:txBody>
          <a:bodyPr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овладеть  элементами исследовательского метода;</a:t>
            </a:r>
            <a:endParaRPr kumimoji="0" lang="ru-RU" sz="3900" b="1" i="0" u="sng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изучить природные особенности родного края;</a:t>
            </a:r>
            <a:endParaRPr kumimoji="0" lang="ru-RU" sz="3900" b="1" i="0" u="sng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сформировать внимательное отношение к проблемам защиты и сохранения окружающей среды; </a:t>
            </a:r>
            <a:endParaRPr kumimoji="0" lang="ru-RU" sz="3900" b="1" i="0" u="sng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способствовать экологическому воспитанию учащихся школы.</a:t>
            </a:r>
            <a:endParaRPr kumimoji="0" lang="ru-RU" sz="3900" b="1" i="0" u="sng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658196" y="6387584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714356"/>
            <a:ext cx="68148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Cambria" pitchFamily="18" charset="0"/>
              </a:rPr>
              <a:t>Дата и место исследования:</a:t>
            </a:r>
            <a:endParaRPr lang="ru-RU" sz="3200" dirty="0">
              <a:latin typeface="Cambr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14546" y="1500174"/>
            <a:ext cx="578647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ambria" pitchFamily="18" charset="0"/>
              </a:rPr>
              <a:t>май-сентябрь 2021г</a:t>
            </a:r>
            <a:r>
              <a:rPr lang="ru-RU" sz="3600" b="1" dirty="0" smtClean="0">
                <a:solidFill>
                  <a:srgbClr val="C00000"/>
                </a:solidFill>
                <a:latin typeface="Cambria" pitchFamily="18" charset="0"/>
              </a:rPr>
              <a:t>.; природа  п.г.т. Актюбинский и </a:t>
            </a:r>
            <a:r>
              <a:rPr lang="ru-RU" sz="3600" b="1" dirty="0" err="1" smtClean="0">
                <a:solidFill>
                  <a:srgbClr val="C00000"/>
                </a:solidFill>
                <a:latin typeface="Cambria" pitchFamily="18" charset="0"/>
              </a:rPr>
              <a:t>Азнакаевского</a:t>
            </a:r>
            <a:r>
              <a:rPr lang="ru-RU" sz="3600" b="1" dirty="0" smtClean="0">
                <a:solidFill>
                  <a:srgbClr val="C00000"/>
                </a:solidFill>
                <a:latin typeface="Cambria" pitchFamily="18" charset="0"/>
              </a:rPr>
              <a:t> района</a:t>
            </a:r>
            <a:endParaRPr lang="ru-RU" sz="3600" dirty="0" smtClean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32440" y="6309320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25114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Проблема сохранения природных богатств </a:t>
            </a:r>
            <a:r>
              <a:rPr lang="ru-RU" sz="3600" b="1" i="1" dirty="0" smtClean="0">
                <a:solidFill>
                  <a:srgbClr val="002060"/>
                </a:solidFill>
                <a:latin typeface="Comic Sans MS" pitchFamily="66" charset="0"/>
                <a:ea typeface="+mj-ea"/>
                <a:cs typeface="+mj-cs"/>
              </a:rPr>
              <a:t>п.</a:t>
            </a: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г.т.Актюбинский будет решена при выполнении следующих условий:</a:t>
            </a:r>
            <a:endParaRPr kumimoji="0" lang="ru-RU" sz="3600" b="0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500034" y="2786058"/>
            <a:ext cx="8229600" cy="3575050"/>
          </a:xfrm>
          <a:prstGeom prst="rect">
            <a:avLst/>
          </a:prstGeom>
        </p:spPr>
        <p:txBody>
          <a:bodyPr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1) изучение природных особенностей родного  края; </a:t>
            </a:r>
            <a:endParaRPr kumimoji="0" lang="ru-RU" sz="3500" b="1" i="0" u="sng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2)привлечение внимания населения к проблеме сохранения природных богатств;</a:t>
            </a:r>
            <a:endParaRPr kumimoji="0" lang="ru-RU" sz="3500" b="1" i="0" u="sng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3)экологическое воспитание населения  </a:t>
            </a:r>
            <a:endParaRPr kumimoji="0" lang="ru-RU" sz="3500" b="1" i="0" u="sng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686800" y="6271053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низ 1"/>
          <p:cNvSpPr/>
          <p:nvPr/>
        </p:nvSpPr>
        <p:spPr>
          <a:xfrm>
            <a:off x="2714612" y="2285992"/>
            <a:ext cx="4286280" cy="2071702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3600" b="1" dirty="0" smtClean="0">
                <a:solidFill>
                  <a:srgbClr val="C00000"/>
                </a:solidFill>
                <a:latin typeface="Constantia" pitchFamily="18" charset="0"/>
              </a:rPr>
              <a:t>   Класс</a:t>
            </a:r>
            <a:endParaRPr lang="ru-RU" sz="3600" b="1" dirty="0">
              <a:solidFill>
                <a:srgbClr val="C00000"/>
              </a:solidFill>
              <a:latin typeface="Constantia" pitchFamily="18" charset="0"/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785786" y="357166"/>
            <a:ext cx="2428892" cy="114300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   Журналисты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6072198" y="214290"/>
            <a:ext cx="2428892" cy="114300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Корреспонденты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857224" y="4857760"/>
            <a:ext cx="2428892" cy="114300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      Мастера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6000760" y="5000636"/>
            <a:ext cx="2428892" cy="114300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    Помощники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8" name="Стрелка влево 7"/>
          <p:cNvSpPr/>
          <p:nvPr/>
        </p:nvSpPr>
        <p:spPr>
          <a:xfrm rot="16941941">
            <a:off x="2551548" y="4014228"/>
            <a:ext cx="571504" cy="8572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лево 8"/>
          <p:cNvSpPr/>
          <p:nvPr/>
        </p:nvSpPr>
        <p:spPr>
          <a:xfrm rot="7582933">
            <a:off x="6158148" y="1412971"/>
            <a:ext cx="571504" cy="8572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лево 9"/>
          <p:cNvSpPr/>
          <p:nvPr/>
        </p:nvSpPr>
        <p:spPr>
          <a:xfrm rot="3781359">
            <a:off x="2511847" y="1449208"/>
            <a:ext cx="571504" cy="8572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лево 10"/>
          <p:cNvSpPr/>
          <p:nvPr/>
        </p:nvSpPr>
        <p:spPr>
          <a:xfrm rot="14250265">
            <a:off x="6230043" y="4043163"/>
            <a:ext cx="571504" cy="8572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676456" y="6398613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4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00B0F0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293</TotalTime>
  <Words>637</Words>
  <Application>Microsoft Office PowerPoint</Application>
  <PresentationFormat>Экран (4:3)</PresentationFormat>
  <Paragraphs>144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    Руководитель  проекта:   Зиганшина  Г.А.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Рифат</dc:creator>
  <cp:lastModifiedBy>Gulnara</cp:lastModifiedBy>
  <cp:revision>32</cp:revision>
  <dcterms:created xsi:type="dcterms:W3CDTF">2013-04-17T16:25:25Z</dcterms:created>
  <dcterms:modified xsi:type="dcterms:W3CDTF">2021-10-07T19:06:12Z</dcterms:modified>
</cp:coreProperties>
</file>