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30" r:id="rId1"/>
  </p:sldMasterIdLst>
  <p:notesMasterIdLst>
    <p:notesMasterId r:id="rId16"/>
  </p:notesMasterIdLst>
  <p:sldIdLst>
    <p:sldId id="292" r:id="rId2"/>
    <p:sldId id="623" r:id="rId3"/>
    <p:sldId id="625" r:id="rId4"/>
    <p:sldId id="654" r:id="rId5"/>
    <p:sldId id="626" r:id="rId6"/>
    <p:sldId id="655" r:id="rId7"/>
    <p:sldId id="646" r:id="rId8"/>
    <p:sldId id="656" r:id="rId9"/>
    <p:sldId id="657" r:id="rId10"/>
    <p:sldId id="658" r:id="rId11"/>
    <p:sldId id="659" r:id="rId12"/>
    <p:sldId id="660" r:id="rId13"/>
    <p:sldId id="661" r:id="rId14"/>
    <p:sldId id="662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2"/>
        </a:solidFill>
        <a:latin typeface="Tahoma" pitchFamily="34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3D523E4-B68F-4644-9DEB-87228A5A1579}">
          <p14:sldIdLst>
            <p14:sldId id="292"/>
            <p14:sldId id="623"/>
            <p14:sldId id="625"/>
            <p14:sldId id="654"/>
            <p14:sldId id="626"/>
            <p14:sldId id="655"/>
            <p14:sldId id="646"/>
            <p14:sldId id="656"/>
            <p14:sldId id="657"/>
            <p14:sldId id="658"/>
            <p14:sldId id="659"/>
            <p14:sldId id="660"/>
            <p14:sldId id="661"/>
            <p14:sldId id="6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76">
          <p15:clr>
            <a:srgbClr val="A4A3A4"/>
          </p15:clr>
        </p15:guide>
        <p15:guide id="2" pos="8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C5F1E2"/>
    <a:srgbClr val="B2ECD9"/>
    <a:srgbClr val="83E1C2"/>
    <a:srgbClr val="4DD3A6"/>
    <a:srgbClr val="336600"/>
    <a:srgbClr val="33CC33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294" autoAdjust="0"/>
    <p:restoredTop sz="94590" autoAdjust="0"/>
  </p:normalViewPr>
  <p:slideViewPr>
    <p:cSldViewPr>
      <p:cViewPr varScale="1">
        <p:scale>
          <a:sx n="68" d="100"/>
          <a:sy n="68" d="100"/>
        </p:scale>
        <p:origin x="780" y="72"/>
      </p:cViewPr>
      <p:guideLst>
        <p:guide orient="horz" pos="4176"/>
        <p:guide pos="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12"/>
    </p:cViewPr>
  </p:sorterViewPr>
  <p:notesViewPr>
    <p:cSldViewPr>
      <p:cViewPr varScale="1">
        <p:scale>
          <a:sx n="65" d="100"/>
          <a:sy n="65" d="100"/>
        </p:scale>
        <p:origin x="-201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Щелчок правит 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chemeClr val="tx1"/>
                </a:solidFill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124BFEC-01B1-44D1-B117-64088D02E3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244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fld id="{38A121F1-58DE-451E-B93A-8100F831EA1E}" type="slidenum"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pPr/>
              <a:t>1</a:t>
            </a:fld>
            <a:endParaRPr lang="ru-RU" altLang="ru-RU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fld id="{6877C4D6-50D5-41DF-BF75-80E5B199BD09}" type="slidenum"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pPr/>
              <a:t>2</a:t>
            </a:fld>
            <a:endParaRPr lang="ru-RU" altLang="ru-RU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fld id="{199E55BA-3092-4872-8A95-A4D8C0DA6982}" type="slidenum"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pPr/>
              <a:t>3</a:t>
            </a:fld>
            <a:endParaRPr lang="ru-RU" altLang="ru-RU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fld id="{CAA1F0BB-A081-4077-8137-F243AF8F7232}" type="slidenum"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pPr/>
              <a:t>4</a:t>
            </a:fld>
            <a:endParaRPr lang="ru-RU" altLang="ru-RU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fld id="{A4C9D76A-4C1C-4A61-9C29-8CCBC167B402}" type="slidenum"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pPr/>
              <a:t>5</a:t>
            </a:fld>
            <a:endParaRPr lang="ru-RU" altLang="ru-RU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fld id="{2BC84CF4-A080-4576-A4D9-6008BA3CC334}" type="slidenum"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pPr/>
              <a:t>6</a:t>
            </a:fld>
            <a:endParaRPr lang="ru-RU" altLang="ru-RU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fld id="{BE1A2398-C2A8-4DF0-98AC-59C1E0D1D6B4}" type="slidenum">
              <a:rPr lang="ru-RU" altLang="ru-RU" smtClean="0">
                <a:solidFill>
                  <a:schemeClr val="tx1"/>
                </a:solidFill>
                <a:latin typeface="Times New Roman" pitchFamily="18" charset="0"/>
              </a:rPr>
              <a:pPr/>
              <a:t>7</a:t>
            </a:fld>
            <a:endParaRPr lang="ru-RU" altLang="ru-RU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1BDFF6A-008E-4EC8-B64E-7C090B0697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933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DA504-43A5-40D1-87D1-1ADEF2F0F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474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AB8C1-750C-43C5-91AD-977D89D37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57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8F919-F004-4E21-BE48-6434ED3F9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498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398459-0446-43EA-882E-241B0B657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755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176D6-4E4A-4D27-81C3-E217DC05A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60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920BB-4DB5-4A71-A644-FDE9C3DB9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623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BDBAE-2231-47F7-95E4-5B89E6B70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61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E10727C-C23F-402F-AC42-D57D665DF7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10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9BF8E-C53C-4813-9C4A-7153DD5BE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23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D097469-E8CF-48FC-96CE-FDA1DB2529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69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33CC33"/>
            </a:gs>
            <a:gs pos="50000">
              <a:srgbClr val="9CB86E"/>
            </a:gs>
            <a:gs pos="100000">
              <a:srgbClr val="156B13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cs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cs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cs typeface="Arial" charset="0"/>
              </a:defRPr>
            </a:lvl1pPr>
            <a:extLst/>
          </a:lstStyle>
          <a:p>
            <a:pPr>
              <a:defRPr/>
            </a:pPr>
            <a:fld id="{D0BEA110-B5F5-42DC-B683-B9EEA5143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46" r:id="rId2"/>
    <p:sldLayoutId id="2147483854" r:id="rId3"/>
    <p:sldLayoutId id="2147483847" r:id="rId4"/>
    <p:sldLayoutId id="2147483848" r:id="rId5"/>
    <p:sldLayoutId id="2147483849" r:id="rId6"/>
    <p:sldLayoutId id="2147483855" r:id="rId7"/>
    <p:sldLayoutId id="2147483850" r:id="rId8"/>
    <p:sldLayoutId id="2147483856" r:id="rId9"/>
    <p:sldLayoutId id="2147483851" r:id="rId10"/>
    <p:sldLayoutId id="214748385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1763" y="-36424"/>
            <a:ext cx="9361488" cy="68944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2" descr="HPIM016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052513"/>
            <a:ext cx="7127875" cy="4897437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HPIM9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96752"/>
            <a:ext cx="2627313" cy="19653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100_9339 коп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4" t="25366" r="14040" b="11269"/>
          <a:stretch>
            <a:fillRect/>
          </a:stretch>
        </p:blipFill>
        <p:spPr bwMode="auto">
          <a:xfrm>
            <a:off x="2086770" y="3248025"/>
            <a:ext cx="2592387" cy="183515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Кудрявые пеликаны_Русанов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1638300"/>
            <a:ext cx="3994150" cy="2654300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обыконв_уж_Пестов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165600"/>
            <a:ext cx="2089150" cy="1566863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PIM90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3890963"/>
            <a:ext cx="2590800" cy="19399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орлан_Русанов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754063"/>
            <a:ext cx="2824163" cy="1882775"/>
          </a:xfrm>
          <a:prstGeom prst="rect">
            <a:avLst/>
          </a:prstGeom>
          <a:noFill/>
          <a:ln w="444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8" name="TextBox 17"/>
          <p:cNvSpPr txBox="1">
            <a:spLocks noChangeArrowheads="1"/>
          </p:cNvSpPr>
          <p:nvPr/>
        </p:nvSpPr>
        <p:spPr bwMode="auto">
          <a:xfrm>
            <a:off x="572206" y="6093296"/>
            <a:ext cx="78875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chemeClr val="tx1"/>
                </a:solidFill>
              </a:rPr>
              <a:t>Выполнили учитель биологии Калмыкова Л.П. и учитель географии Курочкина Е.В. МБОУ </a:t>
            </a:r>
            <a:r>
              <a:rPr lang="ru-RU" altLang="ru-RU" sz="1600" b="1" dirty="0" err="1">
                <a:solidFill>
                  <a:schemeClr val="tx1"/>
                </a:solidFill>
              </a:rPr>
              <a:t>г.Астрахани</a:t>
            </a:r>
            <a:r>
              <a:rPr lang="ru-RU" altLang="ru-RU" sz="1600" b="1" dirty="0">
                <a:solidFill>
                  <a:schemeClr val="tx1"/>
                </a:solidFill>
              </a:rPr>
              <a:t> « СОШ №56»</a:t>
            </a: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 flipH="1">
            <a:off x="8676456" y="6093296"/>
            <a:ext cx="88132" cy="14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endParaRPr lang="ru-RU" alt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930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G:\ОБЖОРОВО,АВГУСТ 2014\Новая папка\GFRANQ_KSYUSHENJKA_KOBYAK_65706830_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3528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ОБЖОРОВО,АВГУСТ 2014\Новая папка\SAM_10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610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G:\ОБЖОРОВО,АВГУСТ 2014\Новая папка\GFRANQ_KSYUSHENJKA_KOBYAK_65706462_2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5" y="-12081"/>
            <a:ext cx="9149205" cy="6861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815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G:\ОБЖОРОВО,АВГУСТ 2014\Новая папка\SAM_11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88" y="-11765"/>
            <a:ext cx="9159687" cy="6869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769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651478" cy="1143000"/>
          </a:xfrm>
        </p:spPr>
        <p:txBody>
          <a:bodyPr>
            <a:noAutofit/>
          </a:bodyPr>
          <a:lstStyle/>
          <a:p>
            <a:r>
              <a:rPr lang="ru-RU" sz="6600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855258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1763" y="-36424"/>
            <a:ext cx="9361488" cy="68944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8194" name="Picture 2" descr="D:\Documents and Settings\Кирилл\Мои документы\Рабочие рисунки\Общая схема участко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629" y="641648"/>
            <a:ext cx="6835775" cy="509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Box 5"/>
          <p:cNvSpPr txBox="1">
            <a:spLocks noChangeArrowheads="1"/>
          </p:cNvSpPr>
          <p:nvPr/>
        </p:nvSpPr>
        <p:spPr bwMode="auto">
          <a:xfrm>
            <a:off x="636296" y="6022776"/>
            <a:ext cx="807243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dirty="0">
                <a:solidFill>
                  <a:schemeClr val="tx1"/>
                </a:solidFill>
              </a:rPr>
              <a:t>Астраханский государственный заповедник состоит из трех участков, расположенных в восточной, центральной и западной частях </a:t>
            </a:r>
          </a:p>
          <a:p>
            <a:pPr algn="ctr" eaLnBrk="1" hangingPunct="1"/>
            <a:r>
              <a:rPr lang="ru-RU" altLang="ru-RU" sz="1600" dirty="0">
                <a:solidFill>
                  <a:schemeClr val="tx1"/>
                </a:solidFill>
              </a:rPr>
              <a:t>дельты Волги и Управления заповедника в г. Астрахань.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429375" y="4786313"/>
            <a:ext cx="1357313" cy="714375"/>
          </a:xfrm>
          <a:prstGeom prst="rect">
            <a:avLst/>
          </a:prstGeom>
          <a:solidFill>
            <a:srgbClr val="C5F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Char char="-"/>
              <a:defRPr/>
            </a:pPr>
            <a:r>
              <a:rPr lang="ru-RU" sz="800" dirty="0">
                <a:solidFill>
                  <a:schemeClr val="tx1"/>
                </a:solidFill>
              </a:rPr>
              <a:t>Границы ВБУ «Дельта р. Волга»</a:t>
            </a:r>
          </a:p>
          <a:p>
            <a:pPr algn="ctr">
              <a:defRPr/>
            </a:pPr>
            <a:endParaRPr lang="ru-RU" sz="200" dirty="0">
              <a:solidFill>
                <a:schemeClr val="tx1"/>
              </a:solidFill>
            </a:endParaRPr>
          </a:p>
          <a:p>
            <a:pPr algn="ctr">
              <a:buFontTx/>
              <a:buChar char="-"/>
              <a:defRPr/>
            </a:pPr>
            <a:r>
              <a:rPr lang="ru-RU" sz="800" dirty="0">
                <a:solidFill>
                  <a:schemeClr val="tx1"/>
                </a:solidFill>
              </a:rPr>
              <a:t> Участки заповедника</a:t>
            </a:r>
          </a:p>
          <a:p>
            <a:pPr algn="ctr">
              <a:defRPr/>
            </a:pPr>
            <a:endParaRPr lang="ru-RU" sz="200" dirty="0">
              <a:solidFill>
                <a:schemeClr val="tx1"/>
              </a:solidFill>
            </a:endParaRPr>
          </a:p>
          <a:p>
            <a:pPr algn="ctr">
              <a:buFontTx/>
              <a:buChar char="-"/>
              <a:defRPr/>
            </a:pPr>
            <a:r>
              <a:rPr lang="ru-RU" sz="800" dirty="0">
                <a:solidFill>
                  <a:schemeClr val="tx1"/>
                </a:solidFill>
              </a:rPr>
              <a:t> Охранная зона заповедника</a:t>
            </a:r>
          </a:p>
        </p:txBody>
      </p:sp>
    </p:spTree>
  </p:cSld>
  <p:clrMapOvr>
    <a:masterClrMapping/>
  </p:clrMapOvr>
  <p:transition spd="slow" advClick="0" advTm="9303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857224" y="0"/>
            <a:ext cx="7072362" cy="571480"/>
          </a:xfrm>
          <a:prstGeom prst="roundRect">
            <a:avLst/>
          </a:prstGeom>
          <a:gradFill flip="none" rotWithShape="1">
            <a:gsLst>
              <a:gs pos="0">
                <a:srgbClr val="33660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47" name="Picture 5" descr="4-Хлебников 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1700808"/>
            <a:ext cx="2312987" cy="323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4" descr="3-Подъяпольский Н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700808"/>
            <a:ext cx="2355850" cy="3167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TextBox 10"/>
          <p:cNvSpPr txBox="1">
            <a:spLocks noChangeArrowheads="1"/>
          </p:cNvSpPr>
          <p:nvPr/>
        </p:nvSpPr>
        <p:spPr bwMode="auto">
          <a:xfrm>
            <a:off x="3714750" y="1700808"/>
            <a:ext cx="2714625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Слева: В.А. Хлебников </a:t>
            </a:r>
          </a:p>
          <a:p>
            <a:pPr eaLnBrk="1" hangingPunct="1"/>
            <a:r>
              <a:rPr lang="ru-RU" altLang="ru-RU" dirty="0"/>
              <a:t>– инициатор создания и первый директор </a:t>
            </a:r>
          </a:p>
          <a:p>
            <a:pPr eaLnBrk="1" hangingPunct="1"/>
            <a:r>
              <a:rPr lang="ru-RU" altLang="ru-RU" dirty="0"/>
              <a:t>заповедника</a:t>
            </a:r>
          </a:p>
          <a:p>
            <a:pPr eaLnBrk="1" hangingPunct="1"/>
            <a:endParaRPr lang="ru-RU" altLang="ru-RU" dirty="0"/>
          </a:p>
          <a:p>
            <a:pPr eaLnBrk="1" hangingPunct="1"/>
            <a:r>
              <a:rPr lang="ru-RU" altLang="ru-RU" dirty="0"/>
              <a:t>Справа: Н.Н. </a:t>
            </a:r>
            <a:r>
              <a:rPr lang="ru-RU" altLang="ru-RU" dirty="0" err="1"/>
              <a:t>Подъяпольский</a:t>
            </a:r>
            <a:endParaRPr lang="ru-RU" altLang="ru-RU" dirty="0"/>
          </a:p>
          <a:p>
            <a:pPr eaLnBrk="1" hangingPunct="1"/>
            <a:r>
              <a:rPr lang="ru-RU" altLang="ru-RU" dirty="0"/>
              <a:t>Общественный деятель, </a:t>
            </a:r>
          </a:p>
          <a:p>
            <a:pPr eaLnBrk="1" hangingPunct="1"/>
            <a:r>
              <a:rPr lang="ru-RU" altLang="ru-RU" dirty="0"/>
              <a:t>инициатор создания </a:t>
            </a:r>
          </a:p>
          <a:p>
            <a:pPr eaLnBrk="1" hangingPunct="1"/>
            <a:r>
              <a:rPr lang="ru-RU" altLang="ru-RU" dirty="0"/>
              <a:t>заповедника</a:t>
            </a:r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928688" y="0"/>
            <a:ext cx="683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/>
                </a:solidFill>
              </a:rPr>
              <a:t>Астраханский биосферный заповедник</a:t>
            </a:r>
          </a:p>
        </p:txBody>
      </p:sp>
    </p:spTree>
  </p:cSld>
  <p:clrMapOvr>
    <a:masterClrMapping/>
  </p:clrMapOvr>
  <p:transition spd="slow" advClick="0" advTm="9303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альт\Pictures\из инета\c7f3u8nvszwoka4xj2lqit0rb1d596gphm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594" y="4180297"/>
            <a:ext cx="3067315" cy="2300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222" name="Rectangle 5"/>
          <p:cNvSpPr>
            <a:spLocks noChangeArrowheads="1"/>
          </p:cNvSpPr>
          <p:nvPr/>
        </p:nvSpPr>
        <p:spPr bwMode="auto">
          <a:xfrm>
            <a:off x="3310909" y="88107"/>
            <a:ext cx="3220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/>
                </a:solidFill>
              </a:rPr>
              <a:t>Виды заповедника</a:t>
            </a:r>
          </a:p>
        </p:txBody>
      </p:sp>
      <p:pic>
        <p:nvPicPr>
          <p:cNvPr id="9226" name="Picture 6" descr="Семиковка и полеты 1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52354"/>
            <a:ext cx="3590925" cy="2692400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КТК авг 1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092" y="4183001"/>
            <a:ext cx="3236912" cy="242887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7" descr="Трехизбинка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254" y="622875"/>
            <a:ext cx="3714750" cy="2476500"/>
          </a:xfrm>
          <a:prstGeom prst="rect">
            <a:avLst/>
          </a:prstGeom>
          <a:noFill/>
          <a:ln w="57150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8" descr="Обжорово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59" y="2340307"/>
            <a:ext cx="5137150" cy="3081337"/>
          </a:xfrm>
          <a:prstGeom prst="rect">
            <a:avLst/>
          </a:prstGeom>
          <a:noFill/>
          <a:ln w="666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9303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857224" y="0"/>
            <a:ext cx="7072362" cy="571480"/>
          </a:xfrm>
          <a:prstGeom prst="roundRect">
            <a:avLst/>
          </a:prstGeom>
          <a:gradFill flip="none" rotWithShape="1">
            <a:gsLst>
              <a:gs pos="0">
                <a:srgbClr val="33660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69" name="TextBox 18"/>
          <p:cNvSpPr txBox="1">
            <a:spLocks noChangeArrowheads="1"/>
          </p:cNvSpPr>
          <p:nvPr/>
        </p:nvSpPr>
        <p:spPr bwMode="auto">
          <a:xfrm>
            <a:off x="928688" y="0"/>
            <a:ext cx="683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/>
                </a:solidFill>
              </a:rPr>
              <a:t>Астраханский биосферный заповедник</a:t>
            </a:r>
          </a:p>
        </p:txBody>
      </p:sp>
      <p:sp>
        <p:nvSpPr>
          <p:cNvPr id="11271" name="TextBox 5"/>
          <p:cNvSpPr txBox="1">
            <a:spLocks noChangeArrowheads="1"/>
          </p:cNvSpPr>
          <p:nvPr/>
        </p:nvSpPr>
        <p:spPr bwMode="auto">
          <a:xfrm>
            <a:off x="3995936" y="4572000"/>
            <a:ext cx="5214937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>
                <a:solidFill>
                  <a:schemeClr val="tx1"/>
                </a:solidFill>
              </a:rPr>
              <a:t>" </a:t>
            </a:r>
            <a:r>
              <a:rPr lang="ru-RU" altLang="ru-RU" i="1" dirty="0">
                <a:solidFill>
                  <a:schemeClr val="tx1"/>
                </a:solidFill>
              </a:rPr>
              <a:t>... виды, раньше почти исчезнувшие в дельте, не только появились в заповеднике, но и размножились в таком количестве и образуют такие скопления, которые на не охраняемых территориях южных плавней можно было видеть разве несколько веков назад</a:t>
            </a:r>
            <a:r>
              <a:rPr lang="ru-RU" altLang="ru-RU" dirty="0">
                <a:solidFill>
                  <a:schemeClr val="tx1"/>
                </a:solidFill>
              </a:rPr>
              <a:t>". </a:t>
            </a:r>
          </a:p>
        </p:txBody>
      </p:sp>
      <p:pic>
        <p:nvPicPr>
          <p:cNvPr id="11274" name="Picture 3" descr="\\svr1\fotobank\CD_фото\М.б.цапля_Русанов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571500"/>
            <a:ext cx="2563812" cy="1921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11" descr="C:\Users\Бальт\Pictures\01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807" y="4073984"/>
            <a:ext cx="1728192" cy="2383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00721" y="6470993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dirty="0">
                <a:solidFill>
                  <a:schemeClr val="tx1"/>
                </a:solidFill>
              </a:rPr>
              <a:t>Б.М. Житков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Бальт\Desktop\Новая папка\265px-Ardea_alba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404" y="571481"/>
            <a:ext cx="1644139" cy="192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Бальт\Desktop\Новая папка\kolpitsa-7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807" y="2066099"/>
            <a:ext cx="2768382" cy="215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Бальт\Desktop\Новая папка\kaba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9906" y="2526350"/>
            <a:ext cx="3266094" cy="195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Бальт\Desktop\Новая папка\IMG_278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318" y="520992"/>
            <a:ext cx="2115170" cy="149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9303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\\svr1\work_dir\СМИ\выдр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447675"/>
            <a:ext cx="46736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2" descr="C:\Users\ABNR\Desktop\черепаха\norkashi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53"/>
            <a:ext cx="4891788" cy="35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857224" y="0"/>
            <a:ext cx="7072362" cy="571480"/>
          </a:xfrm>
          <a:prstGeom prst="roundRect">
            <a:avLst/>
          </a:prstGeom>
          <a:gradFill flip="none" rotWithShape="1">
            <a:gsLst>
              <a:gs pos="0">
                <a:srgbClr val="33660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25" name="Picture 3" descr="C:\Users\ABNR\Desktop\черепаха\Кабан_Русанов_19-20.08.2009_Обжорово 23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016"/>
            <a:ext cx="4891788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928688" y="0"/>
            <a:ext cx="683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/>
                </a:solidFill>
              </a:rPr>
              <a:t>Астраханский биосферный заповедник</a:t>
            </a:r>
          </a:p>
        </p:txBody>
      </p:sp>
      <p:pic>
        <p:nvPicPr>
          <p:cNvPr id="3074" name="Picture 2" descr="C:\Users\Бальт\Pictures\ДЛЯ PAINT.NET\0_932ed_995af78f_XX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788" y="3952875"/>
            <a:ext cx="4357688" cy="29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373056"/>
      </p:ext>
    </p:extLst>
  </p:cSld>
  <p:clrMapOvr>
    <a:masterClrMapping/>
  </p:clrMapOvr>
  <p:transition spd="slow" advClick="0" advTm="9303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857224" y="0"/>
            <a:ext cx="7072362" cy="571480"/>
          </a:xfrm>
          <a:prstGeom prst="roundRect">
            <a:avLst/>
          </a:prstGeom>
          <a:gradFill flip="none" rotWithShape="1">
            <a:gsLst>
              <a:gs pos="0">
                <a:srgbClr val="336600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571625" y="857250"/>
            <a:ext cx="6697663" cy="609600"/>
          </a:xfrm>
          <a:prstGeom prst="rect">
            <a:avLst/>
          </a:prstGeom>
        </p:spPr>
        <p:txBody>
          <a:bodyPr anchor="ctr">
            <a:normAutofit fontScale="97500" lnSpcReduction="10000"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+mj-ea"/>
                <a:cs typeface="+mj-cs"/>
              </a:rPr>
              <a:t>На территории Астраханского биосферного заповедника были зарегистрированы</a:t>
            </a:r>
            <a:r>
              <a:rPr lang="ru-RU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charset="0"/>
                <a:ea typeface="+mj-ea"/>
                <a:cs typeface="+mj-cs"/>
              </a:rPr>
              <a:t>:</a:t>
            </a:r>
          </a:p>
        </p:txBody>
      </p:sp>
      <p:sp>
        <p:nvSpPr>
          <p:cNvPr id="14343" name="Прямоугольник 1"/>
          <p:cNvSpPr>
            <a:spLocks noChangeArrowheads="1"/>
          </p:cNvSpPr>
          <p:nvPr/>
        </p:nvSpPr>
        <p:spPr bwMode="auto">
          <a:xfrm>
            <a:off x="1566863" y="1752600"/>
            <a:ext cx="617855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сосудистые растения                        314 видов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рыбы                                                      56 видов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земноводные                                          4 вида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пресмыкающиеся                                  5 видов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птицы                                                     283 вида 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млекопитающие                                     33 вида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водоросли                                            416 таксонов 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планктонные беспозвоночные         828 таксонов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latin typeface="Arial" pitchFamily="34" charset="0"/>
              </a:rPr>
              <a:t>насекомые                                           1248 видов</a:t>
            </a:r>
            <a:endParaRPr lang="ru-RU" altLang="ru-RU" dirty="0"/>
          </a:p>
        </p:txBody>
      </p:sp>
      <p:sp>
        <p:nvSpPr>
          <p:cNvPr id="14344" name="Rectangle 3"/>
          <p:cNvSpPr txBox="1">
            <a:spLocks noChangeArrowheads="1"/>
          </p:cNvSpPr>
          <p:nvPr/>
        </p:nvSpPr>
        <p:spPr bwMode="auto">
          <a:xfrm>
            <a:off x="1331913" y="4273550"/>
            <a:ext cx="66960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</a:rPr>
              <a:t>Из них в Красную Книгу РФ занесены:</a:t>
            </a:r>
          </a:p>
        </p:txBody>
      </p:sp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1541463" y="4632325"/>
            <a:ext cx="57959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</a:rPr>
              <a:t>сосудистые растения                            5 видов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</a:rPr>
              <a:t>птицы                                                      43 вида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</a:rPr>
              <a:t>млекопитающие                                      1 вид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</a:rPr>
              <a:t>насекомые                                                4 вида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4213" y="6097588"/>
            <a:ext cx="7920037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33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Флора и Фауна заповедника</a:t>
            </a:r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928688" y="0"/>
            <a:ext cx="683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Tahoma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/>
                </a:solidFill>
              </a:rPr>
              <a:t>Астраханский биосферный заповедник</a:t>
            </a:r>
          </a:p>
        </p:txBody>
      </p:sp>
    </p:spTree>
  </p:cSld>
  <p:clrMapOvr>
    <a:masterClrMapping/>
  </p:clrMapOvr>
  <p:transition spd="slow" advClick="0" advTm="9303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243408"/>
            <a:ext cx="749935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На участках заповедника</a:t>
            </a:r>
          </a:p>
        </p:txBody>
      </p:sp>
      <p:pic>
        <p:nvPicPr>
          <p:cNvPr id="1026" name="Picture 2" descr="G:\ОБЖОРОВО,АВГУСТ 2014\IMG_36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123" y="764705"/>
            <a:ext cx="4320480" cy="290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ОБЖОРОВО,АВГУСТ 2014\IMG_36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64705"/>
            <a:ext cx="3529053" cy="290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ОБЖОРОВО,АВГУСТ 2014\IMG_37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36857"/>
            <a:ext cx="4248472" cy="29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G:\ОБЖОРОВО,АВГУСТ 2014\IMG_356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603" y="3836857"/>
            <a:ext cx="3669554" cy="29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0768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ОБЖОРОВО,АВГУСТ 2014\Новая папка\SAM_10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7885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10743</TotalTime>
  <Words>229</Words>
  <Application>Microsoft Office PowerPoint</Application>
  <PresentationFormat>Экран (4:3)</PresentationFormat>
  <Paragraphs>48</Paragraphs>
  <Slides>14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Corbel</vt:lpstr>
      <vt:lpstr>Gill Sans MT</vt:lpstr>
      <vt:lpstr>Tahoma</vt:lpstr>
      <vt:lpstr>Times New Roman</vt:lpstr>
      <vt:lpstr>Verdana</vt:lpstr>
      <vt:lpstr>Wingdings</vt:lpstr>
      <vt:lpstr>Wingdings 2</vt:lpstr>
      <vt:lpstr>Солнцестояние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участках заповедника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>ABNR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oleg</dc:creator>
  <cp:lastModifiedBy>Лариса Чайка</cp:lastModifiedBy>
  <cp:revision>741</cp:revision>
  <cp:lastPrinted>2003-05-07T09:32:42Z</cp:lastPrinted>
  <dcterms:created xsi:type="dcterms:W3CDTF">2003-04-25T08:57:21Z</dcterms:created>
  <dcterms:modified xsi:type="dcterms:W3CDTF">2022-03-06T18:24:22Z</dcterms:modified>
</cp:coreProperties>
</file>