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75" r:id="rId6"/>
    <p:sldId id="260" r:id="rId7"/>
    <p:sldId id="259" r:id="rId8"/>
    <p:sldId id="280" r:id="rId9"/>
    <p:sldId id="262" r:id="rId10"/>
    <p:sldId id="266" r:id="rId11"/>
    <p:sldId id="263" r:id="rId12"/>
    <p:sldId id="267" r:id="rId13"/>
    <p:sldId id="264" r:id="rId14"/>
    <p:sldId id="268" r:id="rId15"/>
    <p:sldId id="265" r:id="rId16"/>
    <p:sldId id="269" r:id="rId17"/>
    <p:sldId id="270" r:id="rId18"/>
    <p:sldId id="276" r:id="rId19"/>
    <p:sldId id="279" r:id="rId20"/>
    <p:sldId id="277" r:id="rId21"/>
    <p:sldId id="278" r:id="rId22"/>
    <p:sldId id="271" r:id="rId23"/>
    <p:sldId id="273" r:id="rId24"/>
    <p:sldId id="274" r:id="rId25"/>
    <p:sldId id="272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15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881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658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052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593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2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909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5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72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49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563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D8F75-B14C-44B3-B414-544E21D3AF26}" type="datetimeFigureOut">
              <a:rPr lang="ru-RU" smtClean="0"/>
              <a:t>29.04.2017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6F512-0B75-4D9E-8612-F7B358FFA9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23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0400" y="673100"/>
            <a:ext cx="10871200" cy="30353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МБОУ «</a:t>
            </a:r>
            <a:r>
              <a:rPr lang="ru-RU" sz="2200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Халбакинская</a:t>
            </a:r>
            <a:r>
              <a:rPr lang="ru-RU" sz="2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СОШ </a:t>
            </a:r>
            <a:r>
              <a:rPr lang="ru-RU" sz="2200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им.П.И.Быканова</a:t>
            </a:r>
            <a:r>
              <a:rPr lang="ru-RU" sz="2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»</a:t>
            </a:r>
            <a:br>
              <a:rPr lang="ru-RU" sz="2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Вилюйского улуса (района) РС (Я)</a:t>
            </a:r>
            <a:br>
              <a:rPr lang="ru-RU" sz="2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Интегрированный урок по русскому языку и родному краю </a:t>
            </a:r>
            <a:b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по теме </a:t>
            </a:r>
            <a:b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«Знаменитые люди моего села»</a:t>
            </a:r>
            <a:endParaRPr lang="ru-RU" sz="40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6900" y="4241800"/>
            <a:ext cx="11315700" cy="21082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Авторы: </a:t>
            </a:r>
            <a:r>
              <a:rPr lang="ru-RU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Таппагарова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Анна Михайловна – учитель географии</a:t>
            </a:r>
          </a:p>
          <a:p>
            <a:pPr algn="l"/>
            <a:r>
              <a:rPr lang="ru-RU" b="1" dirty="0">
                <a:solidFill>
                  <a:srgbClr val="0070C0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              Федорова Татьяна Сергеевна – учитель русского языка                 </a:t>
            </a:r>
          </a:p>
          <a:p>
            <a:pPr algn="l"/>
            <a:r>
              <a:rPr lang="ru-RU" b="1" dirty="0">
                <a:solidFill>
                  <a:srgbClr val="0070C0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              и литературы</a:t>
            </a:r>
            <a:endParaRPr lang="ru-RU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06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35000"/>
            <a:ext cx="10515600" cy="55419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Прочитаем предложение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Мы живем в прекрасном селе </a:t>
            </a:r>
            <a:r>
              <a:rPr lang="ru-RU" b="1" dirty="0" err="1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Тосу</a:t>
            </a:r>
            <a:r>
              <a:rPr lang="ru-RU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 Вилюйского улуса Республики Саха (Якутия).</a:t>
            </a:r>
          </a:p>
          <a:p>
            <a:pPr marL="0" indent="0">
              <a:buNone/>
            </a:pPr>
            <a:endParaRPr lang="ru-RU" b="1" dirty="0">
              <a:solidFill>
                <a:schemeClr val="accent5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Найдите в предложении имена существительные, назовите их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Селе</a:t>
            </a:r>
          </a:p>
          <a:p>
            <a:pPr marL="0" indent="0">
              <a:buNone/>
            </a:pPr>
            <a:r>
              <a:rPr lang="ru-RU" b="1" dirty="0" err="1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Тосу</a:t>
            </a:r>
            <a:endParaRPr lang="ru-RU" b="1" dirty="0" smtClean="0">
              <a:solidFill>
                <a:schemeClr val="accent5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Вилюйского улуса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Республики Саха (Якутия)</a:t>
            </a:r>
          </a:p>
          <a:p>
            <a:pPr marL="0" indent="0">
              <a:buNone/>
            </a:pPr>
            <a:endParaRPr lang="ru-RU" b="1" dirty="0">
              <a:solidFill>
                <a:schemeClr val="accent5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12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30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какие разновидности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делится имя существительное?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22499"/>
            <a:ext cx="10515600" cy="3954463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Мир, мама, машина, трава, озеро, природа – 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это </a:t>
            </a: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нарицательные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существительные.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Иван Петрович, Москва,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Тосу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, Вилюйск, Прасковья Дмитриевна –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это </a:t>
            </a:r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собственные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 имена существительные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63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Как пишутся имена собственные и нарицательные?</a:t>
            </a:r>
            <a:endParaRPr lang="ru-RU" sz="28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Имена собственные пишутся с большой буквы</a:t>
            </a:r>
          </a:p>
          <a:p>
            <a:pPr marL="0" indent="0">
              <a:buNone/>
            </a:pPr>
            <a:endParaRPr lang="ru-RU" b="1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Нарицательные существительные только в начале предложения пишутся с большой буквы, в остальных случаях с маленькой. 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27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Кого мы видим на экране?</a:t>
            </a:r>
            <a:br>
              <a:rPr lang="ru-RU" sz="32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</a:br>
            <a:r>
              <a:rPr lang="ru-RU" sz="3200" b="1" dirty="0" smtClean="0">
                <a:solidFill>
                  <a:schemeClr val="accent5"/>
                </a:solidFill>
                <a:latin typeface="Bookman Old Style" panose="02050604050505020204" pitchFamily="18" charset="0"/>
              </a:rPr>
              <a:t>Знаем ли мы наших земляков?</a:t>
            </a:r>
            <a:endParaRPr lang="ru-RU" sz="3200" b="1" dirty="0">
              <a:solidFill>
                <a:schemeClr val="accent5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0331" y="1988511"/>
            <a:ext cx="2431346" cy="359924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1024" y="2125225"/>
            <a:ext cx="2541261" cy="33258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40" y="2653862"/>
            <a:ext cx="1598212" cy="22685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700" y="2326042"/>
            <a:ext cx="1824709" cy="278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Century" panose="02040604050505020304" pitchFamily="18" charset="0"/>
              </a:rPr>
              <a:t>Как мы напишем имена наших земляков?</a:t>
            </a:r>
            <a:endParaRPr lang="ru-RU" sz="3600" b="1" dirty="0">
              <a:solidFill>
                <a:srgbClr val="C00000"/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Иннокентий Афанасьевич Борисов</a:t>
            </a:r>
          </a:p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Степанида Даниловна Борисова</a:t>
            </a:r>
          </a:p>
          <a:p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Парасковья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 Дмитриевна </a:t>
            </a:r>
            <a:r>
              <a:rPr lang="ru-RU" sz="3600" b="1" dirty="0" err="1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Ердашева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82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Распределите на две колонки данные имена существительные: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55813"/>
            <a:ext cx="10515600" cy="41211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Село, Иннокентий Афанасьевич, музей, </a:t>
            </a:r>
            <a:r>
              <a:rPr lang="ru-RU" sz="3200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Тосу</a:t>
            </a:r>
            <a:r>
              <a:rPr lang="ru-RU" sz="3200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, человек, уважение, Вилюйск, Прасковья Дмитриевна, ученики, Прокопий </a:t>
            </a:r>
            <a:r>
              <a:rPr lang="ru-RU" sz="3200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Быканов</a:t>
            </a:r>
            <a:endParaRPr lang="ru-RU" sz="3200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9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2"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Ответ:</a:t>
            </a:r>
            <a:b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нарицательные      </a:t>
            </a:r>
            <a:b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Bookman Old Style" panose="020506040505050202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Bookman Old Style" panose="020506040505050202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собственные</a:t>
            </a:r>
            <a:endParaRPr lang="ru-RU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Село</a:t>
            </a:r>
          </a:p>
          <a:p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Музей</a:t>
            </a:r>
          </a:p>
          <a:p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Человек</a:t>
            </a:r>
          </a:p>
          <a:p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Уважение</a:t>
            </a:r>
          </a:p>
          <a:p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Ученики</a:t>
            </a:r>
          </a:p>
          <a:p>
            <a:endParaRPr lang="ru-RU" dirty="0" smtClean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endParaRPr lang="ru-RU" dirty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endParaRPr lang="ru-RU" dirty="0" smtClean="0">
              <a:solidFill>
                <a:srgbClr val="0070C0"/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Иннокентий Афанасьевич</a:t>
            </a:r>
          </a:p>
          <a:p>
            <a:r>
              <a:rPr lang="ru-RU" dirty="0" err="1">
                <a:solidFill>
                  <a:srgbClr val="C00000"/>
                </a:solidFill>
                <a:latin typeface="Bookman Old Style" panose="02050604050505020204" pitchFamily="18" charset="0"/>
              </a:rPr>
              <a:t>Тосу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Вилюйск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Прасковья Дмитриевна</a:t>
            </a:r>
          </a:p>
          <a:p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Прокопий </a:t>
            </a:r>
            <a:r>
              <a:rPr lang="ru-RU" dirty="0" err="1">
                <a:solidFill>
                  <a:srgbClr val="C00000"/>
                </a:solidFill>
                <a:latin typeface="Bookman Old Style" panose="02050604050505020204" pitchFamily="18" charset="0"/>
              </a:rPr>
              <a:t>Быканов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14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pic>
        <p:nvPicPr>
          <p:cNvPr id="4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821" y="582643"/>
            <a:ext cx="5076497" cy="53599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365125"/>
            <a:ext cx="11569700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Какие ассоциации у нас вызывает слово Родина?</a:t>
            </a:r>
            <a:endParaRPr lang="ru-RU" sz="32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7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Что мы знаем о нашей малой Родине?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Наша малая Родина – село </a:t>
            </a:r>
            <a:r>
              <a:rPr lang="ru-RU" sz="4000" dirty="0" err="1" smtClean="0">
                <a:solidFill>
                  <a:srgbClr val="C00000"/>
                </a:solidFill>
                <a:latin typeface="Century" panose="02040604050505020304" pitchFamily="18" charset="0"/>
              </a:rPr>
              <a:t>Тосу</a:t>
            </a:r>
            <a:r>
              <a:rPr lang="ru-RU" sz="4000" dirty="0" smtClean="0">
                <a:solidFill>
                  <a:srgbClr val="C00000"/>
                </a:solidFill>
                <a:latin typeface="Century" panose="02040604050505020304" pitchFamily="18" charset="0"/>
              </a:rPr>
              <a:t>,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 место, где мы родились. Здесь все знакомое и родное. Малая Родина – это всегда часть большой страны, большой Родины.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7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73" y="252729"/>
            <a:ext cx="5562600" cy="63779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00345" y="2251078"/>
            <a:ext cx="48400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Наше село расположено в 18 километрах к северу от центра улуса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г.Вилюйска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75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865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Что объединяет персонажей на фотографиях:</a:t>
            </a:r>
            <a:endParaRPr lang="ru-RU" sz="32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900" y="1331912"/>
            <a:ext cx="1392237" cy="20921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87" y="1219200"/>
            <a:ext cx="1837393" cy="22048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95" y="4140910"/>
            <a:ext cx="866775" cy="2028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137" y="1280946"/>
            <a:ext cx="2143125" cy="2143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137" y="3999197"/>
            <a:ext cx="2143125" cy="23756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876" y="3825491"/>
            <a:ext cx="1540261" cy="23442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818" y="1280946"/>
            <a:ext cx="1754252" cy="21431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638" y="4053839"/>
            <a:ext cx="2373232" cy="232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7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Что мы видим на гербе нашего села?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5800" y="1825625"/>
            <a:ext cx="8472214" cy="435133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Лазоревый символизирует наши озера богатые рыбой.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Золотой цвет олицетворяет «поющие» пески и в изобилии произрастающие кедровые стланики.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Красный круг обозначает солнце.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Автор герба народный мастер – Мария Владимировна Николаева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78" y="1397000"/>
            <a:ext cx="2282422" cy="24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33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43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Кедровый стланик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1968501"/>
            <a:ext cx="5863708" cy="3987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825" y="1968501"/>
            <a:ext cx="4999766" cy="398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7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00" y="365125"/>
            <a:ext cx="11963400" cy="82867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Найдите и подчеркните имена собственные в предложениях:</a:t>
            </a:r>
            <a:endParaRPr lang="ru-RU" sz="24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82700"/>
            <a:ext cx="10515600" cy="4894263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Моя малая Родина – село </a:t>
            </a:r>
            <a:r>
              <a:rPr lang="ru-RU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Тосу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Наша школа носит имя Героя Социалистического Труда Прокопия Иннокентьевича </a:t>
            </a:r>
            <a:r>
              <a:rPr lang="ru-RU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Быканова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Прасковья Дмитриевна </a:t>
            </a:r>
            <a:r>
              <a:rPr lang="ru-RU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Ердашева</a:t>
            </a:r>
            <a:r>
              <a:rPr lang="ru-RU" b="1" dirty="0">
                <a:solidFill>
                  <a:srgbClr val="0070C0"/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– мастер своего дела.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Наш школьный краеведческий музей организовал Иннокентий Афанасьевич Борисов.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Евдокия </a:t>
            </a:r>
            <a:r>
              <a:rPr lang="ru-RU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Былахырова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знаменита своими рекордами по удоям молока.</a:t>
            </a:r>
            <a:endParaRPr lang="ru-RU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4246061"/>
            <a:ext cx="1828800" cy="193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2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Игра «Третий лишний»: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825625"/>
            <a:ext cx="11468100" cy="43513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Автомобиль, картина, Вилюйск</a:t>
            </a:r>
          </a:p>
          <a:p>
            <a:r>
              <a:rPr lang="ru-RU" sz="4000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Тосу</a:t>
            </a:r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, Прокопий </a:t>
            </a:r>
            <a:r>
              <a:rPr lang="ru-RU" sz="4000" b="1" dirty="0" err="1" smtClean="0">
                <a:solidFill>
                  <a:srgbClr val="0070C0"/>
                </a:solidFill>
                <a:latin typeface="Bookman Old Style" panose="02050604050505020204" pitchFamily="18" charset="0"/>
              </a:rPr>
              <a:t>Быканов</a:t>
            </a:r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, село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Лес, природа, Евдокия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Родина, Прасковья, животные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Иннокентий Афанасьевич, музей, достопримечательности</a:t>
            </a:r>
            <a:endParaRPr lang="ru-RU" sz="40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41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300" y="1903639"/>
            <a:ext cx="4332452" cy="3094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Подведем итоги урока</a:t>
            </a:r>
            <a:endParaRPr lang="ru-RU" sz="3200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46200"/>
            <a:ext cx="5803900" cy="48307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Что нового мы узнали на уроке?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Кого мы называем знаменитыми людьми наслега?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Чем отличаются имена собственные от имен нарицательных?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Что изображено на гербе нашего наслега?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8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Домашнее задание</a:t>
            </a:r>
            <a:endParaRPr lang="ru-RU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Подготовить краткое выступление о жизни и деятельности одного из героев нашего урока</a:t>
            </a:r>
            <a:endParaRPr lang="ru-RU" sz="40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37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Какие это персонажи?</a:t>
            </a:r>
            <a:endParaRPr lang="ru-RU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Правильно!</a:t>
            </a:r>
          </a:p>
          <a:p>
            <a:pPr marL="0" indent="0" algn="ctr">
              <a:buNone/>
            </a:pPr>
            <a:endParaRPr lang="ru-RU" sz="36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ru-RU" sz="36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Это знаменитые персонажи мультфильмов</a:t>
            </a:r>
            <a:endParaRPr lang="ru-RU" sz="36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7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Кого мы видим?</a:t>
            </a:r>
            <a:endParaRPr lang="ru-RU" b="1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087" y="4203700"/>
            <a:ext cx="2514601" cy="251460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688" y="1690688"/>
            <a:ext cx="3873648" cy="25130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108450" cy="251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6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00100"/>
            <a:ext cx="10515600" cy="1651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Правильно!</a:t>
            </a:r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41599"/>
            <a:ext cx="10515600" cy="35353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Мы видим людей</a:t>
            </a:r>
            <a:endParaRPr lang="ru-RU" sz="54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63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Что объединяет эти картинки?</a:t>
            </a:r>
            <a:endParaRPr lang="ru-RU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690688"/>
            <a:ext cx="1587500" cy="202625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7475" y="3441171"/>
            <a:ext cx="2206625" cy="29421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4353223"/>
            <a:ext cx="3609093" cy="2030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400" y="1690688"/>
            <a:ext cx="4054740" cy="228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Как вы думаете, какова тема нашего сегодняшнего урока?</a:t>
            </a:r>
            <a:endParaRPr lang="ru-RU" dirty="0">
              <a:solidFill>
                <a:srgbClr val="0070C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Правильно!</a:t>
            </a:r>
          </a:p>
          <a:p>
            <a:pPr marL="0" indent="0">
              <a:buNone/>
            </a:pPr>
            <a:endParaRPr lang="ru-RU" sz="3600" b="1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ru-RU" sz="36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Знаменитые люди нашего села!</a:t>
            </a:r>
            <a:endParaRPr lang="ru-RU" sz="36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58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4250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entury" panose="02040604050505020304" pitchFamily="18" charset="0"/>
              </a:rPr>
              <a:t>Обозначим цели урока: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7171"/>
            <a:ext cx="10515600" cy="396979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entury" panose="02040604050505020304" pitchFamily="18" charset="0"/>
              </a:rPr>
              <a:t>1. </a:t>
            </a:r>
            <a:r>
              <a:rPr lang="ru-RU" sz="3200" b="1" dirty="0" smtClean="0">
                <a:solidFill>
                  <a:srgbClr val="C00000"/>
                </a:solidFill>
                <a:latin typeface="Century" panose="02040604050505020304" pitchFamily="18" charset="0"/>
              </a:rPr>
              <a:t>Ознакомиться с понятием «Малая Родина»;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Century" panose="02040604050505020304" pitchFamily="18" charset="0"/>
              </a:rPr>
              <a:t>2. Изучить особенности имен существительных собственных и нарицательных;</a:t>
            </a:r>
            <a:endParaRPr lang="ru-RU" sz="3200" b="1" dirty="0">
              <a:solidFill>
                <a:srgbClr val="C00000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98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83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Изучение нового материала</a:t>
            </a:r>
            <a:endParaRPr lang="ru-RU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7164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Что такое имя существительное?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Имя существительное 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– это часть речи, которая обозначает предмет, отвечает на вопросы: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кто?</a:t>
            </a: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Что?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Имя существительное имеет два вида: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Одушевленные – кто?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Bookman Old Style" panose="02050604050505020204" pitchFamily="18" charset="0"/>
              </a:rPr>
              <a:t>Неодушевленные – что?</a:t>
            </a:r>
          </a:p>
        </p:txBody>
      </p:sp>
    </p:spTree>
    <p:extLst>
      <p:ext uri="{BB962C8B-B14F-4D97-AF65-F5344CB8AC3E}">
        <p14:creationId xmlns:p14="http://schemas.microsoft.com/office/powerpoint/2010/main" val="222025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527</Words>
  <Application>Microsoft Office PowerPoint</Application>
  <PresentationFormat>Широкоэкранный</PresentationFormat>
  <Paragraphs>100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Bookman Old Style</vt:lpstr>
      <vt:lpstr>Calibri</vt:lpstr>
      <vt:lpstr>Calibri Light</vt:lpstr>
      <vt:lpstr>Century</vt:lpstr>
      <vt:lpstr>Тема Office</vt:lpstr>
      <vt:lpstr>  МБОУ «Халбакинская СОШ им.П.И.Быканова» Вилюйского улуса (района) РС (Я) Интегрированный урок по русскому языку и родному краю  по теме  «Знаменитые люди моего села»</vt:lpstr>
      <vt:lpstr>Что объединяет персонажей на фотографиях:</vt:lpstr>
      <vt:lpstr>Какие это персонажи?</vt:lpstr>
      <vt:lpstr>Кого мы видим?</vt:lpstr>
      <vt:lpstr>Правильно!</vt:lpstr>
      <vt:lpstr>Что объединяет эти картинки?</vt:lpstr>
      <vt:lpstr>Как вы думаете, какова тема нашего сегодняшнего урока?</vt:lpstr>
      <vt:lpstr>Обозначим цели урока:</vt:lpstr>
      <vt:lpstr>Изучение нового материала</vt:lpstr>
      <vt:lpstr>Презентация PowerPoint</vt:lpstr>
      <vt:lpstr> На какие разновидности делится имя существительное? </vt:lpstr>
      <vt:lpstr>Как пишутся имена собственные и нарицательные?</vt:lpstr>
      <vt:lpstr>Кого мы видим на экране? Знаем ли мы наших земляков?</vt:lpstr>
      <vt:lpstr>Как мы напишем имена наших земляков?</vt:lpstr>
      <vt:lpstr>Распределите на две колонки данные имена существительные:</vt:lpstr>
      <vt:lpstr>Ответ: нарицательные        собственные</vt:lpstr>
      <vt:lpstr>Какие ассоциации у нас вызывает слово Родина?</vt:lpstr>
      <vt:lpstr>Что мы знаем о нашей малой Родине?</vt:lpstr>
      <vt:lpstr>Презентация PowerPoint</vt:lpstr>
      <vt:lpstr>Что мы видим на гербе нашего села?</vt:lpstr>
      <vt:lpstr>Кедровый стланик</vt:lpstr>
      <vt:lpstr>Найдите и подчеркните имена собственные в предложениях:</vt:lpstr>
      <vt:lpstr>Игра «Третий лишний»:</vt:lpstr>
      <vt:lpstr>Подведем итоги урока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«Халбакинская СОШ им.П.И.Быканова» Вилюйского улуса (района) РС (Я) Интегрированный урок по русскому языку и географии  по теме  «Знаменитые люди моего села»</dc:title>
  <dc:creator>Резерв</dc:creator>
  <cp:lastModifiedBy>Резерв</cp:lastModifiedBy>
  <cp:revision>26</cp:revision>
  <dcterms:created xsi:type="dcterms:W3CDTF">2017-03-24T01:34:57Z</dcterms:created>
  <dcterms:modified xsi:type="dcterms:W3CDTF">2017-04-29T00:40:44Z</dcterms:modified>
</cp:coreProperties>
</file>