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8" r:id="rId4"/>
    <p:sldId id="263" r:id="rId5"/>
    <p:sldId id="258" r:id="rId6"/>
    <p:sldId id="261" r:id="rId7"/>
    <p:sldId id="264" r:id="rId8"/>
    <p:sldId id="262" r:id="rId9"/>
    <p:sldId id="271" r:id="rId10"/>
    <p:sldId id="272" r:id="rId11"/>
    <p:sldId id="273" r:id="rId12"/>
    <p:sldId id="267" r:id="rId13"/>
    <p:sldId id="266" r:id="rId14"/>
    <p:sldId id="260" r:id="rId15"/>
    <p:sldId id="274" r:id="rId16"/>
    <p:sldId id="275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51B02"/>
    <a:srgbClr val="712703"/>
    <a:srgbClr val="604703"/>
    <a:srgbClr val="695109"/>
    <a:srgbClr val="F9E1BD"/>
    <a:srgbClr val="EAC485"/>
    <a:srgbClr val="F2DAB7"/>
    <a:srgbClr val="E6D67B"/>
    <a:srgbClr val="FEEED3"/>
    <a:srgbClr val="FDEDC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>
        <p:scale>
          <a:sx n="80" d="100"/>
          <a:sy n="80" d="100"/>
        </p:scale>
        <p:origin x="-972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90%D0%BD%D0%B3%D0%BB%D0%B8%D0%B9%D1%81%D0%BA%D0%B8%D0%B9_%D1%8F%D0%B7%D1%8B%D0%BA" TargetMode="External"/><Relationship Id="rId5" Type="http://schemas.openxmlformats.org/officeDocument/2006/relationships/hyperlink" Target="https://ru.wikipedia.org/wiki/%D0%90%D0%BC%D0%B5%D1%80%D0%B8%D0%BA%D0%B0%D0%BD%D1%81%D0%BA%D0%B8%D0%B9_%D0%B0%D0%BD%D0%B3%D0%BB%D0%B8%D0%B9%D1%81%D0%BA%D0%B8%D0%B9" TargetMode="External"/><Relationship Id="rId4" Type="http://schemas.openxmlformats.org/officeDocument/2006/relationships/hyperlink" Target="https://ru.wikipedia.org/wiki/%D0%9B%D0%B0%D1%82%D0%B8%D0%BD%D1%81%D0%BA%D0%B8%D0%B9_%D1%8F%D0%B7%D1%8B%D0%BA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97984" y="1860631"/>
            <a:ext cx="2699778" cy="2041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7600"/>
              </a:lnSpc>
            </a:pPr>
            <a:r>
              <a:rPr lang="ru-RU" sz="8000" dirty="0" err="1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атыри</a:t>
            </a:r>
            <a:endParaRPr lang="ru-RU" sz="8000" dirty="0" smtClean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ts val="7600"/>
              </a:lnSpc>
            </a:pPr>
            <a:r>
              <a:rPr lang="ru-RU" sz="8000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русские</a:t>
            </a:r>
            <a:endParaRPr lang="ru-RU" sz="8000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47874" y="668706"/>
            <a:ext cx="2478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ln w="9525">
                  <a:solidFill>
                    <a:srgbClr val="251B02"/>
                  </a:solidFill>
                </a:ln>
                <a:blipFill>
                  <a:blip r:embed="rId3"/>
                  <a:tile tx="0" ty="0" sx="100000" sy="100000" flip="none" algn="tl"/>
                </a:blipFill>
                <a:effectLst/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Древняя</a:t>
            </a:r>
            <a:r>
              <a:rPr lang="ru-RU" sz="2800" dirty="0" smtClean="0">
                <a:ln w="9525">
                  <a:solidFill>
                    <a:srgbClr val="251B02"/>
                  </a:solidFill>
                </a:ln>
                <a:blipFill>
                  <a:blip r:embed="rId3"/>
                  <a:tile tx="0" ty="0" sx="100000" sy="100000" flip="none" algn="tl"/>
                </a:blipFill>
                <a:effectLst/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 Русь</a:t>
            </a:r>
            <a:endParaRPr lang="ru-RU" sz="2800" dirty="0">
              <a:ln w="9525">
                <a:solidFill>
                  <a:srgbClr val="251B02"/>
                </a:solidFill>
              </a:ln>
              <a:blipFill>
                <a:blip r:embed="rId3"/>
                <a:tile tx="0" ty="0" sx="100000" sy="100000" flip="none" algn="tl"/>
              </a:blipFill>
              <a:effectLst/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 descr="C:\Users\Лика\Desktop\Новая папка\1353767567_animaciya-ogon-kamina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9204" y="650173"/>
            <a:ext cx="3555918" cy="572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ика\Desktop\Новая папка\uzn_1410255519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8374" y="668705"/>
            <a:ext cx="3984364" cy="570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latin typeface="Monotype Corsiva" pitchFamily="66" charset="0"/>
              </a:rPr>
              <a:t>Сей минерал, если не нам, то потомкам нашим, зело полезен будет</a:t>
            </a:r>
            <a:endParaRPr lang="ru-RU" sz="4000" dirty="0"/>
          </a:p>
        </p:txBody>
      </p:sp>
      <p:pic>
        <p:nvPicPr>
          <p:cNvPr id="4" name="preview-image" descr="http://go4.imgsmail.ru/imgpreview?key=4b7c8aa9cf413549&amp;mb=imgdb_preview_1595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0161" y="1721922"/>
            <a:ext cx="3251808" cy="4997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&amp;Lcy;&amp;icy;&amp;scy;&amp;icy;&amp;chcy;&amp;acy;&amp;ncy;&amp;scy;&amp;kcy; - &amp;Pcy;&amp;acy;&amp;mcy;&amp;yacy;&amp;tcy;&amp;ncy;&amp;icy;&amp;kcy; &amp;Gcy;&amp;rcy;&amp;icy;&amp;gcy;&amp;ocy;&amp;rcy;&amp;icy;&amp;yucy; &amp;Kcy;&amp;acy;&amp;pcy;&amp;ucy;&amp;scy;&amp;tcy;&amp;icy;&amp;ncy;&amp;u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32561" y="2347603"/>
            <a:ext cx="2897843" cy="420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review-image" descr="http://static.diary.ru/userdir/2/1/0/1/2101744/8388951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259" y="2986300"/>
            <a:ext cx="2130941" cy="3271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4757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Текст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Объект 1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Объект 1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69" y="-1"/>
            <a:ext cx="9139938" cy="6858000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dirty="0"/>
              <a:t>           </a:t>
            </a:r>
            <a:r>
              <a:rPr lang="ru-RU" dirty="0">
                <a:solidFill>
                  <a:srgbClr val="C00000"/>
                </a:solidFill>
              </a:rPr>
              <a:t>,</a:t>
            </a:r>
          </a:p>
        </p:txBody>
      </p:sp>
      <p:pic>
        <p:nvPicPr>
          <p:cNvPr id="22" name="preview-image" descr="http://www.logoprog.ru/paintpict/small/%D0%BE%D0%B4%D0%B5%D0%B6%D0%B4%D0%B0/%D1%88%D1%83%D0%B1%D0%B0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11560" y="2276872"/>
            <a:ext cx="280831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3419872" y="3854658"/>
            <a:ext cx="4667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/>
              <a:t>,</a:t>
            </a:r>
            <a:endParaRPr lang="ru-RU" sz="8800" dirty="0"/>
          </a:p>
        </p:txBody>
      </p:sp>
      <p:pic>
        <p:nvPicPr>
          <p:cNvPr id="24" name="preview-image" descr="http://freelance.ru/img/portfolio/pics/00/07/F0/52026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2348880"/>
            <a:ext cx="2016224" cy="295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5413157" y="3825043"/>
            <a:ext cx="103105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/>
              <a:t>,,,</a:t>
            </a:r>
            <a:endParaRPr lang="ru-RU" sz="8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992582" y="453630"/>
            <a:ext cx="3170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rgbClr val="FF0000"/>
                </a:solidFill>
                <a:latin typeface="Arial Black" pitchFamily="34" charset="0"/>
              </a:rPr>
              <a:t>ШУБИН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353787" y="5747657"/>
            <a:ext cx="66145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Легенда о ДОБРОМ ШУБИНЕ</a:t>
            </a:r>
          </a:p>
        </p:txBody>
      </p:sp>
    </p:spTree>
    <p:extLst>
      <p:ext uri="{BB962C8B-B14F-4D97-AF65-F5344CB8AC3E}">
        <p14:creationId xmlns:p14="http://schemas.microsoft.com/office/powerpoint/2010/main" xmlns="" val="371191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9" name="Содержимое 8" descr="http://www.novorosinform.org/upload/d1a1be9f5b65530f30eae5f416747b32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267" y="415027"/>
            <a:ext cx="4250741" cy="285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e-tematika.com/articles/shubin/rudokop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60768" y="415026"/>
            <a:ext cx="3487695" cy="285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www.e-tematika.com/articles/shubin/rudokop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6267" y="3429000"/>
            <a:ext cx="4167613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review-image" descr="http://job-sbu.org/wp-content/uploads/2011/09/25743-300x19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60767" y="3429000"/>
            <a:ext cx="3396345" cy="308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2202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Arial Black" pitchFamily="34" charset="0"/>
              </a:rPr>
              <a:t>Легенда о договоре Юза и горного духа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www.e-tematika.com/articles/shubin/uz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05" y="1810711"/>
            <a:ext cx="273630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e-tematika.com/articles/shubin/konogony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5400" y="1772816"/>
            <a:ext cx="497740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e-tematika.com/articles/shubin/shahta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5400" y="3958318"/>
            <a:ext cx="4977404" cy="25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5410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67398" y="2368873"/>
            <a:ext cx="7661305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34091" y="1465925"/>
            <a:ext cx="184731" cy="6718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endParaRPr lang="ru-RU" sz="28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pic>
        <p:nvPicPr>
          <p:cNvPr id="6" name="Содержимое 3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shcy;&amp;ucy;&amp;bcy;&amp;icy;&amp;ncy; &amp;gcy;&amp;ocy;&amp;rcy;&amp;ncy;&amp;ycy;&amp;jcy; &amp;dcy;&amp;ucy;&amp;khcy;&quot;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81891"/>
            <a:ext cx="3699939" cy="558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0_4fd28_7a776547_XL"/>
          <p:cNvPicPr/>
          <p:nvPr/>
        </p:nvPicPr>
        <p:blipFill rotWithShape="1"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346369" y="764704"/>
            <a:ext cx="4032448" cy="25907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6369" y="3573016"/>
            <a:ext cx="4104456" cy="25960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6776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5642" y="406131"/>
            <a:ext cx="78852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Горный дух </a:t>
            </a:r>
            <a:endParaRPr lang="ru-RU" sz="5400" dirty="0" smtClean="0">
              <a:solidFill>
                <a:schemeClr val="bg2">
                  <a:lumMod val="25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ru-RU" sz="5400" dirty="0" smtClean="0">
                <a:solidFill>
                  <a:srgbClr val="FF0000"/>
                </a:solidFill>
                <a:latin typeface="Arial Black" pitchFamily="34" charset="0"/>
              </a:rPr>
              <a:t>Шубин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5" name="Содержимое 3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shcy;&amp;ucy;&amp;bcy;&amp;icy;&amp;ncy; &amp;gcy;&amp;ocy;&amp;rcy;&amp;ncy;&amp;ycy;&amp;jcy; &amp;dcy;&amp;ucy;&amp;khcy;&quot;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642" y="1995055"/>
            <a:ext cx="2909015" cy="4465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e-tematika.com/articles/shubin/rudokop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5740" y="2160457"/>
            <a:ext cx="3906982" cy="171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e-tematika.com/articles/shubin/dobshub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4120739"/>
            <a:ext cx="467371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9108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106878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93765" y="410137"/>
            <a:ext cx="79327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Памятник </a:t>
            </a:r>
            <a:r>
              <a:rPr lang="ru-RU" sz="3600" dirty="0">
                <a:latin typeface="Arial Black" pitchFamily="34" charset="0"/>
              </a:rPr>
              <a:t/>
            </a:r>
            <a:br>
              <a:rPr lang="ru-RU" sz="3600" dirty="0">
                <a:latin typeface="Arial Black" pitchFamily="34" charset="0"/>
              </a:rPr>
            </a:br>
            <a:r>
              <a:rPr lang="ru-RU" sz="3600" dirty="0">
                <a:solidFill>
                  <a:srgbClr val="C00000"/>
                </a:solidFill>
                <a:latin typeface="Arial Black" pitchFamily="34" charset="0"/>
              </a:rPr>
              <a:t>«Слава шахтерскому труду»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7" name="Picture 2" descr="http://www.heute.at/storage/pic/bilder/sport/euro2012/448802_3_gemeinfrei.jpg?version=133648918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8" y="1868384"/>
            <a:ext cx="7536165" cy="46986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31092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6878"/>
            <a:ext cx="9139938" cy="6858000"/>
          </a:xfrm>
          <a:prstGeom prst="rect">
            <a:avLst/>
          </a:prstGeom>
        </p:spPr>
      </p:pic>
      <p:pic>
        <p:nvPicPr>
          <p:cNvPr id="4" name="Содержимое 3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dcy;&amp;ocy;&amp;ncy;&amp;iecy;&amp;tscy;&amp;kcy;&quot;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35183">
            <a:off x="809168" y="2100345"/>
            <a:ext cx="4746146" cy="310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dcy;&amp;ocy;&amp;ncy;&amp;iecy;&amp;tscy;&amp;kcy; &amp;rcy;&amp;ocy;&amp;zcy;&amp;ycy;&quot;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3891" y="4450181"/>
            <a:ext cx="3338822" cy="2149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2168" y="2440688"/>
            <a:ext cx="2582374" cy="181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D:\ФОТО\2015-05-24\Изображение 073.jpg"/>
          <p:cNvPicPr/>
          <p:nvPr/>
        </p:nvPicPr>
        <p:blipFill>
          <a:blip r:embed="rId6" cstate="print"/>
          <a:srcRect l="9757" t="5769" r="18075" b="8605"/>
          <a:stretch>
            <a:fillRect/>
          </a:stretch>
        </p:blipFill>
        <p:spPr bwMode="auto">
          <a:xfrm>
            <a:off x="2786475" y="5248893"/>
            <a:ext cx="2172043" cy="1350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70016" y="505138"/>
            <a:ext cx="77783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Arial Black" pitchFamily="34" charset="0"/>
              </a:rPr>
              <a:t>Сердце Донбасса- </a:t>
            </a:r>
            <a:endParaRPr lang="ru-RU" sz="40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>люди </a:t>
            </a:r>
            <a:r>
              <a:rPr lang="ru-RU" sz="4000" dirty="0">
                <a:solidFill>
                  <a:srgbClr val="C00000"/>
                </a:solidFill>
                <a:latin typeface="Arial Black" pitchFamily="34" charset="0"/>
              </a:rPr>
              <a:t>Донбасса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84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pic>
        <p:nvPicPr>
          <p:cNvPr id="5" name="Picture 2" descr="http://mistaua.com/filesup/dost_foto/564_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004" y="195941"/>
            <a:ext cx="5644739" cy="42335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" name="Рисунок 5" descr="451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85110" y="3029691"/>
            <a:ext cx="4714506" cy="35358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4145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pic>
        <p:nvPicPr>
          <p:cNvPr id="4" name="Picture 2" descr="http://www.stihi.ru/pics/2013/05/04/835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85008" y="3531820"/>
            <a:ext cx="4167612" cy="31628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" name="Рисунок 4" descr="Akvapark-Akvasferra-Donetsk-obshhiy-vid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6380" y="3562812"/>
            <a:ext cx="4179487" cy="31319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 descr="0_93ead_6e9f0185_XXXL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2248" y="154380"/>
            <a:ext cx="5495442" cy="32746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3112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pic>
        <p:nvPicPr>
          <p:cNvPr id="3" name="Picture 2" descr="http://i1.imageban.ru/out/2012/04/14/798e2a3aa6abedabe283fbc38b2348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710" y="308758"/>
            <a:ext cx="4063259" cy="30243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" name="Рисунок 4" descr="DSCN189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46172" y="308758"/>
            <a:ext cx="4066732" cy="30243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DCC_02_big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710" y="3637776"/>
            <a:ext cx="4063259" cy="27859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2" descr="http://cdn.imhonet.ru/0/tmp_user_files/f0/de/f0deebfac70be133fb9f869efefd9292/xlarge/f7343f1ff3ec14b009c48e46acae680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905670" y="3637777"/>
            <a:ext cx="3747736" cy="27859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47391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7937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841193" y="2129706"/>
            <a:ext cx="2294545" cy="547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2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3777" y="806267"/>
            <a:ext cx="69493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Городские легенды </a:t>
            </a:r>
            <a:br>
              <a:rPr lang="ru-RU" sz="4000" dirty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</a:br>
            <a:r>
              <a:rPr lang="ru-RU" sz="4000" dirty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Донецка</a:t>
            </a:r>
            <a:endParaRPr lang="ru-RU" sz="4000" dirty="0">
              <a:solidFill>
                <a:srgbClr val="C00000"/>
              </a:solidFill>
              <a:cs typeface="Aharoni" pitchFamily="2" charset="-79"/>
            </a:endParaRPr>
          </a:p>
          <a:p>
            <a:pPr lvl="0" algn="ctr"/>
            <a:endParaRPr lang="ru-RU" sz="4000" dirty="0">
              <a:ln w="9525">
                <a:solidFill>
                  <a:srgbClr val="251B02"/>
                </a:solidFill>
              </a:ln>
              <a:blipFill>
                <a:blip r:embed="rId3"/>
                <a:tile tx="0" ty="0" sx="100000" sy="100000" flip="none" algn="tl"/>
              </a:blipFill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AutoShape 2" descr="Картинки по запросу энцикло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49" y="2838202"/>
            <a:ext cx="3605395" cy="319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http://www.e-tematika.com/articles/shubin/shubin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61683" y="2403563"/>
            <a:ext cx="1617896" cy="31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review-image" descr="http://restmap.com.ua/upload_picture/766%282%29.jpg"/>
          <p:cNvPicPr/>
          <p:nvPr/>
        </p:nvPicPr>
        <p:blipFill>
          <a:blip r:embed="rId6" cstate="print"/>
          <a:srcRect r="30456"/>
          <a:stretch>
            <a:fillRect/>
          </a:stretch>
        </p:blipFill>
        <p:spPr bwMode="auto">
          <a:xfrm>
            <a:off x="4796993" y="2129706"/>
            <a:ext cx="1840141" cy="3462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106878"/>
            <a:ext cx="9139938" cy="6858000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9316" y="4037406"/>
            <a:ext cx="3305279" cy="165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80654" y="1122363"/>
            <a:ext cx="7013941" cy="2048349"/>
          </a:xfrm>
        </p:spPr>
        <p:txBody>
          <a:bodyPr>
            <a:normAutofit/>
          </a:bodyPr>
          <a:lstStyle/>
          <a:p>
            <a:r>
              <a:rPr lang="ru-RU" sz="4400" b="1" dirty="0" err="1">
                <a:latin typeface="Arial Black" pitchFamily="34" charset="0"/>
              </a:rPr>
              <a:t>Леге́нда</a:t>
            </a:r>
            <a:r>
              <a:rPr lang="ru-RU" sz="4400" dirty="0">
                <a:latin typeface="Arial Black" pitchFamily="34" charset="0"/>
              </a:rPr>
              <a:t> (</a:t>
            </a:r>
            <a:r>
              <a:rPr lang="ru-RU" sz="4400" dirty="0">
                <a:latin typeface="Arial Black" pitchFamily="34" charset="0"/>
                <a:hlinkClick r:id="rId4" tooltip="Латинский язык"/>
              </a:rPr>
              <a:t>лат.</a:t>
            </a:r>
            <a:r>
              <a:rPr lang="ru-RU" sz="4400" dirty="0">
                <a:latin typeface="Arial Black" pitchFamily="34" charset="0"/>
              </a:rPr>
              <a:t>)</a:t>
            </a:r>
            <a:br>
              <a:rPr lang="ru-RU" sz="4400" dirty="0">
                <a:latin typeface="Arial Black" pitchFamily="34" charset="0"/>
              </a:rPr>
            </a:br>
            <a:r>
              <a:rPr lang="ru-RU" sz="4400" dirty="0">
                <a:latin typeface="Arial Black" pitchFamily="34" charset="0"/>
              </a:rPr>
              <a:t> </a:t>
            </a:r>
            <a:r>
              <a:rPr lang="la-Latn" sz="4400" i="1" dirty="0">
                <a:latin typeface="Arial Black" pitchFamily="34" charset="0"/>
              </a:rPr>
              <a:t>legenda</a:t>
            </a:r>
            <a:r>
              <a:rPr lang="ru-RU" sz="4400" dirty="0">
                <a:latin typeface="Arial Black" pitchFamily="34" charset="0"/>
              </a:rPr>
              <a:t> -</a:t>
            </a:r>
            <a:r>
              <a:rPr lang="ru-RU" sz="4400" dirty="0" smtClean="0">
                <a:latin typeface="Arial Black" pitchFamily="34" charset="0"/>
              </a:rPr>
              <a:t>чтение, читаемое</a:t>
            </a:r>
            <a:endParaRPr lang="ru-RU" sz="4400" dirty="0"/>
          </a:p>
        </p:txBody>
      </p:sp>
      <p:sp>
        <p:nvSpPr>
          <p:cNvPr id="9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96950" y="3752603"/>
            <a:ext cx="3577081" cy="2315688"/>
          </a:xfrm>
        </p:spPr>
        <p:txBody>
          <a:bodyPr>
            <a:normAutofit fontScale="70000" lnSpcReduction="20000"/>
          </a:bodyPr>
          <a:lstStyle/>
          <a:p>
            <a:r>
              <a:rPr lang="ru-RU" sz="4000" b="1" dirty="0" err="1" smtClean="0">
                <a:solidFill>
                  <a:schemeClr val="tx1">
                    <a:lumMod val="85000"/>
                  </a:schemeClr>
                </a:solidFill>
                <a:latin typeface="Arial Black" pitchFamily="34" charset="0"/>
              </a:rPr>
              <a:t>Городска́я</a:t>
            </a:r>
            <a:r>
              <a:rPr lang="ru-RU" sz="4000" b="1" dirty="0" smtClean="0">
                <a:solidFill>
                  <a:schemeClr val="tx1">
                    <a:lumMod val="85000"/>
                  </a:schemeClr>
                </a:solidFill>
                <a:latin typeface="Arial Black" pitchFamily="34" charset="0"/>
              </a:rPr>
              <a:t> </a:t>
            </a:r>
            <a:r>
              <a:rPr lang="ru-RU" sz="4000" b="1" dirty="0" err="1" smtClean="0">
                <a:solidFill>
                  <a:schemeClr val="tx1">
                    <a:lumMod val="85000"/>
                  </a:schemeClr>
                </a:solidFill>
                <a:latin typeface="Arial Black" pitchFamily="34" charset="0"/>
              </a:rPr>
              <a:t>леге́нда</a:t>
            </a:r>
            <a:endParaRPr lang="ru-RU" sz="4000" b="1" dirty="0" smtClean="0">
              <a:solidFill>
                <a:schemeClr val="tx1">
                  <a:lumMod val="85000"/>
                </a:schemeClr>
              </a:solidFill>
              <a:latin typeface="Arial Black" pitchFamily="34" charset="0"/>
            </a:endParaRPr>
          </a:p>
          <a:p>
            <a:r>
              <a:rPr lang="ru-RU" sz="4000" dirty="0" smtClean="0">
                <a:solidFill>
                  <a:schemeClr val="tx1">
                    <a:lumMod val="85000"/>
                  </a:schemeClr>
                </a:solidFill>
                <a:latin typeface="Arial Black" pitchFamily="34" charset="0"/>
              </a:rPr>
              <a:t> (</a:t>
            </a:r>
            <a:r>
              <a:rPr lang="ru-RU" sz="4000" u="sng" dirty="0" err="1" smtClean="0">
                <a:solidFill>
                  <a:schemeClr val="tx1">
                    <a:lumMod val="85000"/>
                  </a:schemeClr>
                </a:solidFill>
                <a:latin typeface="Arial Black" pitchFamily="34" charset="0"/>
                <a:hlinkClick r:id="rId5" tooltip="Американский английский"/>
              </a:rPr>
              <a:t>амер</a:t>
            </a:r>
            <a:r>
              <a:rPr lang="ru-RU" sz="4000" u="sng" dirty="0" smtClean="0">
                <a:solidFill>
                  <a:schemeClr val="tx1">
                    <a:lumMod val="85000"/>
                  </a:schemeClr>
                </a:solidFill>
                <a:latin typeface="Arial Black" pitchFamily="34" charset="0"/>
                <a:hlinkClick r:id="rId5" tooltip="Американский английский"/>
              </a:rPr>
              <a:t>.</a:t>
            </a:r>
            <a:r>
              <a:rPr lang="ru-RU" sz="4000" dirty="0" smtClean="0">
                <a:solidFill>
                  <a:schemeClr val="tx1">
                    <a:lumMod val="85000"/>
                  </a:schemeClr>
                </a:solidFill>
                <a:latin typeface="Arial Black" pitchFamily="34" charset="0"/>
              </a:rPr>
              <a:t> </a:t>
            </a:r>
            <a:r>
              <a:rPr lang="ru-RU" sz="4000" u="sng" dirty="0" smtClean="0">
                <a:solidFill>
                  <a:schemeClr val="tx1">
                    <a:lumMod val="85000"/>
                  </a:schemeClr>
                </a:solidFill>
                <a:latin typeface="Arial Black" pitchFamily="34" charset="0"/>
                <a:hlinkClick r:id="rId6" tooltip="Английский язык"/>
              </a:rPr>
              <a:t>англ.</a:t>
            </a:r>
            <a:r>
              <a:rPr lang="ru-RU" sz="4000" dirty="0" smtClean="0">
                <a:solidFill>
                  <a:schemeClr val="tx1">
                    <a:lumMod val="85000"/>
                  </a:schemeClr>
                </a:solidFill>
                <a:latin typeface="Arial Black" pitchFamily="34" charset="0"/>
              </a:rPr>
              <a:t>) </a:t>
            </a:r>
          </a:p>
          <a:p>
            <a:r>
              <a:rPr lang="ru-RU" sz="4000" i="1" dirty="0" err="1" smtClean="0">
                <a:solidFill>
                  <a:schemeClr val="tx1">
                    <a:lumMod val="85000"/>
                  </a:schemeClr>
                </a:solidFill>
                <a:latin typeface="Arial Black" pitchFamily="34" charset="0"/>
              </a:rPr>
              <a:t>urban</a:t>
            </a:r>
            <a:r>
              <a:rPr lang="ru-RU" sz="4000" i="1" dirty="0" smtClean="0">
                <a:solidFill>
                  <a:schemeClr val="tx1">
                    <a:lumMod val="85000"/>
                  </a:schemeClr>
                </a:solidFill>
                <a:latin typeface="Arial Black" pitchFamily="34" charset="0"/>
              </a:rPr>
              <a:t> </a:t>
            </a:r>
            <a:r>
              <a:rPr lang="ru-RU" sz="4000" i="1" dirty="0" err="1" smtClean="0">
                <a:solidFill>
                  <a:schemeClr val="tx1">
                    <a:lumMod val="85000"/>
                  </a:schemeClr>
                </a:solidFill>
                <a:latin typeface="Arial Black" pitchFamily="34" charset="0"/>
              </a:rPr>
              <a:t>legend</a:t>
            </a:r>
            <a:r>
              <a:rPr lang="ru-RU" sz="4000" dirty="0" smtClean="0">
                <a:solidFill>
                  <a:schemeClr val="tx1">
                    <a:lumMod val="85000"/>
                  </a:schemeClr>
                </a:solidFill>
                <a:latin typeface="Arial Black" pitchFamily="34" charset="0"/>
              </a:rPr>
              <a:t> - </a:t>
            </a:r>
            <a:r>
              <a:rPr lang="ru-RU" sz="4000" b="1" dirty="0" smtClean="0">
                <a:solidFill>
                  <a:schemeClr val="tx1">
                    <a:lumMod val="85000"/>
                  </a:schemeClr>
                </a:solidFill>
                <a:latin typeface="Arial Black" pitchFamily="34" charset="0"/>
              </a:rPr>
              <a:t>городской миф</a:t>
            </a:r>
            <a:endParaRPr lang="ru-RU" sz="4000" dirty="0">
              <a:solidFill>
                <a:schemeClr val="tx1">
                  <a:lumMod val="8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861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preview-image" descr="http://www.promsnab.dn.ua/images_board/204133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392" y="1662545"/>
            <a:ext cx="2695699" cy="4465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rgbClr val="251B02"/>
                </a:solidFill>
                <a:latin typeface="Arial Black" pitchFamily="34" charset="0"/>
              </a:rPr>
              <a:t>УГОЛЬ</a:t>
            </a:r>
            <a:endParaRPr lang="ru-RU" sz="6000" dirty="0">
              <a:solidFill>
                <a:srgbClr val="251B02"/>
              </a:solidFill>
            </a:endParaRPr>
          </a:p>
        </p:txBody>
      </p:sp>
      <p:pic>
        <p:nvPicPr>
          <p:cNvPr id="5" name="preview-image" descr="http://images.ru.prom.st/174977255_w640_h2048_ugol.png?PIMAGE_ID=17497725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091" y="3758999"/>
            <a:ext cx="3454323" cy="2368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review-image" descr="http://crimea-24.com/uploads/p/2014-11-11/glava_mintek_dnr_gotova_prodavat_ugol_vsem-_krome_ukraini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74525" y="1758673"/>
            <a:ext cx="2921611" cy="22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8732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4" name="preview-image" descr="http://rgo-sib.ru/expedition/110/0d2e6f51eb03c774704108e7525c9be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517" y="427512"/>
            <a:ext cx="4160900" cy="3645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review-image" descr="http://club.foto.ru/gallery/images/preview/2012/10/29/2063940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999" y="2755075"/>
            <a:ext cx="4405745" cy="4001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84915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preview-image" descr="http://iz.com.ua/images2/stories/2013/09/12/01/01_pozhar-na-shahte-vo-lvovskoj-oblasti-shahterov-evakuirovali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526" y="402396"/>
            <a:ext cx="4392488" cy="3121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review-image" descr="http://coal-guru.com/wp-content/uploads/2015/08/charcoal-1024x682-300x2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1" y="3898075"/>
            <a:ext cx="9141969" cy="295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fastwalls.ru/files/16/ugli_ogon_tlenie_temperatura_2950x19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68262" y="402397"/>
            <a:ext cx="3607188" cy="31216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8970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332</TotalTime>
  <Words>57</Words>
  <Application>Microsoft Office PowerPoint</Application>
  <PresentationFormat>Экран (4:3)</PresentationFormat>
  <Paragraphs>22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Леге́нда (лат.)  legenda -чтение, читаемое</vt:lpstr>
      <vt:lpstr>УГОЛЬ</vt:lpstr>
      <vt:lpstr>Слайд 8</vt:lpstr>
      <vt:lpstr>Слайд 9</vt:lpstr>
      <vt:lpstr>Сей минерал, если не нам, то потомкам нашим, зело полезен будет</vt:lpstr>
      <vt:lpstr>Слайд 11</vt:lpstr>
      <vt:lpstr>Слайд 12</vt:lpstr>
      <vt:lpstr>Легенда о договоре Юза и горного духа</vt:lpstr>
      <vt:lpstr>Слайд 14</vt:lpstr>
      <vt:lpstr>Слайд 15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LIKA</cp:lastModifiedBy>
  <cp:revision>40</cp:revision>
  <dcterms:created xsi:type="dcterms:W3CDTF">2013-11-19T05:52:05Z</dcterms:created>
  <dcterms:modified xsi:type="dcterms:W3CDTF">2017-06-09T15:28:31Z</dcterms:modified>
</cp:coreProperties>
</file>