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309" r:id="rId3"/>
    <p:sldId id="259" r:id="rId4"/>
    <p:sldId id="343" r:id="rId5"/>
    <p:sldId id="292" r:id="rId6"/>
    <p:sldId id="312" r:id="rId7"/>
    <p:sldId id="344" r:id="rId8"/>
    <p:sldId id="315" r:id="rId9"/>
    <p:sldId id="316" r:id="rId10"/>
    <p:sldId id="317" r:id="rId11"/>
    <p:sldId id="345" r:id="rId12"/>
    <p:sldId id="320" r:id="rId13"/>
    <p:sldId id="321" r:id="rId14"/>
    <p:sldId id="322" r:id="rId15"/>
    <p:sldId id="323" r:id="rId16"/>
    <p:sldId id="324" r:id="rId17"/>
    <p:sldId id="325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33" r:id="rId26"/>
    <p:sldId id="337" r:id="rId27"/>
    <p:sldId id="348" r:id="rId28"/>
    <p:sldId id="349" r:id="rId29"/>
    <p:sldId id="338" r:id="rId30"/>
    <p:sldId id="347" r:id="rId31"/>
    <p:sldId id="339" r:id="rId32"/>
    <p:sldId id="340" r:id="rId33"/>
    <p:sldId id="341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CCFF"/>
    <a:srgbClr val="E391C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56" autoAdjust="0"/>
    <p:restoredTop sz="94660"/>
  </p:normalViewPr>
  <p:slideViewPr>
    <p:cSldViewPr>
      <p:cViewPr>
        <p:scale>
          <a:sx n="100" d="100"/>
          <a:sy n="100" d="100"/>
        </p:scale>
        <p:origin x="-19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2E50C-5CC8-475C-91AC-B9C1A214CD69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36E48-46CC-4EFA-A8A4-D894F438B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517BC-49DB-42F3-8727-786709A1DF2E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7A96B-92C0-4F13-851F-8EBF22E83A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7F9D5-2F62-4D95-8B21-F73D00E8C74B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9DB4D-C557-4615-96B8-D5EE6FFF77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FE783-05E9-48CE-BE94-1D775DCEC57A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BC916-0BC7-4636-A83A-2EA2DDA9A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543D-B483-41D9-B1A5-C394850F6BF7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A5C6C-16A5-486C-AF7E-4BC7DBF65C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58A44-6374-412D-B2B0-D061FE118338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A01BF-F23F-4106-88C2-21096417F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424D5-185F-45BD-8418-D469147EA316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3965C3-1EBA-4094-9DDF-EFB2B95C0E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F910-74AC-4009-BE77-872E118379F0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9F8D3-65C6-4C32-BC1F-B73B7C4DA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C3C34-28C2-484C-BEA1-AB642D89FEE9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4BDE-2991-4D78-BCAE-873C09E4E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F9028-F6F3-4F6E-B256-A4A3A44E59CC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3B318-CB27-40D5-9674-891B685ED8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44667-76D4-4779-8DB7-F504D05DF6C8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DA176-54D5-4782-BC17-4BE785C59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7646A-5A98-4B61-870A-AEAA00CA14CD}" type="datetimeFigureOut">
              <a:rPr lang="ru-RU"/>
              <a:pPr>
                <a:defRPr/>
              </a:pPr>
              <a:t>28.10.2020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AA663EA-C3AB-4C94-B3AE-856494FD2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12" r:id="rId2"/>
    <p:sldLayoutId id="214748372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22" r:id="rId9"/>
    <p:sldLayoutId id="2147483718" r:id="rId10"/>
    <p:sldLayoutId id="214748371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97B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97B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97B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97B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78697B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78697B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78697B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78697B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78697B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78697B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hyperlink" Target="http://nachalka.seminfo.ru/course/view.php?id=3701&amp;topic=0" TargetMode="External"/><Relationship Id="rId3" Type="http://schemas.openxmlformats.org/officeDocument/2006/relationships/hyperlink" Target="https://ru.wikipedia.org/wiki/&#1050;&#1088;&#1072;&#1089;&#1085;&#1072;&#1103;_&#1082;&#1085;&#1080;&#1075;&#1072;" TargetMode="External"/><Relationship Id="rId7" Type="http://schemas.openxmlformats.org/officeDocument/2006/relationships/hyperlink" Target="http://www.book-red.ru/ptici/" TargetMode="External"/><Relationship Id="rId2" Type="http://schemas.openxmlformats.org/officeDocument/2006/relationships/hyperlink" Target="http://ru.wikipedia.org/wiki/%CA%F0%E0%F1%ED%E0%FF_%EA%ED%E8%E3%E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ook-red.ru/mlekopitayushie/" TargetMode="External"/><Relationship Id="rId5" Type="http://schemas.openxmlformats.org/officeDocument/2006/relationships/hyperlink" Target="https://ecoportal.info/zhivotnye-krasnoj-knigi-rossii/" TargetMode="External"/><Relationship Id="rId10" Type="http://schemas.openxmlformats.org/officeDocument/2006/relationships/hyperlink" Target="http://animals-mf.ru/zhivotnye-krasnoj-knigi-rossii/" TargetMode="External"/><Relationship Id="rId4" Type="http://schemas.openxmlformats.org/officeDocument/2006/relationships/hyperlink" Target="http://www.apus.ru/site.xp/057050057124.html" TargetMode="External"/><Relationship Id="rId9" Type="http://schemas.openxmlformats.org/officeDocument/2006/relationships/hyperlink" Target="http://f-picture.net/lfp/s017.radikal.ru/i410/1112/9b/e64d12a9e36d.jpg/ht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684213" y="2881313"/>
            <a:ext cx="7162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l" eaLnBrk="1" hangingPunct="1">
              <a:lnSpc>
                <a:spcPct val="80000"/>
              </a:lnSpc>
              <a:defRPr/>
            </a:pPr>
            <a:r>
              <a:rPr lang="ru-RU" sz="2400" kern="0" dirty="0" smtClean="0">
                <a:latin typeface="Arial"/>
              </a:rPr>
              <a:t>    </a:t>
            </a:r>
            <a:r>
              <a:rPr lang="ru-RU" sz="2400" b="1" kern="0" dirty="0" smtClean="0">
                <a:latin typeface="Arial"/>
              </a:rPr>
              <a:t>Урок окружающего мира во 2 классе</a:t>
            </a: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04800" y="1161937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sz="7200" kern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Arial"/>
              </a:rPr>
              <a:t>Красная книга</a:t>
            </a:r>
          </a:p>
        </p:txBody>
      </p:sp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450" y="62976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1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29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2546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7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8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9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50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51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52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</p:grpSp>
      <p:sp>
        <p:nvSpPr>
          <p:cNvPr id="22530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2531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9947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9948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Constantia" pitchFamily="18" charset="0"/>
            </a:endParaRPr>
          </a:p>
        </p:txBody>
      </p:sp>
      <p:grpSp>
        <p:nvGrpSpPr>
          <p:cNvPr id="22534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2538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39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0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1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2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3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4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22545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Constantia" pitchFamily="18" charset="0"/>
              </a:endParaRPr>
            </a:p>
          </p:txBody>
        </p:sp>
      </p:grpSp>
      <p:pic>
        <p:nvPicPr>
          <p:cNvPr id="22535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6" name="Rectangle 23"/>
          <p:cNvSpPr>
            <a:spLocks/>
          </p:cNvSpPr>
          <p:nvPr/>
        </p:nvSpPr>
        <p:spPr bwMode="auto">
          <a:xfrm>
            <a:off x="2514600" y="2667000"/>
            <a:ext cx="23114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100"/>
              </a:spcBef>
            </a:pPr>
            <a:r>
              <a:rPr lang="en-US" sz="36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Черные страницы</a:t>
            </a:r>
          </a:p>
        </p:txBody>
      </p:sp>
      <p:sp>
        <p:nvSpPr>
          <p:cNvPr id="22537" name="Rectangle 24"/>
          <p:cNvSpPr>
            <a:spLocks/>
          </p:cNvSpPr>
          <p:nvPr/>
        </p:nvSpPr>
        <p:spPr bwMode="auto">
          <a:xfrm>
            <a:off x="5588000" y="3886200"/>
            <a:ext cx="22098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1350"/>
              </a:spcBef>
            </a:pPr>
            <a:r>
              <a:rPr lang="en-US" sz="24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Исчезнувшие    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 animBg="1"/>
      <p:bldP spid="3994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1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3554" name="Text Box 3"/>
          <p:cNvSpPr txBox="1">
            <a:spLocks noChangeArrowheads="1"/>
          </p:cNvSpPr>
          <p:nvPr/>
        </p:nvSpPr>
        <p:spPr bwMode="auto">
          <a:xfrm>
            <a:off x="7827963" y="62484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300A12FE-89AA-4B03-9F3D-8ADCCDAC2525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ヒラギノ角ゴ ProN W3"/>
                <a:cs typeface="Times New Roman" pitchFamily="18" charset="0"/>
                <a:sym typeface="Times New Roman" pitchFamily="18" charset="0"/>
              </a:rPr>
              <a:pPr algn="ctr"/>
              <a:t>11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ヒラギノ角ゴ ProN W3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23555" name="Group 4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3571" name="AutoShape 5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2" name="AutoShape 6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3" name="AutoShape 7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4" name="AutoShape 8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5" name="AutoShape 9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6" name="AutoShape 10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7" name="AutoShape 11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3556" name="Rectangle 12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09" name="Oval 13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10" name="Oval 14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3559" name="Group 15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3563" name="AutoShape 16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4" name="AutoShape 17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5" name="AutoShape 18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6" name="AutoShape 19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7" name="AutoShape 20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8" name="AutoShape 21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69" name="Freeform 22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3570" name="Freeform 23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9720" name="Rectangle 24"/>
          <p:cNvSpPr>
            <a:spLocks/>
          </p:cNvSpPr>
          <p:nvPr/>
        </p:nvSpPr>
        <p:spPr bwMode="auto">
          <a:xfrm>
            <a:off x="1187450" y="0"/>
            <a:ext cx="7561263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2550"/>
              </a:spcBef>
            </a:pPr>
            <a:r>
              <a:rPr lang="ru-RU" sz="44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Странствующий голубь</a:t>
            </a:r>
            <a:endParaRPr lang="en-US" sz="440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23561" name="Рисунок 25"/>
          <p:cNvPicPr>
            <a:picLocks noChangeAspect="1" noChangeArrowheads="1"/>
          </p:cNvPicPr>
          <p:nvPr/>
        </p:nvPicPr>
        <p:blipFill>
          <a:blip r:embed="rId2"/>
          <a:srcRect l="51724" t="13629" r="11198" b="47772"/>
          <a:stretch>
            <a:fillRect/>
          </a:stretch>
        </p:blipFill>
        <p:spPr bwMode="auto">
          <a:xfrm>
            <a:off x="1339850" y="941388"/>
            <a:ext cx="6977063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2" name="Picture 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908050"/>
            <a:ext cx="7489825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 animBg="1"/>
      <p:bldP spid="29710" grpId="0" animBg="1"/>
      <p:bldP spid="2972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7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4594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5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6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7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8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9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600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</p:grpSp>
      <p:sp>
        <p:nvSpPr>
          <p:cNvPr id="24578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24579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12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000000"/>
              </a:solidFill>
              <a:sym typeface="Arial" charset="0"/>
            </a:endParaRPr>
          </a:p>
        </p:txBody>
      </p:sp>
      <p:sp>
        <p:nvSpPr>
          <p:cNvPr id="13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 sz="1200">
              <a:solidFill>
                <a:srgbClr val="000000"/>
              </a:solidFill>
              <a:sym typeface="Arial" charset="0"/>
            </a:endParaRPr>
          </a:p>
        </p:txBody>
      </p:sp>
      <p:grpSp>
        <p:nvGrpSpPr>
          <p:cNvPr id="24582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4586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87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88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89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0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1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2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593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 sz="1200">
                <a:solidFill>
                  <a:srgbClr val="000000"/>
                </a:solidFill>
                <a:sym typeface="Arial" charset="0"/>
              </a:endParaRPr>
            </a:p>
          </p:txBody>
        </p:sp>
      </p:grpSp>
      <p:pic>
        <p:nvPicPr>
          <p:cNvPr id="24583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288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Rectangle 23"/>
          <p:cNvSpPr>
            <a:spLocks/>
          </p:cNvSpPr>
          <p:nvPr/>
        </p:nvSpPr>
        <p:spPr bwMode="auto">
          <a:xfrm>
            <a:off x="2590800" y="2743200"/>
            <a:ext cx="2387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100"/>
              </a:spcBef>
            </a:pPr>
            <a:r>
              <a:rPr lang="en-US" sz="36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Красные страницы</a:t>
            </a:r>
          </a:p>
        </p:txBody>
      </p:sp>
      <p:sp>
        <p:nvSpPr>
          <p:cNvPr id="24585" name="Rectangle 24"/>
          <p:cNvSpPr>
            <a:spLocks/>
          </p:cNvSpPr>
          <p:nvPr/>
        </p:nvSpPr>
        <p:spPr bwMode="auto">
          <a:xfrm>
            <a:off x="5105400" y="3886200"/>
            <a:ext cx="2921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350"/>
              </a:spcBef>
            </a:pPr>
            <a:r>
              <a:rPr lang="en-US" sz="24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Погибающие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AutoShape 1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7827963" y="62484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8A4E55CC-267D-41D2-9DE5-1E753AFF8F9E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ヒラギノ角ゴ ProN W3"/>
                <a:cs typeface="Times New Roman" pitchFamily="18" charset="0"/>
                <a:sym typeface="Times New Roman" pitchFamily="18" charset="0"/>
              </a:rPr>
              <a:pPr algn="ctr"/>
              <a:t>13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ヒラギノ角ゴ ProN W3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25603" name="Group 4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5618" name="AutoShape 5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9" name="AutoShape 6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20" name="AutoShape 7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21" name="AutoShape 8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22" name="AutoShape 9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23" name="AutoShape 10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24" name="AutoShape 11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5604" name="Rectangle 12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09" name="Oval 13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10" name="Oval 14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5607" name="Group 15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5610" name="AutoShape 16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1" name="AutoShape 17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2" name="AutoShape 18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3" name="AutoShape 19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4" name="AutoShape 20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5" name="AutoShape 21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6" name="Freeform 22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5617" name="Freeform 23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9720" name="Rectangle 24"/>
          <p:cNvSpPr>
            <a:spLocks/>
          </p:cNvSpPr>
          <p:nvPr/>
        </p:nvSpPr>
        <p:spPr bwMode="auto">
          <a:xfrm>
            <a:off x="3505200" y="0"/>
            <a:ext cx="28829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550"/>
              </a:spcBef>
            </a:pPr>
            <a:r>
              <a:rPr lang="ru-RU" sz="44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Леопард</a:t>
            </a:r>
            <a:endParaRPr lang="en-US" sz="440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25609" name="Рисунок 25"/>
          <p:cNvPicPr>
            <a:picLocks noChangeAspect="1" noChangeArrowheads="1"/>
          </p:cNvPicPr>
          <p:nvPr/>
        </p:nvPicPr>
        <p:blipFill>
          <a:blip r:embed="rId2"/>
          <a:srcRect l="51724" t="13629" r="11198" b="47772"/>
          <a:stretch>
            <a:fillRect/>
          </a:stretch>
        </p:blipFill>
        <p:spPr bwMode="auto">
          <a:xfrm>
            <a:off x="1339850" y="941388"/>
            <a:ext cx="6977063" cy="559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 animBg="1"/>
      <p:bldP spid="29710" grpId="0" animBg="1"/>
      <p:bldP spid="2972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1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7827963" y="62484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4ED1E168-EF31-4E7E-9422-6CDEF63386B5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ヒラギノ角ゴ ProN W3"/>
                <a:cs typeface="Times New Roman" pitchFamily="18" charset="0"/>
                <a:sym typeface="Times New Roman" pitchFamily="18" charset="0"/>
              </a:rPr>
              <a:pPr algn="ctr"/>
              <a:t>14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ヒラギノ角ゴ ProN W3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26627" name="Group 4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6642" name="AutoShape 5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3" name="AutoShape 6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4" name="AutoShape 7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5" name="AutoShape 8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6" name="AutoShape 9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7" name="AutoShape 10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8" name="AutoShape 11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6628" name="Rectangle 12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09" name="Oval 13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710" name="Oval 14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6631" name="Group 15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6634" name="AutoShape 16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35" name="AutoShape 17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36" name="AutoShape 18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37" name="AutoShape 19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38" name="AutoShape 20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39" name="AutoShape 21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0" name="Freeform 22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6641" name="Freeform 23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9720" name="Rectangle 24"/>
          <p:cNvSpPr>
            <a:spLocks/>
          </p:cNvSpPr>
          <p:nvPr/>
        </p:nvSpPr>
        <p:spPr bwMode="auto">
          <a:xfrm>
            <a:off x="3505200" y="0"/>
            <a:ext cx="28829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550"/>
              </a:spcBef>
            </a:pPr>
            <a:r>
              <a:rPr lang="ru-RU" sz="44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Панда</a:t>
            </a:r>
            <a:endParaRPr lang="en-US" sz="440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26633" name="Рисунок 26"/>
          <p:cNvPicPr>
            <a:picLocks noChangeAspect="1" noChangeArrowheads="1"/>
          </p:cNvPicPr>
          <p:nvPr/>
        </p:nvPicPr>
        <p:blipFill>
          <a:blip r:embed="rId2"/>
          <a:srcRect l="57069" t="13104" r="3621" b="40440"/>
          <a:stretch>
            <a:fillRect/>
          </a:stretch>
        </p:blipFill>
        <p:spPr bwMode="auto">
          <a:xfrm>
            <a:off x="1352550" y="898525"/>
            <a:ext cx="6767513" cy="595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 animBg="1"/>
      <p:bldP spid="29710" grpId="0" animBg="1"/>
      <p:bldP spid="2972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7666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7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8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9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70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71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72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7650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7651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0731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0732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7654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7658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59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0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1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2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3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4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7665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pic>
        <p:nvPicPr>
          <p:cNvPr id="27655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7526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23"/>
          <p:cNvSpPr>
            <a:spLocks/>
          </p:cNvSpPr>
          <p:nvPr/>
        </p:nvSpPr>
        <p:spPr bwMode="auto">
          <a:xfrm>
            <a:off x="2590800" y="2667000"/>
            <a:ext cx="2387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100"/>
              </a:spcBef>
            </a:pPr>
            <a:r>
              <a:rPr lang="en-US" sz="3600">
                <a:solidFill>
                  <a:srgbClr val="001932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Желтые страницы</a:t>
            </a:r>
          </a:p>
        </p:txBody>
      </p:sp>
      <p:sp>
        <p:nvSpPr>
          <p:cNvPr id="27657" name="Rectangle 24"/>
          <p:cNvSpPr>
            <a:spLocks/>
          </p:cNvSpPr>
          <p:nvPr/>
        </p:nvSpPr>
        <p:spPr bwMode="auto">
          <a:xfrm>
            <a:off x="5105400" y="3962400"/>
            <a:ext cx="2921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850"/>
              </a:spcBef>
            </a:pPr>
            <a:r>
              <a:rPr lang="en-US" sz="3200">
                <a:solidFill>
                  <a:srgbClr val="001932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Уязвимые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1" grpId="0" animBg="1"/>
      <p:bldP spid="307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AutoShape 1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5200" y="1273175"/>
            <a:ext cx="8089900" cy="562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7827963" y="62484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15E738D8-39D9-4338-9952-B62F8418DDAE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ヒラギノ角ゴ ProN W3"/>
                <a:cs typeface="Times New Roman" pitchFamily="18" charset="0"/>
                <a:sym typeface="Times New Roman" pitchFamily="18" charset="0"/>
              </a:rPr>
              <a:pPr algn="ctr"/>
              <a:t>16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ヒラギノ角ゴ ProN W3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28676" name="Group 4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8690" name="AutoShape 5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1" name="AutoShape 6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2" name="AutoShape 7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3" name="AutoShape 8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4" name="AutoShape 9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5" name="AutoShape 10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96" name="AutoShape 11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8677" name="Rectangle 12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1757" name="Oval 13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1758" name="Oval 14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8680" name="Group 15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8682" name="AutoShape 16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3" name="AutoShape 17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4" name="AutoShape 18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5" name="AutoShape 19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6" name="AutoShape 20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7" name="AutoShape 21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8" name="Freeform 22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8689" name="Freeform 23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31768" name="Rectangle 24"/>
          <p:cNvSpPr>
            <a:spLocks/>
          </p:cNvSpPr>
          <p:nvPr/>
        </p:nvSpPr>
        <p:spPr bwMode="auto">
          <a:xfrm>
            <a:off x="1066800" y="0"/>
            <a:ext cx="81026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2550"/>
              </a:spcBef>
            </a:pPr>
            <a:r>
              <a:rPr lang="en-US" sz="4400">
                <a:solidFill>
                  <a:srgbClr val="00193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Морж.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 animBg="1"/>
      <p:bldP spid="31758" grpId="0" animBg="1"/>
      <p:bldP spid="31768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7827963" y="624840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algn="ctr"/>
            <a:fld id="{D02B3D3D-7745-4D1C-ADCD-765DD37295EA}" type="slidenum">
              <a:rPr lang="en-US" sz="1400">
                <a:solidFill>
                  <a:srgbClr val="000000"/>
                </a:solidFill>
                <a:latin typeface="Times New Roman" pitchFamily="18" charset="0"/>
                <a:ea typeface="ヒラギノ角ゴ ProN W3"/>
                <a:cs typeface="Times New Roman" pitchFamily="18" charset="0"/>
                <a:sym typeface="Times New Roman" pitchFamily="18" charset="0"/>
              </a:rPr>
              <a:pPr algn="ctr"/>
              <a:t>17</a:t>
            </a:fld>
            <a:endParaRPr lang="en-US" sz="1400">
              <a:solidFill>
                <a:srgbClr val="000000"/>
              </a:solidFill>
              <a:latin typeface="Times New Roman" pitchFamily="18" charset="0"/>
              <a:ea typeface="ヒラギノ角ゴ ProN W3"/>
              <a:cs typeface="Times New Roman" pitchFamily="18" charset="0"/>
              <a:sym typeface="Times New Roman" pitchFamily="18" charset="0"/>
            </a:endParaRPr>
          </a:p>
        </p:txBody>
      </p:sp>
      <p:grpSp>
        <p:nvGrpSpPr>
          <p:cNvPr id="29699" name="Group 4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29714" name="AutoShape 5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5" name="AutoShape 6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6" name="AutoShape 7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7" name="AutoShape 8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8" name="AutoShape 9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9" name="AutoShape 10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20" name="AutoShape 11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29700" name="Rectangle 12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1757" name="Oval 13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1758" name="Oval 14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29703" name="Group 15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29706" name="AutoShape 16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07" name="AutoShape 17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08" name="AutoShape 18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09" name="AutoShape 19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0" name="AutoShape 20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1" name="AutoShape 21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2" name="Freeform 22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29713" name="Freeform 23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31768" name="Rectangle 24"/>
          <p:cNvSpPr>
            <a:spLocks/>
          </p:cNvSpPr>
          <p:nvPr/>
        </p:nvSpPr>
        <p:spPr bwMode="auto">
          <a:xfrm>
            <a:off x="1066800" y="0"/>
            <a:ext cx="81026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2550"/>
              </a:spcBef>
            </a:pPr>
            <a:r>
              <a:rPr lang="ru-RU" sz="4400">
                <a:solidFill>
                  <a:srgbClr val="00193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Амурский тигр</a:t>
            </a:r>
            <a:endParaRPr lang="en-US" sz="4400">
              <a:solidFill>
                <a:srgbClr val="001932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29705" name="Picture 2"/>
          <p:cNvPicPr>
            <a:picLocks noChangeAspect="1" noChangeArrowheads="1"/>
          </p:cNvPicPr>
          <p:nvPr/>
        </p:nvPicPr>
        <p:blipFill>
          <a:blip r:embed="rId2"/>
          <a:srcRect l="59009" t="30035" r="20496" b="37717"/>
          <a:stretch>
            <a:fillRect/>
          </a:stretch>
        </p:blipFill>
        <p:spPr bwMode="auto">
          <a:xfrm>
            <a:off x="1476375" y="679450"/>
            <a:ext cx="6985000" cy="617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 animBg="1"/>
      <p:bldP spid="31758" grpId="0" animBg="1"/>
      <p:bldP spid="31768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1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30738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9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40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41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42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43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44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30722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0723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2779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2780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30726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30730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1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2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3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4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5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6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0737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pic>
        <p:nvPicPr>
          <p:cNvPr id="30727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6764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8" name="Rectangle 23"/>
          <p:cNvSpPr>
            <a:spLocks/>
          </p:cNvSpPr>
          <p:nvPr/>
        </p:nvSpPr>
        <p:spPr bwMode="auto">
          <a:xfrm>
            <a:off x="2438400" y="2438400"/>
            <a:ext cx="2387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2100"/>
              </a:spcBef>
            </a:pPr>
            <a:r>
              <a:rPr lang="en-US" sz="3600">
                <a:solidFill>
                  <a:srgbClr val="001932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Белые страницы</a:t>
            </a:r>
          </a:p>
        </p:txBody>
      </p:sp>
      <p:sp>
        <p:nvSpPr>
          <p:cNvPr id="30729" name="Rectangle 24"/>
          <p:cNvSpPr>
            <a:spLocks/>
          </p:cNvSpPr>
          <p:nvPr/>
        </p:nvSpPr>
        <p:spPr bwMode="auto">
          <a:xfrm>
            <a:off x="5105400" y="4206875"/>
            <a:ext cx="3073400" cy="85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350"/>
              </a:spcBef>
            </a:pPr>
            <a:r>
              <a:rPr lang="en-US" sz="2400">
                <a:solidFill>
                  <a:srgbClr val="001932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Редкие</a:t>
            </a:r>
          </a:p>
          <a:p>
            <a:pPr marL="39688" algn="ctr">
              <a:spcBef>
                <a:spcPts val="1350"/>
              </a:spcBef>
            </a:pPr>
            <a:r>
              <a:rPr lang="en-US" sz="2400">
                <a:solidFill>
                  <a:srgbClr val="001932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9" grpId="0" animBg="1"/>
      <p:bldP spid="327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" y="482600"/>
            <a:ext cx="75438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Rectangle 2"/>
          <p:cNvSpPr>
            <a:spLocks/>
          </p:cNvSpPr>
          <p:nvPr/>
        </p:nvSpPr>
        <p:spPr bwMode="auto">
          <a:xfrm>
            <a:off x="2501900" y="5791200"/>
            <a:ext cx="4127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350"/>
              </a:spcBef>
            </a:pPr>
            <a:r>
              <a:rPr lang="en-US" sz="4000">
                <a:solidFill>
                  <a:srgbClr val="00193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Белый медведь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95288" y="692150"/>
            <a:ext cx="833755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 b="1">
                <a:solidFill>
                  <a:schemeClr val="bg1"/>
                </a:solidFill>
                <a:latin typeface="Trebuchet MS" pitchFamily="34" charset="0"/>
              </a:rPr>
              <a:t>Что зависит от нас?</a:t>
            </a:r>
          </a:p>
          <a:p>
            <a:endParaRPr lang="ru-RU" sz="6600" b="1">
              <a:solidFill>
                <a:schemeClr val="bg1"/>
              </a:solidFill>
              <a:latin typeface="Trebuchet MS" pitchFamily="34" charset="0"/>
            </a:endParaRPr>
          </a:p>
          <a:p>
            <a:r>
              <a:rPr lang="ru-RU" sz="6600" b="1">
                <a:solidFill>
                  <a:schemeClr val="bg1"/>
                </a:solidFill>
                <a:latin typeface="Trebuchet MS" pitchFamily="34" charset="0"/>
              </a:rPr>
              <a:t> Что в наших руках?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/>
          </p:cNvSpPr>
          <p:nvPr/>
        </p:nvSpPr>
        <p:spPr bwMode="auto">
          <a:xfrm>
            <a:off x="2843213" y="5791200"/>
            <a:ext cx="4127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350"/>
              </a:spcBef>
            </a:pPr>
            <a:r>
              <a:rPr lang="ru-RU" sz="4000">
                <a:solidFill>
                  <a:srgbClr val="00193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Фламинго</a:t>
            </a:r>
            <a:endParaRPr lang="en-US" sz="4000">
              <a:solidFill>
                <a:srgbClr val="001932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 l="56465" t="22414" r="20634" b="51292"/>
          <a:stretch>
            <a:fillRect/>
          </a:stretch>
        </p:blipFill>
        <p:spPr bwMode="auto">
          <a:xfrm>
            <a:off x="1181100" y="692150"/>
            <a:ext cx="6769100" cy="437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33810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1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2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3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4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5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16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33794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3795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4827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4828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33798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33802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3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4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5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6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7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8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3809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pic>
        <p:nvPicPr>
          <p:cNvPr id="33799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650" y="161925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Rectangle 23"/>
          <p:cNvSpPr>
            <a:spLocks/>
          </p:cNvSpPr>
          <p:nvPr/>
        </p:nvSpPr>
        <p:spPr bwMode="auto">
          <a:xfrm>
            <a:off x="2590800" y="2590800"/>
            <a:ext cx="2387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100"/>
              </a:spcBef>
            </a:pPr>
            <a:r>
              <a:rPr lang="en-US" sz="36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Серые страницы</a:t>
            </a:r>
          </a:p>
        </p:txBody>
      </p:sp>
      <p:sp>
        <p:nvSpPr>
          <p:cNvPr id="33801" name="Rectangle 24"/>
          <p:cNvSpPr>
            <a:spLocks/>
          </p:cNvSpPr>
          <p:nvPr/>
        </p:nvSpPr>
        <p:spPr bwMode="auto">
          <a:xfrm>
            <a:off x="5105400" y="3733800"/>
            <a:ext cx="2921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350"/>
              </a:spcBef>
            </a:pPr>
            <a:r>
              <a:rPr lang="en-US" sz="2400">
                <a:solidFill>
                  <a:srgbClr val="FFFFFF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Малоизученные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7" grpId="0" animBg="1"/>
      <p:bldP spid="3482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-26988"/>
            <a:ext cx="7200900" cy="557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/>
          </p:cNvSpPr>
          <p:nvPr/>
        </p:nvSpPr>
        <p:spPr bwMode="auto">
          <a:xfrm>
            <a:off x="2843213" y="5478463"/>
            <a:ext cx="4127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350"/>
              </a:spcBef>
            </a:pPr>
            <a:r>
              <a:rPr lang="ru-RU" sz="4000">
                <a:solidFill>
                  <a:srgbClr val="001932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Слоновая черепаха</a:t>
            </a:r>
            <a:endParaRPr lang="en-US" sz="4000">
              <a:solidFill>
                <a:srgbClr val="001932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1" name="Group 1"/>
          <p:cNvGrpSpPr>
            <a:grpSpLocks/>
          </p:cNvGrpSpPr>
          <p:nvPr/>
        </p:nvGrpSpPr>
        <p:grpSpPr bwMode="auto">
          <a:xfrm>
            <a:off x="152400" y="314325"/>
            <a:ext cx="847725" cy="6542088"/>
            <a:chOff x="0" y="0"/>
            <a:chExt cx="534" cy="4121"/>
          </a:xfrm>
        </p:grpSpPr>
        <p:sp>
          <p:nvSpPr>
            <p:cNvPr id="35858" name="AutoShape 2"/>
            <p:cNvSpPr>
              <a:spLocks/>
            </p:cNvSpPr>
            <p:nvPr/>
          </p:nvSpPr>
          <p:spPr bwMode="auto">
            <a:xfrm rot="5400000" flipH="1">
              <a:off x="-14" y="1796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9" name="AutoShape 3"/>
            <p:cNvSpPr>
              <a:spLocks/>
            </p:cNvSpPr>
            <p:nvPr/>
          </p:nvSpPr>
          <p:spPr bwMode="auto">
            <a:xfrm rot="5400000" flipH="1">
              <a:off x="-14" y="2390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60" name="AutoShape 4"/>
            <p:cNvSpPr>
              <a:spLocks/>
            </p:cNvSpPr>
            <p:nvPr/>
          </p:nvSpPr>
          <p:spPr bwMode="auto">
            <a:xfrm rot="5400000" flipH="1">
              <a:off x="-15" y="2983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61" name="AutoShape 5"/>
            <p:cNvSpPr>
              <a:spLocks/>
            </p:cNvSpPr>
            <p:nvPr/>
          </p:nvSpPr>
          <p:spPr bwMode="auto">
            <a:xfrm rot="5400000" flipH="1">
              <a:off x="-12" y="3576"/>
              <a:ext cx="557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62" name="AutoShape 6"/>
            <p:cNvSpPr>
              <a:spLocks/>
            </p:cNvSpPr>
            <p:nvPr/>
          </p:nvSpPr>
          <p:spPr bwMode="auto">
            <a:xfrm rot="5400000" flipH="1">
              <a:off x="-14" y="1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63" name="AutoShape 7"/>
            <p:cNvSpPr>
              <a:spLocks/>
            </p:cNvSpPr>
            <p:nvPr/>
          </p:nvSpPr>
          <p:spPr bwMode="auto">
            <a:xfrm rot="5400000" flipH="1">
              <a:off x="-15" y="60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64" name="AutoShape 8"/>
            <p:cNvSpPr>
              <a:spLocks/>
            </p:cNvSpPr>
            <p:nvPr/>
          </p:nvSpPr>
          <p:spPr bwMode="auto">
            <a:xfrm rot="5400000" flipH="1">
              <a:off x="-15" y="1201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sp>
        <p:nvSpPr>
          <p:cNvPr id="35842" name="Rectangle 9"/>
          <p:cNvSpPr>
            <a:spLocks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5843" name="AutoShape 10"/>
          <p:cNvSpPr>
            <a:spLocks/>
          </p:cNvSpPr>
          <p:nvPr/>
        </p:nvSpPr>
        <p:spPr bwMode="auto">
          <a:xfrm flipH="1">
            <a:off x="547688" y="1703388"/>
            <a:ext cx="8596312" cy="254000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21224" y="0"/>
                </a:moveTo>
                <a:lnTo>
                  <a:pt x="0" y="0"/>
                </a:lnTo>
                <a:lnTo>
                  <a:pt x="0" y="21600"/>
                </a:lnTo>
                <a:lnTo>
                  <a:pt x="21224" y="21600"/>
                </a:lnTo>
                <a:lnTo>
                  <a:pt x="21600" y="10800"/>
                </a:lnTo>
                <a:close/>
                <a:moveTo>
                  <a:pt x="21224" y="0"/>
                </a:moveTo>
              </a:path>
            </a:pathLst>
          </a:custGeom>
          <a:gradFill rotWithShape="0">
            <a:gsLst>
              <a:gs pos="0">
                <a:srgbClr val="001932"/>
              </a:gs>
              <a:gs pos="50000">
                <a:srgbClr val="1C6D9A"/>
              </a:gs>
              <a:gs pos="100000">
                <a:srgbClr val="00193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6875" name="Oval 11"/>
          <p:cNvSpPr>
            <a:spLocks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36876" name="Oval 12"/>
          <p:cNvSpPr>
            <a:spLocks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rgbClr val="1C6D9A"/>
              </a:gs>
            </a:gsLst>
            <a:path path="rect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endParaRPr lang="ru-RU">
              <a:solidFill>
                <a:srgbClr val="000000"/>
              </a:solidFill>
              <a:latin typeface="Trebuchet MS" pitchFamily="34" charset="0"/>
            </a:endParaRPr>
          </a:p>
        </p:txBody>
      </p:sp>
      <p:grpSp>
        <p:nvGrpSpPr>
          <p:cNvPr id="35846" name="Group 13"/>
          <p:cNvGrpSpPr>
            <a:grpSpLocks/>
          </p:cNvGrpSpPr>
          <p:nvPr/>
        </p:nvGrpSpPr>
        <p:grpSpPr bwMode="auto">
          <a:xfrm>
            <a:off x="149225" y="0"/>
            <a:ext cx="850900" cy="6858000"/>
            <a:chOff x="0" y="0"/>
            <a:chExt cx="535" cy="4320"/>
          </a:xfrm>
        </p:grpSpPr>
        <p:sp>
          <p:nvSpPr>
            <p:cNvPr id="35850" name="AutoShape 14"/>
            <p:cNvSpPr>
              <a:spLocks/>
            </p:cNvSpPr>
            <p:nvPr/>
          </p:nvSpPr>
          <p:spPr bwMode="auto">
            <a:xfrm rot="-5400000">
              <a:off x="-12" y="229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1" name="AutoShape 15"/>
            <p:cNvSpPr>
              <a:spLocks/>
            </p:cNvSpPr>
            <p:nvPr/>
          </p:nvSpPr>
          <p:spPr bwMode="auto">
            <a:xfrm rot="-5400000">
              <a:off x="-13" y="2885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2" name="AutoShape 16"/>
            <p:cNvSpPr>
              <a:spLocks/>
            </p:cNvSpPr>
            <p:nvPr/>
          </p:nvSpPr>
          <p:spPr bwMode="auto">
            <a:xfrm rot="-5400000">
              <a:off x="-13" y="3478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3" name="AutoShape 17"/>
            <p:cNvSpPr>
              <a:spLocks/>
            </p:cNvSpPr>
            <p:nvPr/>
          </p:nvSpPr>
          <p:spPr bwMode="auto">
            <a:xfrm rot="-5400000">
              <a:off x="-13" y="507"/>
              <a:ext cx="563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4" name="AutoShape 18"/>
            <p:cNvSpPr>
              <a:spLocks/>
            </p:cNvSpPr>
            <p:nvPr/>
          </p:nvSpPr>
          <p:spPr bwMode="auto">
            <a:xfrm rot="-5400000">
              <a:off x="-13" y="1100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5" name="AutoShape 19"/>
            <p:cNvSpPr>
              <a:spLocks/>
            </p:cNvSpPr>
            <p:nvPr/>
          </p:nvSpPr>
          <p:spPr bwMode="auto">
            <a:xfrm rot="-5400000">
              <a:off x="-13" y="1696"/>
              <a:ext cx="562" cy="533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11438" y="0"/>
                  </a:moveTo>
                  <a:lnTo>
                    <a:pt x="0" y="21600"/>
                  </a:lnTo>
                  <a:lnTo>
                    <a:pt x="10162" y="21600"/>
                  </a:lnTo>
                  <a:lnTo>
                    <a:pt x="21600" y="0"/>
                  </a:lnTo>
                  <a:close/>
                  <a:moveTo>
                    <a:pt x="11438" y="0"/>
                  </a:moveTo>
                </a:path>
              </a:pathLst>
            </a:custGeom>
            <a:gradFill rotWithShape="0">
              <a:gsLst>
                <a:gs pos="0">
                  <a:srgbClr val="99FFCC"/>
                </a:gs>
                <a:gs pos="100000">
                  <a:srgbClr val="01B0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6" name="Freeform 20"/>
            <p:cNvSpPr>
              <a:spLocks/>
            </p:cNvSpPr>
            <p:nvPr/>
          </p:nvSpPr>
          <p:spPr bwMode="auto">
            <a:xfrm>
              <a:off x="3" y="0"/>
              <a:ext cx="532" cy="465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1600"/>
                <a:gd name="T22" fmla="*/ 0 h 21600"/>
                <a:gd name="T23" fmla="*/ 21600 w 21600"/>
                <a:gd name="T24" fmla="*/ 21600 h 2160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1600" h="21600">
                  <a:moveTo>
                    <a:pt x="41" y="0"/>
                  </a:moveTo>
                  <a:lnTo>
                    <a:pt x="0" y="7711"/>
                  </a:lnTo>
                  <a:lnTo>
                    <a:pt x="21600" y="21600"/>
                  </a:lnTo>
                  <a:lnTo>
                    <a:pt x="21600" y="9337"/>
                  </a:lnTo>
                  <a:lnTo>
                    <a:pt x="6983" y="0"/>
                  </a:lnTo>
                  <a:lnTo>
                    <a:pt x="41" y="0"/>
                  </a:lnTo>
                  <a:close/>
                  <a:moveTo>
                    <a:pt x="41" y="0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5857" name="Freeform 21"/>
            <p:cNvSpPr>
              <a:spLocks/>
            </p:cNvSpPr>
            <p:nvPr/>
          </p:nvSpPr>
          <p:spPr bwMode="auto">
            <a:xfrm>
              <a:off x="0" y="4060"/>
              <a:ext cx="457" cy="26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600"/>
                <a:gd name="T16" fmla="*/ 0 h 21600"/>
                <a:gd name="T17" fmla="*/ 21600 w 21600"/>
                <a:gd name="T18" fmla="*/ 21600 h 2160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600" h="21600">
                  <a:moveTo>
                    <a:pt x="21600" y="21273"/>
                  </a:moveTo>
                  <a:lnTo>
                    <a:pt x="47" y="0"/>
                  </a:lnTo>
                  <a:lnTo>
                    <a:pt x="0" y="21600"/>
                  </a:lnTo>
                  <a:lnTo>
                    <a:pt x="21600" y="21273"/>
                  </a:lnTo>
                  <a:close/>
                  <a:moveTo>
                    <a:pt x="21600" y="21273"/>
                  </a:moveTo>
                </a:path>
              </a:pathLst>
            </a:custGeom>
            <a:gradFill rotWithShape="0">
              <a:gsLst>
                <a:gs pos="0">
                  <a:srgbClr val="01B0FF"/>
                </a:gs>
                <a:gs pos="100000">
                  <a:srgbClr val="99FFCC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</p:grpSp>
      <p:pic>
        <p:nvPicPr>
          <p:cNvPr id="35847" name="Picture 2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828800"/>
            <a:ext cx="8153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Rectangle 23"/>
          <p:cNvSpPr>
            <a:spLocks/>
          </p:cNvSpPr>
          <p:nvPr/>
        </p:nvSpPr>
        <p:spPr bwMode="auto">
          <a:xfrm>
            <a:off x="2590800" y="2743200"/>
            <a:ext cx="2387600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100"/>
              </a:spcBef>
            </a:pPr>
            <a:r>
              <a:rPr lang="en-US" sz="3600">
                <a:solidFill>
                  <a:srgbClr val="000000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Зеленые страницы</a:t>
            </a:r>
          </a:p>
        </p:txBody>
      </p:sp>
      <p:sp>
        <p:nvSpPr>
          <p:cNvPr id="35849" name="Rectangle 24"/>
          <p:cNvSpPr>
            <a:spLocks/>
          </p:cNvSpPr>
          <p:nvPr/>
        </p:nvSpPr>
        <p:spPr bwMode="auto">
          <a:xfrm>
            <a:off x="5105400" y="3886200"/>
            <a:ext cx="29210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 algn="ctr">
              <a:spcBef>
                <a:spcPts val="1350"/>
              </a:spcBef>
            </a:pPr>
            <a:r>
              <a:rPr lang="en-US" sz="2400">
                <a:solidFill>
                  <a:srgbClr val="000000"/>
                </a:solidFill>
                <a:latin typeface="Times New Roman Bold Italic"/>
                <a:ea typeface="Times New Roman Bold Italic"/>
                <a:cs typeface="Times New Roman Bold Italic"/>
                <a:sym typeface="Times New Roman Bold Italic"/>
              </a:rPr>
              <a:t>Восстановленные животные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75" grpId="0" animBg="1"/>
      <p:bldP spid="3687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/>
          </p:cNvSpPr>
          <p:nvPr/>
        </p:nvSpPr>
        <p:spPr bwMode="auto">
          <a:xfrm>
            <a:off x="6629400" y="5715000"/>
            <a:ext cx="14732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350"/>
              </a:spcBef>
            </a:pPr>
            <a:r>
              <a:rPr lang="en-US" sz="4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Зубр</a:t>
            </a:r>
          </a:p>
        </p:txBody>
      </p:sp>
      <p:pic>
        <p:nvPicPr>
          <p:cNvPr id="37890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6705600" cy="513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/>
          </p:cNvSpPr>
          <p:nvPr/>
        </p:nvSpPr>
        <p:spPr bwMode="auto">
          <a:xfrm>
            <a:off x="2470150" y="5832475"/>
            <a:ext cx="41005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40639" bIns="0"/>
          <a:lstStyle/>
          <a:p>
            <a:pPr marL="39688">
              <a:spcBef>
                <a:spcPts val="2350"/>
              </a:spcBef>
            </a:pPr>
            <a:r>
              <a:rPr lang="ru-RU" sz="4000">
                <a:solidFill>
                  <a:srgbClr val="000000"/>
                </a:solidFill>
                <a:latin typeface="Times New Roman Bold"/>
                <a:ea typeface="Times New Roman Bold"/>
                <a:cs typeface="Times New Roman Bold"/>
                <a:sym typeface="Times New Roman Bold"/>
              </a:rPr>
              <a:t>Речной бобр</a:t>
            </a:r>
            <a:endParaRPr lang="en-US" sz="4000">
              <a:solidFill>
                <a:srgbClr val="000000"/>
              </a:solidFill>
              <a:latin typeface="Times New Roman Bold"/>
              <a:ea typeface="Times New Roman Bold"/>
              <a:cs typeface="Times New Roman Bold"/>
              <a:sym typeface="Times New Roman Bold"/>
            </a:endParaRPr>
          </a:p>
        </p:txBody>
      </p:sp>
      <p:pic>
        <p:nvPicPr>
          <p:cNvPr id="37890" name="Picture 3"/>
          <p:cNvPicPr>
            <a:picLocks noChangeAspect="1" noChangeArrowheads="1"/>
          </p:cNvPicPr>
          <p:nvPr/>
        </p:nvPicPr>
        <p:blipFill>
          <a:blip r:embed="rId2"/>
          <a:srcRect l="34369" t="50000" r="47820" b="18750"/>
          <a:stretch>
            <a:fillRect/>
          </a:stretch>
        </p:blipFill>
        <p:spPr bwMode="auto">
          <a:xfrm>
            <a:off x="2051050" y="549275"/>
            <a:ext cx="4938713" cy="487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71475"/>
            <a:ext cx="8229600" cy="1228725"/>
          </a:xfrm>
        </p:spPr>
        <p:txBody>
          <a:bodyPr rIns="81279"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en-US" sz="3200" i="1" dirty="0" err="1" smtClean="0"/>
              <a:t>Что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надо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делать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чтобы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спасти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исчезающие</a:t>
            </a:r>
            <a:r>
              <a:rPr lang="en-US" sz="3200" i="1" dirty="0" smtClean="0"/>
              <a:t> и </a:t>
            </a:r>
            <a:r>
              <a:rPr lang="en-US" sz="3200" i="1" dirty="0" err="1" smtClean="0"/>
              <a:t>редкие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виды</a:t>
            </a:r>
            <a:r>
              <a:rPr lang="en-US" sz="3200" i="1" dirty="0" smtClean="0"/>
              <a:t> </a:t>
            </a:r>
            <a:br>
              <a:rPr lang="en-US" sz="3200" i="1" dirty="0" smtClean="0"/>
            </a:br>
            <a:r>
              <a:rPr lang="en-US" sz="3200" i="1" dirty="0" err="1" smtClean="0"/>
              <a:t>растений</a:t>
            </a:r>
            <a:r>
              <a:rPr lang="en-US" sz="3200" i="1" dirty="0" smtClean="0"/>
              <a:t> и </a:t>
            </a:r>
            <a:r>
              <a:rPr lang="en-US" sz="3200" i="1" dirty="0" err="1" smtClean="0"/>
              <a:t>животных</a:t>
            </a:r>
            <a:r>
              <a:rPr lang="en-US" sz="3200" i="1" dirty="0" smtClean="0"/>
              <a:t>?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43213" y="2192338"/>
            <a:ext cx="5918200" cy="4064000"/>
            <a:chOff x="0" y="0"/>
            <a:chExt cx="3728" cy="2560"/>
          </a:xfrm>
        </p:grpSpPr>
        <p:sp>
          <p:nvSpPr>
            <p:cNvPr id="38917" name="Rectangle 3"/>
            <p:cNvSpPr>
              <a:spLocks/>
            </p:cNvSpPr>
            <p:nvPr/>
          </p:nvSpPr>
          <p:spPr bwMode="auto">
            <a:xfrm>
              <a:off x="0" y="0"/>
              <a:ext cx="3728" cy="2560"/>
            </a:xfrm>
            <a:prstGeom prst="rect">
              <a:avLst/>
            </a:prstGeom>
            <a:solidFill>
              <a:srgbClr val="DDDDDD"/>
            </a:solidFill>
            <a:ln w="38100">
              <a:solidFill>
                <a:srgbClr val="4D4D4D"/>
              </a:solidFill>
              <a:miter lim="800000"/>
              <a:headEnd/>
              <a:tailEnd/>
            </a:ln>
          </p:spPr>
          <p:txBody>
            <a:bodyPr lIns="0" tIns="0" rIns="0" bIns="0"/>
            <a:lstStyle/>
            <a:p>
              <a:endParaRPr lang="ru-RU">
                <a:solidFill>
                  <a:srgbClr val="000000"/>
                </a:solidFill>
                <a:latin typeface="Trebuchet MS" pitchFamily="34" charset="0"/>
              </a:endParaRPr>
            </a:p>
          </p:txBody>
        </p:sp>
        <p:sp>
          <p:nvSpPr>
            <p:cNvPr id="38918" name="Rectangle 4"/>
            <p:cNvSpPr>
              <a:spLocks/>
            </p:cNvSpPr>
            <p:nvPr/>
          </p:nvSpPr>
          <p:spPr bwMode="auto">
            <a:xfrm>
              <a:off x="0" y="0"/>
              <a:ext cx="3728" cy="2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40639" bIns="0"/>
            <a:lstStyle/>
            <a:p>
              <a:pPr marL="39688">
                <a:buClr>
                  <a:srgbClr val="FF0000"/>
                </a:buClr>
                <a:buSzPct val="100000"/>
                <a:buFont typeface="Comic Sans MS" pitchFamily="66" charset="0"/>
                <a:buChar char="•"/>
              </a:pPr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Запретить охоту.</a:t>
              </a:r>
            </a:p>
            <a:p>
              <a:pPr marL="39688">
                <a:buClr>
                  <a:srgbClr val="FF0000"/>
                </a:buClr>
                <a:buSzPct val="100000"/>
                <a:buFont typeface="Comic Sans MS" pitchFamily="66" charset="0"/>
                <a:buChar char="•"/>
              </a:pPr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Запретить чрезмерную   </a:t>
              </a:r>
            </a:p>
            <a:p>
              <a:pPr marL="39688"/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 добычу животных.</a:t>
              </a:r>
            </a:p>
            <a:p>
              <a:pPr marL="39688">
                <a:buClr>
                  <a:srgbClr val="FF0000"/>
                </a:buClr>
                <a:buSzPct val="100000"/>
                <a:buFont typeface="Comic Sans MS" pitchFamily="66" charset="0"/>
                <a:buChar char="•"/>
              </a:pPr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Запретить разрушать </a:t>
              </a:r>
            </a:p>
            <a:p>
              <a:pPr marL="39688"/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 места обитания   животных.</a:t>
              </a:r>
            </a:p>
            <a:p>
              <a:pPr marL="39688">
                <a:buClr>
                  <a:srgbClr val="FF0000"/>
                </a:buClr>
                <a:buSzPct val="100000"/>
                <a:buFont typeface="Comic Sans MS" pitchFamily="66" charset="0"/>
                <a:buChar char="•"/>
              </a:pPr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Охранять заповедники.</a:t>
              </a:r>
            </a:p>
            <a:p>
              <a:pPr marL="39688">
                <a:buClr>
                  <a:srgbClr val="FF0000"/>
                </a:buClr>
                <a:buSzPct val="100000"/>
                <a:buFont typeface="Comic Sans MS" pitchFamily="66" charset="0"/>
                <a:buChar char="•"/>
              </a:pPr>
              <a:r>
                <a:rPr lang="en-US" sz="3200">
                  <a:solidFill>
                    <a:srgbClr val="FF0000"/>
                  </a:solidFill>
                  <a:latin typeface="Comic Sans MS" pitchFamily="66" charset="0"/>
                  <a:sym typeface="Comic Sans MS" pitchFamily="66" charset="0"/>
                </a:rPr>
                <a:t>Заботиться о размножении.</a:t>
              </a:r>
            </a:p>
          </p:txBody>
        </p:sp>
      </p:grpSp>
      <p:pic>
        <p:nvPicPr>
          <p:cNvPr id="47109" name="Picture 5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700213"/>
            <a:ext cx="206057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149725"/>
            <a:ext cx="2093913" cy="205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  <p:pic>
        <p:nvPicPr>
          <p:cNvPr id="399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compatLnSpc="1">
            <a:prstTxWarp prst="textNoShape">
              <a:avLst/>
            </a:prstTxWarp>
          </a:bodyPr>
          <a:lstStyle/>
          <a:p>
            <a:endParaRPr lang="ru-RU" smtClean="0">
              <a:solidFill>
                <a:schemeClr val="tx1"/>
              </a:solidFill>
              <a:effectLst/>
            </a:endParaRPr>
          </a:p>
        </p:txBody>
      </p:sp>
      <p:pic>
        <p:nvPicPr>
          <p:cNvPr id="409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4"/>
          <p:cNvSpPr txBox="1">
            <a:spLocks noChangeArrowheads="1"/>
          </p:cNvSpPr>
          <p:nvPr/>
        </p:nvSpPr>
        <p:spPr bwMode="auto">
          <a:xfrm>
            <a:off x="677863" y="1588"/>
            <a:ext cx="7761287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Trebuchet MS" pitchFamily="34" charset="0"/>
              </a:rPr>
              <a:t>Берегите природу, охраняйте, защищайте!</a:t>
            </a:r>
          </a:p>
        </p:txBody>
      </p:sp>
      <p:pic>
        <p:nvPicPr>
          <p:cNvPr id="4198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3" y="523875"/>
            <a:ext cx="8936037" cy="634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611188" y="1316038"/>
            <a:ext cx="801846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6000" b="1"/>
              <a:t>Что зависит от нас?</a:t>
            </a:r>
          </a:p>
          <a:p>
            <a:r>
              <a:rPr lang="ru-RU" sz="6000" b="1"/>
              <a:t> </a:t>
            </a:r>
          </a:p>
          <a:p>
            <a:r>
              <a:rPr lang="ru-RU" sz="6000" b="1"/>
              <a:t>Что в наших руках?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/>
          </p:cNvSpPr>
          <p:nvPr/>
        </p:nvSpPr>
        <p:spPr bwMode="auto">
          <a:xfrm>
            <a:off x="914400" y="188640"/>
            <a:ext cx="7594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0" tIns="0" rIns="40639" bIns="0"/>
          <a:lstStyle/>
          <a:p>
            <a:pPr marL="39688" algn="ctr">
              <a:defRPr/>
            </a:pPr>
            <a:r>
              <a:rPr lang="ru-RU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 Bold Italic" charset="0"/>
                <a:ea typeface="Times New Roman Bold Italic" charset="0"/>
                <a:cs typeface="Times New Roman Bold Italic" charset="0"/>
                <a:sym typeface="Times New Roman Bold Italic" charset="0"/>
              </a:rPr>
              <a:t>Проверка Домашнего задания</a:t>
            </a:r>
            <a:endParaRPr lang="en-US" sz="3600" dirty="0">
              <a:ln w="10160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 Bold Italic" charset="0"/>
              <a:ea typeface="Times New Roman Bold Italic" charset="0"/>
              <a:cs typeface="Times New Roman Bold Italic" charset="0"/>
              <a:sym typeface="Times New Roman Bold Italic" charset="0"/>
            </a:endParaRPr>
          </a:p>
        </p:txBody>
      </p:sp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1763713" y="800100"/>
            <a:ext cx="61102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>
                <a:solidFill>
                  <a:srgbClr val="002060"/>
                </a:solidFill>
                <a:latin typeface="Trebuchet MS" pitchFamily="34" charset="0"/>
              </a:rPr>
              <a:t>Тест про кошек и собак</a:t>
            </a:r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538288"/>
            <a:ext cx="514667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/>
          </p:cNvSpPr>
          <p:nvPr>
            <p:ph type="title"/>
          </p:nvPr>
        </p:nvSpPr>
        <p:spPr bwMode="auto">
          <a:xfrm>
            <a:off x="1403350" y="188913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</a:rPr>
              <a:t>Домашнее задание</a:t>
            </a:r>
          </a:p>
        </p:txBody>
      </p:sp>
      <p:sp>
        <p:nvSpPr>
          <p:cNvPr id="43010" name="Rectangle 3"/>
          <p:cNvSpPr>
            <a:spLocks noGrp="1"/>
          </p:cNvSpPr>
          <p:nvPr>
            <p:ph type="body" idx="4294967295"/>
          </p:nvPr>
        </p:nvSpPr>
        <p:spPr>
          <a:xfrm>
            <a:off x="571500" y="1601788"/>
            <a:ext cx="8358188" cy="4756150"/>
          </a:xfrm>
        </p:spPr>
        <p:txBody>
          <a:bodyPr/>
          <a:lstStyle/>
          <a:p>
            <a:pPr>
              <a:buFont typeface="Georgia" pitchFamily="18" charset="0"/>
              <a:buNone/>
            </a:pPr>
            <a:r>
              <a:rPr lang="ru-RU" sz="3600" smtClean="0"/>
              <a:t>Учебник с. 88-89 читать, отвечать на вопросы.</a:t>
            </a:r>
          </a:p>
          <a:p>
            <a:pPr>
              <a:buFont typeface="Georgia" pitchFamily="18" charset="0"/>
              <a:buNone/>
            </a:pPr>
            <a:r>
              <a:rPr lang="ru-RU" sz="2400" b="1" u="sng" smtClean="0">
                <a:solidFill>
                  <a:srgbClr val="00B050"/>
                </a:solidFill>
              </a:rPr>
              <a:t>Задания на  выбор: </a:t>
            </a:r>
            <a:endParaRPr lang="ru-RU" sz="2400" b="1" smtClean="0">
              <a:solidFill>
                <a:srgbClr val="00B050"/>
              </a:solidFill>
            </a:endParaRPr>
          </a:p>
          <a:p>
            <a:r>
              <a:rPr lang="ru-RU" sz="2400" b="1" smtClean="0"/>
              <a:t>Подготовить  сообщения о животных из Красной книги Оренбургской обл.;  </a:t>
            </a:r>
          </a:p>
          <a:p>
            <a:r>
              <a:rPr lang="ru-RU" sz="2400" b="1" smtClean="0"/>
              <a:t>Подготовить рассказ от лица животного или растения находящегося в Красной книге.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07963"/>
            <a:ext cx="8229600" cy="1276350"/>
          </a:xfrm>
        </p:spPr>
        <p:txBody>
          <a:bodyPr rIns="81279"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292929"/>
                </a:solidFill>
              </a:rPr>
              <a:t>Рефлексия</a:t>
            </a:r>
            <a:endParaRPr lang="en-US" dirty="0" smtClean="0">
              <a:solidFill>
                <a:srgbClr val="292929"/>
              </a:solidFill>
            </a:endParaRPr>
          </a:p>
        </p:txBody>
      </p:sp>
      <p:sp>
        <p:nvSpPr>
          <p:cNvPr id="44034" name="TextBox 1"/>
          <p:cNvSpPr txBox="1">
            <a:spLocks noChangeArrowheads="1"/>
          </p:cNvSpPr>
          <p:nvPr/>
        </p:nvSpPr>
        <p:spPr bwMode="auto">
          <a:xfrm>
            <a:off x="468313" y="1341438"/>
            <a:ext cx="81359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ru-RU" sz="4000">
                <a:solidFill>
                  <a:srgbClr val="000000"/>
                </a:solidFill>
                <a:latin typeface="Trebuchet MS" pitchFamily="34" charset="0"/>
              </a:rPr>
              <a:t>«На уроке я узнал…»</a:t>
            </a:r>
          </a:p>
          <a:p>
            <a:pPr marL="285750" indent="-285750">
              <a:buFont typeface="Arial" charset="0"/>
              <a:buChar char="•"/>
            </a:pPr>
            <a:r>
              <a:rPr lang="ru-RU" sz="4000">
                <a:solidFill>
                  <a:srgbClr val="000000"/>
                </a:solidFill>
                <a:latin typeface="Trebuchet MS" pitchFamily="34" charset="0"/>
              </a:rPr>
              <a:t>«Мне на уроке удалось…»</a:t>
            </a:r>
          </a:p>
          <a:p>
            <a:pPr marL="285750" indent="-285750">
              <a:buFont typeface="Arial" charset="0"/>
              <a:buChar char="•"/>
            </a:pPr>
            <a:r>
              <a:rPr lang="ru-RU" sz="4000">
                <a:solidFill>
                  <a:srgbClr val="000000"/>
                </a:solidFill>
                <a:latin typeface="Trebuchet MS" pitchFamily="34" charset="0"/>
              </a:rPr>
              <a:t>«Мне было трудно…»</a:t>
            </a:r>
          </a:p>
          <a:p>
            <a:pPr marL="285750" indent="-285750">
              <a:buFont typeface="Arial" charset="0"/>
              <a:buChar char="•"/>
            </a:pPr>
            <a:r>
              <a:rPr lang="ru-RU" sz="4000">
                <a:solidFill>
                  <a:srgbClr val="000000"/>
                </a:solidFill>
                <a:latin typeface="Trebuchet MS" pitchFamily="34" charset="0"/>
              </a:rPr>
              <a:t>«Самым интересным на уроке было…»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1328180">
            <a:off x="1187624" y="2348880"/>
            <a:ext cx="7056784" cy="1355958"/>
          </a:xfrm>
          <a:prstGeom prst="rect">
            <a:avLst/>
          </a:prstGeom>
          <a:noFill/>
        </p:spPr>
        <p:txBody>
          <a:bodyPr wrap="none">
            <a:prstTxWarp prst="textWave1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 w="28575" cmpd="sng">
                  <a:solidFill>
                    <a:srgbClr val="00B0F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+mn-lt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43608" y="188640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288" y="1196975"/>
            <a:ext cx="8208962" cy="370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2"/>
              </a:rPr>
              <a:t>http://ru.wikipedia.org/wiki/%CA%F0%E0%F1%ED%E0%FF_%EA%ED%E8%E3%E0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https://ru.wikipedia.org/wiki/</a:t>
            </a:r>
            <a:r>
              <a:rPr lang="ru-RU" sz="2000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3"/>
              </a:rPr>
              <a:t>Красная_книга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4"/>
              </a:rPr>
              <a:t>http://www.apus.ru/site.xp/057050057124.html</a:t>
            </a:r>
            <a:endParaRPr lang="ru-RU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5"/>
              </a:rPr>
              <a:t>https://ecoportal.info/zhivotnye-krasnoj-knigi-rossii/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6"/>
              </a:rPr>
              <a:t>http://www.book-red.ru/mlekopitayushie/</a:t>
            </a:r>
            <a:endParaRPr lang="ru-RU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7"/>
              </a:rPr>
              <a:t>http://www.book-red.ru/ptici/</a:t>
            </a:r>
            <a:r>
              <a:rPr lang="ru-RU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 charset="0"/>
                <a:hlinkClick r:id="rId8"/>
              </a:rPr>
              <a:t>http://nachalka.seminfo.ru/course/view.php?id=3701&amp;topic=0#section-26</a:t>
            </a:r>
            <a:endParaRPr lang="ru-RU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 charset="0"/>
            </a:endParaRPr>
          </a:p>
          <a:p>
            <a:pPr marL="39688">
              <a:spcBef>
                <a:spcPts val="700"/>
              </a:spcBef>
              <a:buClr>
                <a:srgbClr val="000000"/>
              </a:buClr>
              <a:buSzPct val="100000"/>
              <a:defRPr/>
            </a:pPr>
            <a:r>
              <a:rPr lang="en-US" sz="20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hlinkClick r:id="rId9"/>
              </a:rPr>
              <a:t>http://f-picture.net/lfp/s017.radikal.ru/i410/1112/9b/e64d12a9e36d.jpg/htm</a:t>
            </a:r>
            <a:endParaRPr lang="ru-RU" sz="2000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  <a:hlinkClick r:id="rId10"/>
              </a:rPr>
              <a:t> http://animals-mf.ru/zhivotnye-krasnoj-knigi-rossii/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 bwMode="auto">
          <a:xfrm>
            <a:off x="1403350" y="188913"/>
            <a:ext cx="6511925" cy="1143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algn="ctr">
              <a:buFont typeface="Georgia" pitchFamily="18" charset="0"/>
              <a:buNone/>
            </a:pPr>
            <a:r>
              <a:rPr lang="ru-RU" smtClean="0">
                <a:solidFill>
                  <a:schemeClr val="tx1"/>
                </a:solidFill>
                <a:effectLst/>
              </a:rPr>
              <a:t>Ключ к тесту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8913"/>
            <a:ext cx="8064500" cy="61928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n-US" sz="10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1-2,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2-2,</a:t>
            </a:r>
            <a:r>
              <a:rPr lang="en-US" sz="4900" smtClean="0"/>
              <a:t> </a:t>
            </a:r>
            <a:r>
              <a:rPr lang="ru-RU" sz="4900" smtClean="0"/>
              <a:t>            Критерии: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3-3,            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4-2,            </a:t>
            </a:r>
            <a:r>
              <a:rPr lang="en-US" sz="4900" smtClean="0"/>
              <a:t>0 </a:t>
            </a:r>
            <a:r>
              <a:rPr lang="ru-RU" sz="4900" smtClean="0"/>
              <a:t>ошибок-5 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5-2,            1-2 ошибки-4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6-1,            3-4 ошибки-3</a:t>
            </a:r>
            <a:endParaRPr lang="en-US" sz="4900" smtClean="0"/>
          </a:p>
          <a:p>
            <a:pPr>
              <a:lnSpc>
                <a:spcPct val="80000"/>
              </a:lnSpc>
              <a:buFont typeface="Georgia" pitchFamily="18" charset="0"/>
              <a:buNone/>
            </a:pPr>
            <a:r>
              <a:rPr lang="ru-RU" sz="4900" smtClean="0"/>
              <a:t> 7-3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1244600" y="1706563"/>
            <a:ext cx="7389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Trebuchet MS" pitchFamily="34" charset="0"/>
              </a:rPr>
              <a:t>Мы в ответе за тех кого приручили!</a:t>
            </a:r>
          </a:p>
        </p:txBody>
      </p:sp>
      <p:pic>
        <p:nvPicPr>
          <p:cNvPr id="17410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63900" y="2492375"/>
            <a:ext cx="31591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1"/>
          <p:cNvSpPr txBox="1">
            <a:spLocks noChangeArrowheads="1"/>
          </p:cNvSpPr>
          <p:nvPr/>
        </p:nvSpPr>
        <p:spPr>
          <a:xfrm>
            <a:off x="457200" y="207963"/>
            <a:ext cx="8229600" cy="1276350"/>
          </a:xfrm>
          <a:prstGeom prst="rect">
            <a:avLst/>
          </a:prstGeom>
        </p:spPr>
        <p:txBody>
          <a:bodyPr rIns="81279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292929"/>
                </a:solidFill>
              </a:rPr>
              <a:t>Главное правило</a:t>
            </a:r>
            <a:endParaRPr lang="en-US" dirty="0" smtClean="0">
              <a:solidFill>
                <a:srgbClr val="292929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685800" y="4071938"/>
            <a:ext cx="7772400" cy="1470025"/>
          </a:xfrm>
          <a:prstGeom prst="rect">
            <a:avLst/>
          </a:prstGeom>
        </p:spPr>
        <p:txBody>
          <a:bodyPr rIns="81279"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 fontAlgn="auto">
              <a:spcAft>
                <a:spcPts val="0"/>
              </a:spcAft>
              <a:buClr>
                <a:srgbClr val="9D90A0">
                  <a:lumMod val="75000"/>
                </a:srgbClr>
              </a:buClr>
              <a:buFont typeface="Georgia" pitchFamily="18" charset="0"/>
              <a:buNone/>
              <a:defRPr/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en-US" dirty="0" err="1" smtClean="0">
                <a:solidFill>
                  <a:srgbClr val="FF0000"/>
                </a:solidFill>
              </a:rPr>
              <a:t>Красная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книга</a:t>
            </a:r>
            <a:r>
              <a:rPr lang="en-US" dirty="0" smtClean="0">
                <a:solidFill>
                  <a:srgbClr val="FF0000"/>
                </a:solidFill>
              </a:rPr>
              <a:t>» </a:t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 smtClean="0">
              <a:solidFill>
                <a:srgbClr val="FF0000"/>
              </a:solidFill>
            </a:endParaRPr>
          </a:p>
        </p:txBody>
      </p:sp>
      <p:pic>
        <p:nvPicPr>
          <p:cNvPr id="18434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620713"/>
            <a:ext cx="2952750" cy="2894012"/>
          </a:xfrm>
          <a:prstGeom prst="rect">
            <a:avLst/>
          </a:prstGeom>
          <a:noFill/>
          <a:ln w="38100">
            <a:solidFill>
              <a:srgbClr val="FF3B3B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 txBox="1">
            <a:spLocks noChangeArrowheads="1"/>
          </p:cNvSpPr>
          <p:nvPr/>
        </p:nvSpPr>
        <p:spPr bwMode="auto">
          <a:xfrm>
            <a:off x="3563938" y="1711325"/>
            <a:ext cx="5122862" cy="4525963"/>
          </a:xfrm>
          <a:prstGeom prst="rect">
            <a:avLst/>
          </a:prstGeom>
          <a:solidFill>
            <a:srgbClr val="DDDDDD"/>
          </a:solidFill>
          <a:ln w="38100">
            <a:solidFill>
              <a:srgbClr val="4D4D4D"/>
            </a:solidFill>
            <a:miter lim="800000"/>
            <a:headEnd/>
            <a:tailEnd/>
          </a:ln>
        </p:spPr>
        <p:txBody>
          <a:bodyPr lIns="50800" tIns="50800" rIns="81279" bIns="50800"/>
          <a:lstStyle/>
          <a:p>
            <a:pPr marL="382588" indent="-34290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>
                <a:solidFill>
                  <a:srgbClr val="000000"/>
                </a:solidFill>
                <a:latin typeface="ヒラギノ明朝 ProN W3"/>
                <a:ea typeface="ヒラギノ明朝 ProN W3"/>
                <a:cs typeface="ヒラギノ明朝 ProN W3"/>
                <a:sym typeface="ヒラギノ明朝 ProN W3"/>
              </a:rPr>
              <a:t>	</a:t>
            </a:r>
            <a:r>
              <a:rPr lang="en-US" sz="3200">
                <a:solidFill>
                  <a:srgbClr val="333333"/>
                </a:solidFill>
                <a:latin typeface="Comic Sans MS" pitchFamily="66" charset="0"/>
                <a:sym typeface="Comic Sans MS" pitchFamily="66" charset="0"/>
              </a:rPr>
              <a:t>Красный цвет – сигнал тревоги, опасности, предупреждения.</a:t>
            </a:r>
            <a:endParaRPr lang="en-US" sz="3200">
              <a:solidFill>
                <a:srgbClr val="333333"/>
              </a:solidFill>
              <a:latin typeface="Comic Sans MS" pitchFamily="66" charset="0"/>
              <a:ea typeface="ヒラギノ明朝 ProN W3"/>
              <a:cs typeface="ヒラギノ明朝 ProN W3"/>
              <a:sym typeface="Comic Sans MS" pitchFamily="66" charset="0"/>
            </a:endParaRPr>
          </a:p>
          <a:p>
            <a:pPr marL="382588" indent="-342900">
              <a:spcBef>
                <a:spcPts val="700"/>
              </a:spcBef>
              <a:buClr>
                <a:srgbClr val="000000"/>
              </a:buClr>
              <a:buSzPct val="100000"/>
              <a:buFont typeface="Arial" charset="0"/>
              <a:buNone/>
            </a:pPr>
            <a:r>
              <a:rPr lang="en-US" sz="3200">
                <a:solidFill>
                  <a:srgbClr val="333333"/>
                </a:solidFill>
                <a:latin typeface="ヒラギノ明朝 ProN W3"/>
                <a:ea typeface="ヒラギノ明朝 ProN W3"/>
                <a:cs typeface="ヒラギノ明朝 ProN W3"/>
                <a:sym typeface="ヒラギノ明朝 ProN W3"/>
              </a:rPr>
              <a:t>		</a:t>
            </a:r>
            <a:r>
              <a:rPr lang="en-US" sz="3200">
                <a:solidFill>
                  <a:srgbClr val="333333"/>
                </a:solidFill>
                <a:latin typeface="Comic Sans MS" pitchFamily="66" charset="0"/>
                <a:sym typeface="Comic Sans MS" pitchFamily="66" charset="0"/>
              </a:rPr>
              <a:t>Он, как красный сигнал светофора, предупреждает: «Осторожно! Может случиться беда».</a:t>
            </a:r>
            <a:endParaRPr lang="en-US" sz="3200">
              <a:solidFill>
                <a:srgbClr val="333333"/>
              </a:solidFill>
              <a:latin typeface="Comic Sans MS" pitchFamily="66" charset="0"/>
              <a:ea typeface="ヒラギノ明朝 ProN W3"/>
              <a:cs typeface="ヒラギノ明朝 ProN W3"/>
              <a:sym typeface="Comic Sans MS" pitchFamily="66" charset="0"/>
            </a:endParaRPr>
          </a:p>
        </p:txBody>
      </p:sp>
      <p:sp>
        <p:nvSpPr>
          <p:cNvPr id="3" name="Rectangle 1"/>
          <p:cNvSpPr txBox="1">
            <a:spLocks noChangeArrowheads="1"/>
          </p:cNvSpPr>
          <p:nvPr/>
        </p:nvSpPr>
        <p:spPr bwMode="auto">
          <a:xfrm>
            <a:off x="457200" y="3175"/>
            <a:ext cx="82296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50800" tIns="50800" rIns="81279" bIns="50800" anchor="ctr"/>
          <a:lstStyle>
            <a:lvl1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Arial" charset="0"/>
              </a:defRPr>
            </a:lvl1pPr>
            <a:lvl2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4968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540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4112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684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kern="0" smtClean="0">
                <a:solidFill>
                  <a:srgbClr val="333333"/>
                </a:solidFill>
                <a:latin typeface="Arial"/>
              </a:rPr>
              <a:t>Почему книгу назвали именно «Красная книга»?</a:t>
            </a:r>
            <a:endParaRPr lang="en-US" sz="4000" kern="0" dirty="0" smtClean="0">
              <a:solidFill>
                <a:srgbClr val="333333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424113"/>
            <a:ext cx="2452687" cy="24034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s://ds02.infourok.ru/uploads/ex/06df/00049abe-53f13a2e/2/img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"/>
          <p:cNvSpPr txBox="1">
            <a:spLocks noChangeArrowheads="1"/>
          </p:cNvSpPr>
          <p:nvPr/>
        </p:nvSpPr>
        <p:spPr bwMode="auto">
          <a:xfrm>
            <a:off x="533400" y="1792288"/>
            <a:ext cx="8229600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lIns="50800" tIns="50800" rIns="81279" bIns="50800" anchor="ctr"/>
          <a:lstStyle>
            <a:lvl1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  <a:sym typeface="Arial" charset="0"/>
              </a:defRPr>
            </a:lvl1pPr>
            <a:lvl2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2pPr>
            <a:lvl3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3pPr>
            <a:lvl4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4pPr>
            <a:lvl5pPr marL="39688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5pPr>
            <a:lvl6pPr marL="4968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6pPr>
            <a:lvl7pPr marL="9540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7pPr>
            <a:lvl8pPr marL="14112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8pPr>
            <a:lvl9pPr marL="1868488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defRPr>
            </a:lvl9pPr>
          </a:lstStyle>
          <a:p>
            <a:pPr eaLnBrk="1" hangingPunct="1">
              <a:defRPr/>
            </a:pPr>
            <a:r>
              <a:rPr lang="en-US" sz="4000" kern="0" smtClean="0">
                <a:solidFill>
                  <a:srgbClr val="333333"/>
                </a:solidFill>
                <a:latin typeface="Arial"/>
              </a:rPr>
              <a:t>Для удобства пользования, страницы у книги цветные.</a:t>
            </a:r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471488" y="3568700"/>
            <a:ext cx="1152525" cy="1509713"/>
            <a:chOff x="0" y="0"/>
            <a:chExt cx="726" cy="951"/>
          </a:xfrm>
        </p:grpSpPr>
        <p:sp>
          <p:nvSpPr>
            <p:cNvPr id="20" name="AutoShape 3"/>
            <p:cNvSpPr>
              <a:spLocks/>
            </p:cNvSpPr>
            <p:nvPr/>
          </p:nvSpPr>
          <p:spPr bwMode="auto">
            <a:xfrm>
              <a:off x="0" y="0"/>
              <a:ext cx="726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FF0000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1" name="AutoShape 4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  <p:grpSp>
        <p:nvGrpSpPr>
          <p:cNvPr id="21507" name="Group 5"/>
          <p:cNvGrpSpPr>
            <a:grpSpLocks/>
          </p:cNvGrpSpPr>
          <p:nvPr/>
        </p:nvGrpSpPr>
        <p:grpSpPr bwMode="auto">
          <a:xfrm>
            <a:off x="1766888" y="3568700"/>
            <a:ext cx="1152525" cy="1509713"/>
            <a:chOff x="0" y="0"/>
            <a:chExt cx="725" cy="951"/>
          </a:xfrm>
        </p:grpSpPr>
        <p:sp>
          <p:nvSpPr>
            <p:cNvPr id="23" name="AutoShape 6"/>
            <p:cNvSpPr>
              <a:spLocks/>
            </p:cNvSpPr>
            <p:nvPr/>
          </p:nvSpPr>
          <p:spPr bwMode="auto">
            <a:xfrm>
              <a:off x="0" y="0"/>
              <a:ext cx="725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FFFF00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4" name="AutoShape 7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  <p:grpSp>
        <p:nvGrpSpPr>
          <p:cNvPr id="21508" name="Group 8"/>
          <p:cNvGrpSpPr>
            <a:grpSpLocks/>
          </p:cNvGrpSpPr>
          <p:nvPr/>
        </p:nvGrpSpPr>
        <p:grpSpPr bwMode="auto">
          <a:xfrm>
            <a:off x="3135313" y="3568700"/>
            <a:ext cx="1152525" cy="1509713"/>
            <a:chOff x="0" y="0"/>
            <a:chExt cx="725" cy="951"/>
          </a:xfrm>
        </p:grpSpPr>
        <p:sp>
          <p:nvSpPr>
            <p:cNvPr id="26" name="AutoShape 9"/>
            <p:cNvSpPr>
              <a:spLocks/>
            </p:cNvSpPr>
            <p:nvPr/>
          </p:nvSpPr>
          <p:spPr bwMode="auto">
            <a:xfrm>
              <a:off x="0" y="0"/>
              <a:ext cx="725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FFFFFF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27" name="AutoShape 10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  <p:grpSp>
        <p:nvGrpSpPr>
          <p:cNvPr id="21509" name="Group 11"/>
          <p:cNvGrpSpPr>
            <a:grpSpLocks/>
          </p:cNvGrpSpPr>
          <p:nvPr/>
        </p:nvGrpSpPr>
        <p:grpSpPr bwMode="auto">
          <a:xfrm>
            <a:off x="4576763" y="3568700"/>
            <a:ext cx="1152525" cy="1509713"/>
            <a:chOff x="0" y="0"/>
            <a:chExt cx="725" cy="951"/>
          </a:xfrm>
        </p:grpSpPr>
        <p:sp>
          <p:nvSpPr>
            <p:cNvPr id="29" name="AutoShape 12"/>
            <p:cNvSpPr>
              <a:spLocks/>
            </p:cNvSpPr>
            <p:nvPr/>
          </p:nvSpPr>
          <p:spPr bwMode="auto">
            <a:xfrm>
              <a:off x="0" y="0"/>
              <a:ext cx="725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DDDDDD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30" name="AutoShape 13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  <p:grpSp>
        <p:nvGrpSpPr>
          <p:cNvPr id="21510" name="Group 14"/>
          <p:cNvGrpSpPr>
            <a:grpSpLocks/>
          </p:cNvGrpSpPr>
          <p:nvPr/>
        </p:nvGrpSpPr>
        <p:grpSpPr bwMode="auto">
          <a:xfrm>
            <a:off x="6016625" y="3568700"/>
            <a:ext cx="1152525" cy="1509713"/>
            <a:chOff x="0" y="0"/>
            <a:chExt cx="725" cy="951"/>
          </a:xfrm>
        </p:grpSpPr>
        <p:sp>
          <p:nvSpPr>
            <p:cNvPr id="32" name="AutoShape 15"/>
            <p:cNvSpPr>
              <a:spLocks/>
            </p:cNvSpPr>
            <p:nvPr/>
          </p:nvSpPr>
          <p:spPr bwMode="auto">
            <a:xfrm>
              <a:off x="0" y="0"/>
              <a:ext cx="725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00CC00"/>
            </a:solidFill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33" name="AutoShape 16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  <p:grpSp>
        <p:nvGrpSpPr>
          <p:cNvPr id="21511" name="Group 17"/>
          <p:cNvGrpSpPr>
            <a:grpSpLocks/>
          </p:cNvGrpSpPr>
          <p:nvPr/>
        </p:nvGrpSpPr>
        <p:grpSpPr bwMode="auto">
          <a:xfrm>
            <a:off x="7454900" y="3568700"/>
            <a:ext cx="1152525" cy="1509713"/>
            <a:chOff x="0" y="0"/>
            <a:chExt cx="725" cy="951"/>
          </a:xfrm>
        </p:grpSpPr>
        <p:sp>
          <p:nvSpPr>
            <p:cNvPr id="35" name="AutoShape 18"/>
            <p:cNvSpPr>
              <a:spLocks/>
            </p:cNvSpPr>
            <p:nvPr/>
          </p:nvSpPr>
          <p:spPr bwMode="auto">
            <a:xfrm>
              <a:off x="0" y="0"/>
              <a:ext cx="725" cy="95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10662" y="21600"/>
                  </a:moveTo>
                  <a:lnTo>
                    <a:pt x="5097" y="21600"/>
                  </a:lnTo>
                  <a:lnTo>
                    <a:pt x="0" y="17468"/>
                  </a:lnTo>
                  <a:lnTo>
                    <a:pt x="0" y="10792"/>
                  </a:lnTo>
                  <a:lnTo>
                    <a:pt x="0" y="0"/>
                  </a:lnTo>
                  <a:lnTo>
                    <a:pt x="10662" y="0"/>
                  </a:lnTo>
                  <a:lnTo>
                    <a:pt x="21600" y="0"/>
                  </a:lnTo>
                  <a:lnTo>
                    <a:pt x="21600" y="10595"/>
                  </a:lnTo>
                  <a:lnTo>
                    <a:pt x="21600" y="21600"/>
                  </a:lnTo>
                  <a:lnTo>
                    <a:pt x="10662" y="21600"/>
                  </a:lnTo>
                  <a:close/>
                  <a:moveTo>
                    <a:pt x="10662" y="21600"/>
                  </a:moveTo>
                </a:path>
              </a:pathLst>
            </a:custGeom>
            <a:solidFill>
              <a:srgbClr val="000000"/>
            </a:solidFill>
            <a:ln w="9525" cap="flat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dist="101600" dir="2700000" algn="ctr" rotWithShape="0">
                <a:srgbClr val="808080">
                  <a:alpha val="75000"/>
                </a:srgbClr>
              </a:outerShdw>
            </a:effec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  <p:sp>
          <p:nvSpPr>
            <p:cNvPr id="36" name="AutoShape 19"/>
            <p:cNvSpPr>
              <a:spLocks/>
            </p:cNvSpPr>
            <p:nvPr/>
          </p:nvSpPr>
          <p:spPr bwMode="auto">
            <a:xfrm>
              <a:off x="0" y="768"/>
              <a:ext cx="171" cy="182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noFill/>
            <a:ln w="9525" cap="flat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/>
            </a:extLst>
          </p:spPr>
          <p:txBody>
            <a:bodyPr lIns="0" tIns="0" rIns="0" bIns="0"/>
            <a:lstStyle/>
            <a:p>
              <a:pPr>
                <a:defRPr/>
              </a:pPr>
              <a:endParaRPr lang="ru-RU" sz="1200" kern="0">
                <a:solidFill>
                  <a:srgbClr val="000000"/>
                </a:solidFill>
                <a:sym typeface="Arial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854</TotalTime>
  <Words>213</Words>
  <Application>Microsoft Office PowerPoint</Application>
  <PresentationFormat>Экран (4:3)</PresentationFormat>
  <Paragraphs>75</Paragraphs>
  <Slides>33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33</vt:i4>
      </vt:variant>
    </vt:vector>
  </HeadingPairs>
  <TitlesOfParts>
    <vt:vector size="48" baseType="lpstr">
      <vt:lpstr>Arial</vt:lpstr>
      <vt:lpstr>Trebuchet MS</vt:lpstr>
      <vt:lpstr>Georgia</vt:lpstr>
      <vt:lpstr>Calibri</vt:lpstr>
      <vt:lpstr>ヒラギノ明朝 ProN W3</vt:lpstr>
      <vt:lpstr>Comic Sans MS</vt:lpstr>
      <vt:lpstr>Constantia</vt:lpstr>
      <vt:lpstr>Times New Roman Bold Italic</vt:lpstr>
      <vt:lpstr>Times New Roman</vt:lpstr>
      <vt:lpstr>ヒラギノ角ゴ ProN W3</vt:lpstr>
      <vt:lpstr>Times New Roman Bold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Ключ к тесту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Домашнее задание</vt:lpstr>
      <vt:lpstr>Слайд 31</vt:lpstr>
      <vt:lpstr>Слайд 32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Admin</cp:lastModifiedBy>
  <cp:revision>80</cp:revision>
  <dcterms:created xsi:type="dcterms:W3CDTF">2014-11-16T08:30:58Z</dcterms:created>
  <dcterms:modified xsi:type="dcterms:W3CDTF">2020-10-28T04:28:53Z</dcterms:modified>
</cp:coreProperties>
</file>