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8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84" r:id="rId12"/>
    <p:sldId id="269" r:id="rId13"/>
    <p:sldId id="268" r:id="rId14"/>
    <p:sldId id="271" r:id="rId15"/>
    <p:sldId id="272" r:id="rId16"/>
    <p:sldId id="270" r:id="rId17"/>
    <p:sldId id="274" r:id="rId18"/>
    <p:sldId id="275" r:id="rId19"/>
    <p:sldId id="276" r:id="rId20"/>
    <p:sldId id="278" r:id="rId21"/>
    <p:sldId id="286" r:id="rId22"/>
    <p:sldId id="287" r:id="rId23"/>
    <p:sldId id="277" r:id="rId24"/>
    <p:sldId id="280" r:id="rId25"/>
    <p:sldId id="282" r:id="rId26"/>
    <p:sldId id="283" r:id="rId27"/>
    <p:sldId id="27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10267-6110-4044-9E12-3B5BCE749E96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3B6E0-32C2-4BCC-8A6A-DFB8ACA7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10267-6110-4044-9E12-3B5BCE749E96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3B6E0-32C2-4BCC-8A6A-DFB8ACA7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10267-6110-4044-9E12-3B5BCE749E96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3B6E0-32C2-4BCC-8A6A-DFB8ACA7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10267-6110-4044-9E12-3B5BCE749E96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3B6E0-32C2-4BCC-8A6A-DFB8ACA7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10267-6110-4044-9E12-3B5BCE749E96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3B6E0-32C2-4BCC-8A6A-DFB8ACA7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10267-6110-4044-9E12-3B5BCE749E96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3B6E0-32C2-4BCC-8A6A-DFB8ACA7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10267-6110-4044-9E12-3B5BCE749E96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3B6E0-32C2-4BCC-8A6A-DFB8ACA7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10267-6110-4044-9E12-3B5BCE749E96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3B6E0-32C2-4BCC-8A6A-DFB8ACA7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10267-6110-4044-9E12-3B5BCE749E96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3B6E0-32C2-4BCC-8A6A-DFB8ACA7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10267-6110-4044-9E12-3B5BCE749E96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3B6E0-32C2-4BCC-8A6A-DFB8ACA7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10267-6110-4044-9E12-3B5BCE749E96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3B6E0-32C2-4BCC-8A6A-DFB8ACA7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10267-6110-4044-9E12-3B5BCE749E96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3B6E0-32C2-4BCC-8A6A-DFB8ACA7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Мой любимый детский журнал </a:t>
            </a:r>
            <a:br>
              <a:rPr lang="ru-RU" dirty="0" smtClean="0"/>
            </a:br>
            <a:r>
              <a:rPr lang="ru-RU" dirty="0" smtClean="0"/>
              <a:t>«Веселые картинки»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711152"/>
          </a:xfrm>
        </p:spPr>
        <p:txBody>
          <a:bodyPr>
            <a:normAutofit fontScale="47500" lnSpcReduction="20000"/>
          </a:bodyPr>
          <a:lstStyle/>
          <a:p>
            <a:pPr algn="r"/>
            <a:r>
              <a:rPr lang="ru-RU" b="1" i="1" dirty="0" smtClean="0">
                <a:solidFill>
                  <a:schemeClr val="tx1"/>
                </a:solidFill>
                <a:latin typeface="Monotype Corsiva" pitchFamily="66" charset="0"/>
              </a:rPr>
              <a:t>Проект разработан:</a:t>
            </a:r>
            <a:endParaRPr lang="ru-RU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                                  Воспитателями группы № 8 «Почемучки»</a:t>
            </a:r>
          </a:p>
          <a:p>
            <a:pPr algn="r"/>
            <a:r>
              <a:rPr lang="ru-RU" dirty="0" err="1" smtClean="0">
                <a:solidFill>
                  <a:schemeClr val="tx1"/>
                </a:solidFill>
                <a:latin typeface="Monotype Corsiva" pitchFamily="66" charset="0"/>
              </a:rPr>
              <a:t>Испирян</a:t>
            </a: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Monotype Corsiva" pitchFamily="66" charset="0"/>
              </a:rPr>
              <a:t>Маринэ</a:t>
            </a: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 Ю</a:t>
            </a: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рьевной </a:t>
            </a:r>
            <a:endParaRPr lang="ru-RU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 algn="r"/>
            <a:r>
              <a:rPr lang="ru-RU" dirty="0" err="1" smtClean="0">
                <a:solidFill>
                  <a:schemeClr val="tx1"/>
                </a:solidFill>
                <a:latin typeface="Monotype Corsiva" pitchFamily="66" charset="0"/>
              </a:rPr>
              <a:t>Маркидановой</a:t>
            </a: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 </a:t>
            </a:r>
            <a:r>
              <a:rPr lang="ru-RU" smtClean="0">
                <a:solidFill>
                  <a:schemeClr val="tx1"/>
                </a:solidFill>
                <a:latin typeface="Monotype Corsiva" pitchFamily="66" charset="0"/>
              </a:rPr>
              <a:t>Мариной Н</a:t>
            </a:r>
            <a:r>
              <a:rPr lang="ru-RU" smtClean="0">
                <a:solidFill>
                  <a:schemeClr val="tx1"/>
                </a:solidFill>
                <a:latin typeface="Monotype Corsiva" pitchFamily="66" charset="0"/>
              </a:rPr>
              <a:t>иколаевной</a:t>
            </a:r>
            <a:endParaRPr lang="ru-RU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 algn="r"/>
            <a:r>
              <a:rPr lang="ru-RU" b="1" i="1" dirty="0" smtClean="0">
                <a:solidFill>
                  <a:schemeClr val="tx1"/>
                </a:solidFill>
                <a:latin typeface="Monotype Corsiva" pitchFamily="66" charset="0"/>
              </a:rPr>
              <a:t>Проект реализован</a:t>
            </a: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: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Воспитанниками и воспитателями группы</a:t>
            </a:r>
          </a:p>
          <a:p>
            <a:pPr algn="r"/>
            <a:endParaRPr lang="ru-RU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 algn="r"/>
            <a:endParaRPr lang="ru-RU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 algn="r"/>
            <a:endParaRPr lang="ru-RU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г. Мытищи</a:t>
            </a:r>
          </a:p>
          <a:p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2021 г.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Самоделкин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— робот, электронная машина последнего, самого «продвинутого» поколения. Он известный борец с компьютерными вирусами, всё делает основательно, аккуратно и неторопливо.</a:t>
            </a:r>
          </a:p>
          <a:p>
            <a:endParaRPr lang="ru-RU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6560" y="1600200"/>
            <a:ext cx="338188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>
              <a:buNone/>
            </a:pPr>
            <a:endParaRPr lang="ru-RU" sz="19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		Буратино родился в Италии, там его знают под именем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Пиноккио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 А у нас в России он стал известен как герой сказки Алексея Николаевича Толстого «Приключения Буратино». Среди Весёлых человечков Буратино самый любопытный и любознательный.</a:t>
            </a:r>
          </a:p>
          <a:p>
            <a:endParaRPr lang="ru-RU" dirty="0"/>
          </a:p>
        </p:txBody>
      </p:sp>
      <p:pic>
        <p:nvPicPr>
          <p:cNvPr id="9" name="Содержимое 8" descr="буратино.jpe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843881"/>
            <a:ext cx="4038600" cy="403860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274638"/>
            <a:ext cx="3898776" cy="567464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4042792" cy="572149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	</a:t>
            </a:r>
          </a:p>
          <a:p>
            <a:pPr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Чиполлино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— ещё один итальянец в «Весёлых картинках», очень смешливый и проказливый, любит путешествовать и придумывать забавные истории, имеет много друзей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5" y="1524000"/>
            <a:ext cx="4104457" cy="3201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5416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274638"/>
            <a:ext cx="4186808" cy="567464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3898776" cy="557748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	</a:t>
            </a:r>
          </a:p>
          <a:p>
            <a:pPr algn="just">
              <a:buNone/>
            </a:pPr>
            <a:endParaRPr lang="ru-RU" sz="21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1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		Петрушка пришёл в «Весёлые картинки» из представлений площадного театра, которые в России устраивались в дни праздников и ярмарок. Петрушка находчивый и справедливый, большой любитель розыгрышей и сюрпризов.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12776"/>
            <a:ext cx="2808312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0273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74638"/>
            <a:ext cx="4114800" cy="57466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3898776" cy="579350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Гурвинек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однажды как турист приехал к нам в гости из Чехословакии. Да и остался. Он очень воспитанный, умный. За разносторонние знания в компании его ласково называют «почемучкой».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44657"/>
            <a:ext cx="3024336" cy="5676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8991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74638"/>
            <a:ext cx="4114800" cy="603468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4114800" cy="579350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Незнайка — герой сказки Николая Носова, которого знают все. И хотя он не прочь приврать, поозорничать, схитрить, Весёлые человечки приняли его в свою компанию. И в какие бы ситуации этот непоседливый шалун ни попадал, друзья всегда протянут ему руку помощи. Потому что девиз Весёлых человечков, как и у мушкетёров: «Один за всех и все за одного!»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838200"/>
            <a:ext cx="3888432" cy="3814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8061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274638"/>
            <a:ext cx="4042792" cy="509857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3898776" cy="5649491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	</a:t>
            </a:r>
          </a:p>
          <a:p>
            <a:pPr algn="just">
              <a:buNone/>
            </a:pPr>
            <a:endParaRPr lang="ru-RU" sz="21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Дюймовочка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— единственная девочка в этой мальчишеской компании. Она — героиня сказки Х. К. Андерсена, но и на страницах «Весёлых картинок» чувствует себя как дома. Очень славная, кокетливая. Любит не только танцевать и нарядно одеваться, но и читать.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4664"/>
            <a:ext cx="3621922" cy="4911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7974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На страницах журнала печатались сказки, приключенческие рассказы, загадки, игры и пр. В рубрике «Школа Карандаша» детей учили рисовать, в «Школе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Самоделкина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 — мастерить игрушки, в «Весёлой азбуке» знакомили с буквами. Журнал проводил ежегодный конкурс на лучший детский рисунок.</a:t>
            </a:r>
          </a:p>
          <a:p>
            <a:pPr algn="just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08515"/>
            <a:ext cx="4038600" cy="3109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 </a:t>
            </a:r>
          </a:p>
          <a:p>
            <a:pPr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Обложка старого журнала была простой, газетной.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Тематика в старых журналах  в основном состояла из комиксов в картинках.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Старый журнал издавался на 15 страницах.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dirty="0" smtClean="0">
                <a:latin typeface="Monotype Corsiva" pitchFamily="66" charset="0"/>
              </a:rPr>
              <a:t/>
            </a:r>
            <a:br>
              <a:rPr lang="ru-RU" sz="2200" dirty="0" smtClean="0">
                <a:latin typeface="Monotype Corsiva" pitchFamily="66" charset="0"/>
              </a:rPr>
            </a:br>
            <a:r>
              <a:rPr lang="ru-RU" sz="2200" dirty="0">
                <a:latin typeface="Monotype Corsiva" pitchFamily="66" charset="0"/>
              </a:rPr>
              <a:t/>
            </a:r>
            <a:br>
              <a:rPr lang="ru-RU" sz="2200" dirty="0">
                <a:latin typeface="Monotype Corsiva" pitchFamily="66" charset="0"/>
              </a:rPr>
            </a:br>
            <a:r>
              <a:rPr lang="ru-RU" sz="2200" b="1" dirty="0" smtClean="0">
                <a:latin typeface="Monotype Corsiva" pitchFamily="66" charset="0"/>
              </a:rPr>
              <a:t>Рубрики журнала «Веселые картинки»:</a:t>
            </a:r>
            <a:r>
              <a:rPr lang="ru-RU" b="1" dirty="0" smtClean="0">
                <a:latin typeface="Monotype Corsiva" pitchFamily="66" charset="0"/>
              </a:rPr>
              <a:t/>
            </a:r>
            <a:br>
              <a:rPr lang="ru-RU" b="1" dirty="0" smtClean="0">
                <a:latin typeface="Monotype Corsiva" pitchFamily="66" charset="0"/>
              </a:rPr>
            </a:br>
            <a:endParaRPr lang="ru-RU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Рассказы, сказки, стихи, комиксы</a:t>
            </a:r>
          </a:p>
          <a:p>
            <a:pPr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Нам пишут и рисуют</a:t>
            </a:r>
          </a:p>
          <a:p>
            <a:pPr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Библиотечка «Веселых картинок» (книжки-малышки)</a:t>
            </a:r>
          </a:p>
          <a:p>
            <a:pPr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Придумай рассказ по картинкам с героями журнала</a:t>
            </a:r>
          </a:p>
          <a:p>
            <a:pPr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Веселая школа (Знакомство с азбукой и игры с буквами, Считалочка, Учимся рисовать)</a:t>
            </a:r>
          </a:p>
          <a:p>
            <a:pPr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Загадки, кроссворды</a:t>
            </a:r>
          </a:p>
          <a:p>
            <a:pPr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Шутки, лабиринты</a:t>
            </a:r>
          </a:p>
          <a:p>
            <a:pPr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Игры, ребусы, раскраски</a:t>
            </a:r>
          </a:p>
          <a:p>
            <a:pPr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Конкурсы для детей и всей семьи</a:t>
            </a:r>
          </a:p>
          <a:p>
            <a:pPr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Сделай сам.</a:t>
            </a:r>
          </a:p>
          <a:p>
            <a:pPr algn="just"/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31640" y="1628800"/>
            <a:ext cx="62646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latin typeface="Monotype Corsiva" pitchFamily="66" charset="0"/>
              </a:rPr>
              <a:t>Тип проекта: </a:t>
            </a:r>
            <a:r>
              <a:rPr lang="ru-RU" dirty="0" smtClean="0">
                <a:latin typeface="Monotype Corsiva" pitchFamily="66" charset="0"/>
              </a:rPr>
              <a:t>краткосрочный, 1 месяц (сентябрь).</a:t>
            </a:r>
          </a:p>
          <a:p>
            <a:pPr>
              <a:buNone/>
            </a:pPr>
            <a:r>
              <a:rPr lang="ru-RU" b="1" dirty="0" smtClean="0">
                <a:latin typeface="Monotype Corsiva" pitchFamily="66" charset="0"/>
              </a:rPr>
              <a:t>Вид проекта</a:t>
            </a:r>
            <a:r>
              <a:rPr lang="ru-RU" b="1" smtClean="0">
                <a:latin typeface="Monotype Corsiva" pitchFamily="66" charset="0"/>
              </a:rPr>
              <a:t>: </a:t>
            </a:r>
            <a:r>
              <a:rPr lang="ru-RU" smtClean="0">
                <a:latin typeface="Monotype Corsiva" pitchFamily="66" charset="0"/>
              </a:rPr>
              <a:t>познавательный.</a:t>
            </a:r>
            <a:endParaRPr lang="ru-RU" dirty="0" smtClean="0">
              <a:latin typeface="Monotype Corsiva" pitchFamily="66" charset="0"/>
            </a:endParaRPr>
          </a:p>
          <a:p>
            <a:pPr>
              <a:buNone/>
            </a:pPr>
            <a:r>
              <a:rPr lang="ru-RU" b="1" dirty="0" smtClean="0">
                <a:latin typeface="Monotype Corsiva" pitchFamily="66" charset="0"/>
              </a:rPr>
              <a:t>Категория проекта: </a:t>
            </a:r>
            <a:r>
              <a:rPr lang="ru-RU" dirty="0" smtClean="0">
                <a:latin typeface="Monotype Corsiva" pitchFamily="66" charset="0"/>
              </a:rPr>
              <a:t>подготовительная группа.</a:t>
            </a:r>
          </a:p>
          <a:p>
            <a:pPr>
              <a:buNone/>
            </a:pPr>
            <a:r>
              <a:rPr lang="ru-RU" b="1" dirty="0" smtClean="0">
                <a:latin typeface="Monotype Corsiva" pitchFamily="66" charset="0"/>
              </a:rPr>
              <a:t>Участники проекта: </a:t>
            </a:r>
            <a:r>
              <a:rPr lang="ru-RU" dirty="0" smtClean="0">
                <a:latin typeface="Monotype Corsiva" pitchFamily="66" charset="0"/>
              </a:rPr>
              <a:t>дети, воспитатели.</a:t>
            </a:r>
          </a:p>
          <a:p>
            <a:pPr>
              <a:buNone/>
            </a:pPr>
            <a:r>
              <a:rPr lang="ru-RU" b="1" dirty="0" smtClean="0">
                <a:latin typeface="Monotype Corsiva" pitchFamily="66" charset="0"/>
              </a:rPr>
              <a:t>Авторы проекта: </a:t>
            </a:r>
            <a:r>
              <a:rPr lang="ru-RU" dirty="0" err="1" smtClean="0">
                <a:latin typeface="Monotype Corsiva" pitchFamily="66" charset="0"/>
              </a:rPr>
              <a:t>Испирян</a:t>
            </a:r>
            <a:r>
              <a:rPr lang="ru-RU" dirty="0" smtClean="0">
                <a:latin typeface="Monotype Corsiva" pitchFamily="66" charset="0"/>
              </a:rPr>
              <a:t> М.Ю., </a:t>
            </a:r>
            <a:r>
              <a:rPr lang="ru-RU" dirty="0" err="1" smtClean="0">
                <a:latin typeface="Monotype Corsiva" pitchFamily="66" charset="0"/>
              </a:rPr>
              <a:t>Маркиданова</a:t>
            </a:r>
            <a:r>
              <a:rPr lang="ru-RU" dirty="0" smtClean="0">
                <a:latin typeface="Monotype Corsiva" pitchFamily="66" charset="0"/>
              </a:rPr>
              <a:t> М.Н.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Современный журнал «Веселые картинки» насыщен интересными, познавательными материалами, темы которых привлекают не только юных читателей, но и их родителей.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Разнообразием тем и интересной подачей журнал стремится удовлетворять постоянно растущие запросы своих читателей.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журнал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3068960"/>
            <a:ext cx="2700000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журнал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3573016"/>
            <a:ext cx="288000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Ребята из 8 группы «Почемучки» с удовольствием рассматривали яркие и интересные  иллюстрации 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марина\Downloads\IMG-20210915-WA000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9264" y="1600200"/>
            <a:ext cx="3394472" cy="4525963"/>
          </a:xfrm>
          <a:prstGeom prst="rect">
            <a:avLst/>
          </a:prstGeom>
          <a:noFill/>
        </p:spPr>
      </p:pic>
      <p:pic>
        <p:nvPicPr>
          <p:cNvPr id="1027" name="Picture 3" descr="C:\Users\марина\Downloads\IMG-20210915-WA00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марина\Downloads\IMG-20210915-WA001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9264" y="1600200"/>
            <a:ext cx="3394472" cy="4525963"/>
          </a:xfrm>
          <a:prstGeom prst="rect">
            <a:avLst/>
          </a:prstGeom>
          <a:noFill/>
        </p:spPr>
      </p:pic>
      <p:pic>
        <p:nvPicPr>
          <p:cNvPr id="2051" name="Picture 3" descr="C:\Users\марина\Downloads\IMG-20210915-WA001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algn="just">
              <a:lnSpc>
                <a:spcPct val="120000"/>
              </a:lnSpc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just">
              <a:lnSpc>
                <a:spcPct val="120000"/>
              </a:lnSpc>
              <a:buNone/>
            </a:pPr>
            <a:endParaRPr lang="ru-RU" sz="23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		Кроме замечательных текстов, написанных известными детскими авторами, среди которых есть литературные произведения, познавательные и обучающие материалы, в журнале очень качественные яркие иллюстрации в виде рисунков и фотографий. А также бессменные комиксы Веселых человечков, головоломки, ребусы и загадки, конкурсы. И, конечно, письма и рисунки самих читателей.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2401" y="1600200"/>
            <a:ext cx="335019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«Весёлые картинки» — детский юмористический журнал. Рассчитан на детей от 4 до 10 лет. В настоящее время тираж составляет 118000 экземпляров. </a:t>
            </a:r>
          </a:p>
          <a:p>
            <a:pPr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7321" y="1600200"/>
            <a:ext cx="334035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О самом любимом журнале нескольких поколений детей можно говорить только в превосходных степенях: суммарный тираж "Веселых картинок" за все годы выпуска составил около 5 миллиардов экземпляров, в нем напечатано около 3 миллионов рисунков и 100 тысяч рассказов, его читатели проживают в 40 странах мира.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Вывод: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В результате работы с различными источниками информации по данной теме, сравнительного анализа журналов «Веселые картинки» и анализе тиражей журнала , можно сделать вывод о том, что журнал продолжает свои лучшие традиции по приобщению детей к чтению, воспитывает в них такие качества, как доброта, трудолюбие, умение дружить, любовь к своей Родине.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Дети младшего школьного возраста с удовольствием его читают. «Веселым картинкам» и его веселым человечкам уже 65 лет, как говорят, почтенный возраст, но они также молоды, забавны и интересны маленьким читателям.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Журнал «Веселые картинки» по-прежнему одно из самых популярных и читаемых детских изданий, что полностью подтверждает нашу гипотезу.</a:t>
            </a:r>
          </a:p>
          <a:p>
            <a:pPr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Monotype Corsiva" pitchFamily="66" charset="0"/>
                <a:cs typeface="Times New Roman" pitchFamily="18" charset="0"/>
              </a:rPr>
              <a:t>Спасибо за внимание!</a:t>
            </a:r>
            <a:endParaRPr lang="ru-RU" sz="2800" b="1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4" name="Picture 2" descr="C:\Users\Света\Desktop\85624c82eb25f63d82257dd8e967fe4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4702" y="1600200"/>
            <a:ext cx="6374596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ЖУРНАЛ, НА КОТОРОМ ВЫРОСЛИ ВСЕ</a:t>
            </a:r>
            <a:br>
              <a:rPr lang="ru-RU" sz="3200" b="1" dirty="0" smtClean="0">
                <a:latin typeface="Monotype Corsiva" pitchFamily="66" charset="0"/>
              </a:rPr>
            </a:br>
            <a:endParaRPr lang="ru-RU" sz="3200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выйти на улицу любого российского города и начать задавать прохожим вопрос: «Что такое весёлые картинки?», то почти все (или вообще все, кроме разве что иностранцев) ответят: «Это детский иллюстрированный журнал». Причём возраст не важен: правильный ответ дадут и дети, и подростки, и люди средних лет, и пожилые. Кто-то читал и рассматривал журнал в детстве, кто-то покупает или раньше покупал его для своих детей, а многие мальчишки и девчонки и сейчас смеются над весёлыми историями в «Весёлых картинках». Каждый хотя бы слышал об этом журнале. В те далёкие годы, когда в нашей стране никто не знал слова «бренд», создатели «Весёлых картинок» сделали то, о чём мечтает каждый издатель,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маркетолог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и 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рекламщик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: создали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суперузнаваемый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бренд. Имя журнала у всех на устах уже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лет. Согласитесь, это выдающийся успех.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  <a:cs typeface="Times New Roman" pitchFamily="18" charset="0"/>
              </a:rPr>
              <a:t>А начиналось всё так…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начале 1956 года советское руководство распорядилось развивать детскую литературу и периодику, о чём было выпущено официальное постановление. Стали появляться новые детские газеты и журналы. Ситуацией воспользовался известный карикатурист «Крокодила» Иван Семёнов, у которого как раз была идея журнала для ребят примерно от десяти лет и младше. Опытный мастер в одиночку нарисовал «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пилотный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» номер журнала и представил его на утверждение руководству комсомола (главной молодёжной организации Советского Союза). Идея показалась начальству симпатичной, Иван Семёнов получил «добро» на запуск нового журнала и был назначен на должность главного редактора. Как появилось название «Весёлые картинки» — доподлинно неизвестно. По одной из версий, Семёнов приехал на дачу навестить сына и застал его за рисованием. Между ними состоялся такой диалог: «Что рисуешь?» — «Картинки про то, как мы тут живём». — «Какие картинки?» — «Весёлые картинки!» Это словосочетание запомнилось Семёнову и позже стало названием журнала.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8219256" cy="5361459"/>
          </a:xfrm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Журнал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стал сразу выходить большими тиражами, но даже их не хватало на всех желающих. Советские дети с первых же номеров полюбили «Весёлые картинки», и подписка на журнал стала желанным подарком, а в газетных киосках его сметали за считанные часы. В чём же был секрет такой популярности? Почему у Ивана Семёнова и его коллег получился такой успешный проект, выражаясь современным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языком?</a:t>
            </a:r>
          </a:p>
          <a:p>
            <a:pPr algn="just">
              <a:lnSpc>
                <a:spcPct val="110000"/>
              </a:lnSpc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первую очередь это личность главного редактора и собранная им команда художников. Семёнов не только сам был выдающимся мастером книжной и журнальной графики, признанным карикатуристом, но и умел привлекать к своему делу другие таланты. С журналом сотрудничали лучшие мастера того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времени. </a:t>
            </a:r>
          </a:p>
          <a:p>
            <a:pPr algn="just">
              <a:lnSpc>
                <a:spcPct val="110000"/>
              </a:lnSpc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А ещё в журнале совсем не было скучных нравоучений. Вернее, совсем никаких не было. Люди, которые делали «Весёлые картинки», не стремились поучать и воспитывать своих читателей. Они просто хотели смешить ребят, рассказывать и показывать им что-то забавное и интересное. Дети всегда очень тонко чувствуют такие вещи, и эта тональность разговора им очень нравилась.</a:t>
            </a:r>
          </a:p>
          <a:p>
            <a:pPr algn="just">
              <a:lnSpc>
                <a:spcPct val="110000"/>
              </a:lnSpc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«Весёлые картинки» были журналом новаторским. Прежде всего из-за нового для того времени жанра — комикса, который активно продвигали Семёнов и его команда. В каждом номере журнала было по нескольку длинных историй с несколькими персонажами, которые обменивались репликами, напечатанными внутри «пузырей» — облачков со словами. Эта форма привычна современным детям (отметим, что взрослые её тоже любят), а тогда это было свежей новинкой, которая сразу всем понравилась. Ещё одно новаторское решение, полюбившееся маленьким читателям, — альбомная (горизонтальная) ориентация журнала, который из-за этого был похож на художественный альбом. Уже одним этим «Весёлые картинки» выделялись на фоне остальных журналов, обращали на себя внимание. И художникам так было удобнее заполнять страницы своими рисунками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Семёнов и другие художники журнала придумали целую компанию «сквозных» персонажей, которые веселили читателей из номера в номер. Это знаменитый «Клуб Весёлых человечков» — Карандаш, Петрушка,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Самоделкин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Чиполлино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Незнайка,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Гурвинек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Дюймовочка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Буратино. Ребята ждали новых встреч с забавными человечками, и выход каждого нового номера становился настоящим праздником.</a:t>
            </a:r>
          </a:p>
          <a:p>
            <a:pPr algn="just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Давайте, познакомимся с ними поближе!</a:t>
            </a:r>
          </a:p>
          <a:p>
            <a:pPr algn="ctr">
              <a:buNone/>
            </a:pPr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000" i="1" dirty="0" smtClean="0">
                <a:latin typeface="Monotype Corsiva" pitchFamily="66" charset="0"/>
                <a:cs typeface="Times New Roman" pitchFamily="18" charset="0"/>
              </a:rPr>
              <a:t>	На любой дорожке, на любой тропинке</a:t>
            </a:r>
            <a:br>
              <a:rPr lang="ru-RU" sz="2000" i="1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2000" i="1" dirty="0" smtClean="0">
                <a:latin typeface="Monotype Corsiva" pitchFamily="66" charset="0"/>
                <a:cs typeface="Times New Roman" pitchFamily="18" charset="0"/>
              </a:rPr>
              <a:t>Повстречать несложно «Веселые картинки».</a:t>
            </a:r>
            <a:br>
              <a:rPr lang="ru-RU" sz="2000" i="1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2000" i="1" dirty="0" smtClean="0">
                <a:latin typeface="Monotype Corsiva" pitchFamily="66" charset="0"/>
                <a:cs typeface="Times New Roman" pitchFamily="18" charset="0"/>
              </a:rPr>
              <a:t>Не проходите мимо – и в дом примчатся ваш:</a:t>
            </a:r>
            <a:br>
              <a:rPr lang="ru-RU" sz="2000" i="1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2000" i="1" dirty="0" smtClean="0">
                <a:latin typeface="Monotype Corsiva" pitchFamily="66" charset="0"/>
                <a:cs typeface="Times New Roman" pitchFamily="18" charset="0"/>
              </a:rPr>
              <a:t>Незнайка, Буратино, </a:t>
            </a:r>
            <a:r>
              <a:rPr lang="ru-RU" sz="2000" i="1" dirty="0" err="1" smtClean="0">
                <a:latin typeface="Monotype Corsiva" pitchFamily="66" charset="0"/>
                <a:cs typeface="Times New Roman" pitchFamily="18" charset="0"/>
              </a:rPr>
              <a:t>Самоделкин</a:t>
            </a:r>
            <a:r>
              <a:rPr lang="ru-RU" sz="2000" i="1" dirty="0" smtClean="0">
                <a:latin typeface="Monotype Corsiva" pitchFamily="66" charset="0"/>
                <a:cs typeface="Times New Roman" pitchFamily="18" charset="0"/>
              </a:rPr>
              <a:t>, Карандаш.</a:t>
            </a:r>
            <a:br>
              <a:rPr lang="ru-RU" sz="2000" i="1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2000" i="1" dirty="0" smtClean="0">
                <a:latin typeface="Monotype Corsiva" pitchFamily="66" charset="0"/>
                <a:cs typeface="Times New Roman" pitchFamily="18" charset="0"/>
              </a:rPr>
              <a:t>    (из гимна «Веселых человечков»)</a:t>
            </a:r>
            <a:endParaRPr lang="ru-RU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1570186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1600" i="1" dirty="0" smtClean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1600" i="1" dirty="0" smtClean="0">
                <a:latin typeface="Monotype Corsiva" pitchFamily="66" charset="0"/>
                <a:cs typeface="Times New Roman" pitchFamily="18" charset="0"/>
              </a:rPr>
            </a:br>
            <a:endParaRPr lang="ru-RU" sz="1600" i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060848"/>
            <a:ext cx="8219256" cy="406531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Жили-были в разных странах и разных сказках Весёлые человечки: Карандаш,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Самоделкин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Буратино,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Чиполлино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Петрушка,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Гурвинек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Незнайка,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Дюймовочка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У каждого из них была своя история, своя сказка.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	Однажды Весёлые человечки встретились и решили больше никогда не расставаться. Они стали лучшими друзьями девчонок и мальчишек!</a:t>
            </a:r>
          </a:p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48680"/>
            <a:ext cx="6669087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веселые человечк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2000" y="3645025"/>
            <a:ext cx="3600000" cy="271788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марина\Downloads\1617311111_22-p-veselii-fon-dlya-prezentatsii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		Карандаш — самый главный в компании Весёлых человечков. Его придумал очень известный художник, основатель журнала «Весёлые картинки» Иван Семёнов. Карандаш — умница, эрудит, талантливый живописец. Все его любят и уважают за доброту, обширные познания и отличное чувство юмора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1682" y="1600200"/>
            <a:ext cx="377163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175</Words>
  <Application>Microsoft Office PowerPoint</Application>
  <PresentationFormat>Экран (4:3)</PresentationFormat>
  <Paragraphs>102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Мой любимый детский журнал  «Веселые картинки»</vt:lpstr>
      <vt:lpstr>Слайд 2</vt:lpstr>
      <vt:lpstr>ЖУРНАЛ, НА КОТОРОМ ВЫРОСЛИ ВСЕ </vt:lpstr>
      <vt:lpstr>А начиналось всё так…</vt:lpstr>
      <vt:lpstr>Слайд 5</vt:lpstr>
      <vt:lpstr>Слайд 6</vt:lpstr>
      <vt:lpstr>Слайд 7</vt:lpstr>
      <vt:lpstr> 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  Рубрики журнала «Веселые картинки»: </vt:lpstr>
      <vt:lpstr>Слайд 20</vt:lpstr>
      <vt:lpstr>Ребята из 8 группы «Почемучки» с удовольствием рассматривали яркие и интересные  иллюстрации .</vt:lpstr>
      <vt:lpstr>Слайд 22</vt:lpstr>
      <vt:lpstr>Слайд 23</vt:lpstr>
      <vt:lpstr>Слайд 24</vt:lpstr>
      <vt:lpstr>Слайд 25</vt:lpstr>
      <vt:lpstr>Вывод: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марина</cp:lastModifiedBy>
  <cp:revision>18</cp:revision>
  <dcterms:created xsi:type="dcterms:W3CDTF">2021-09-14T10:11:45Z</dcterms:created>
  <dcterms:modified xsi:type="dcterms:W3CDTF">2022-03-09T13:51:22Z</dcterms:modified>
</cp:coreProperties>
</file>