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58" r:id="rId4"/>
    <p:sldId id="269" r:id="rId5"/>
    <p:sldId id="259" r:id="rId6"/>
    <p:sldId id="272" r:id="rId7"/>
    <p:sldId id="260" r:id="rId8"/>
    <p:sldId id="27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FF948-2E8D-4E01-8E28-478A8ED7F612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E869B-8721-4F2F-9E6F-E7BF56D1F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0CAA-6090-41DA-A9DF-B1B702015801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BA77D-0261-4B80-A976-02CB8B65311C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648F-C4D5-4A3A-A6B0-1F0F785D41E0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719F-73EB-440F-986E-2E790E9E5C05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1F735-F350-4A60-813D-3A59EAD89FDA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70F3-C4B2-44E4-B225-2FD4F6E0C2F1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54E1-037A-443E-996A-20F8F639F03E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BFD7-D3C9-433F-A1C1-87EC3C7D77DB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0242F-0F8B-4F37-986F-23E23D1EF768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D500-9844-453D-ABEA-36C8DD5923FC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C4E0-E571-4024-82C8-4C6043E9D32A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5AEFA-8BFA-4E74-AA64-F634A3A60ABF}" type="datetime1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92;&#1077;&#1089;&#1090;&#1080;&#1074;&#1072;&#1083;&#1100;\&#1040;.%20&#1053;&#1077;&#1074;&#1089;&#1082;&#1080;&#1081;.wmv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92;&#1077;&#1089;&#1090;&#1080;&#1074;&#1072;&#1083;&#1100;\&#1082;&#1086;&#1083;&#1086;&#1082;&#1086;&#1083;&#1100;&#1085;&#1099;&#1081;%20&#1085;&#1072;&#1073;&#1072;&#1090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92;&#1077;&#1089;&#1090;&#1080;&#1074;&#1072;&#1083;&#1100;\&#1052;&#1091;&#1089;&#1086;&#1088;&#1075;&#1089;&#1082;&#1080;&#1081;.%20&#1041;&#1086;&#1075;&#1072;&#1090;&#1099;&#1088;&#1089;&#1082;&#1080;&#1077;%20&#1074;&#1086;&#1088;&#1086;&#1090;&#1072;.%20(256%20%20kbps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92;&#1077;&#1089;&#1090;&#1080;&#1074;&#1072;&#1083;&#1100;\&#1041;&#1086;&#1088;&#1086;&#1076;&#1080;&#1085;%20%20&#1041;&#1086;&#1075;&#1072;&#1090;&#1099;&#1099;&#1088;&#1089;&#1082;&#1072;&#1103;%20&#1089;&#1080;&#1084;&#1092;&#1086;&#1085;&#1080;&#1103;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7100646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63688" y="6093296"/>
            <a:ext cx="6408712" cy="504056"/>
          </a:xfrm>
        </p:spPr>
        <p:txBody>
          <a:bodyPr/>
          <a:lstStyle/>
          <a:p>
            <a:r>
              <a:rPr lang="ru-RU" sz="1600" b="1" dirty="0" smtClean="0"/>
              <a:t>   </a:t>
            </a:r>
            <a:r>
              <a:rPr lang="ru-RU" sz="1600" b="1" dirty="0" err="1" smtClean="0"/>
              <a:t>Файгелева</a:t>
            </a:r>
            <a:r>
              <a:rPr lang="ru-RU" sz="1600" b="1" dirty="0" smtClean="0"/>
              <a:t> Е.И., учитель начальных классов МАОУ гимназия №83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8384" y="6093296"/>
            <a:ext cx="658416" cy="340147"/>
          </a:xfrm>
        </p:spPr>
        <p:txBody>
          <a:bodyPr/>
          <a:lstStyle/>
          <a:p>
            <a:fld id="{725C68B6-61C2-468F-89AB-4B9F7531AA68}" type="slidenum">
              <a:rPr lang="ru-RU" sz="1600" b="1" smtClean="0"/>
              <a:pPr/>
              <a:t>1</a:t>
            </a:fld>
            <a:endParaRPr lang="ru-RU" sz="1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54868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гимназия №83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198884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БОГАТЫРИ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ЗЕМЛИ РУССКОЙ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40050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Файгелева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Елена Ивановна,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МАОУ гимназия №83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admin\Downloads\screen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979712" y="6021288"/>
            <a:ext cx="5544616" cy="412155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  гимназия №83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56376" y="6021288"/>
            <a:ext cx="370384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10</a:t>
            </a:fld>
            <a:endParaRPr lang="ru-RU" sz="1400" b="1" dirty="0"/>
          </a:p>
        </p:txBody>
      </p:sp>
      <p:pic>
        <p:nvPicPr>
          <p:cNvPr id="8" name="А. Невский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476672"/>
            <a:ext cx="7488832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67944" y="4293096"/>
            <a:ext cx="208823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4437112"/>
            <a:ext cx="223224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63688" y="6093296"/>
            <a:ext cx="6408712" cy="504056"/>
          </a:xfrm>
        </p:spPr>
        <p:txBody>
          <a:bodyPr/>
          <a:lstStyle/>
          <a:p>
            <a:r>
              <a:rPr lang="ru-RU" sz="1600" b="1" dirty="0" smtClean="0"/>
              <a:t>   </a:t>
            </a:r>
            <a:r>
              <a:rPr lang="ru-RU" sz="1600" b="1" dirty="0" err="1" smtClean="0"/>
              <a:t>Файгелева</a:t>
            </a:r>
            <a:r>
              <a:rPr lang="ru-RU" sz="1600" b="1" dirty="0" smtClean="0"/>
              <a:t> Е.И., учитель начальных классов МАОУ гимназия №83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28384" y="6093296"/>
            <a:ext cx="658416" cy="340147"/>
          </a:xfrm>
        </p:spPr>
        <p:txBody>
          <a:bodyPr/>
          <a:lstStyle/>
          <a:p>
            <a:fld id="{725C68B6-61C2-468F-89AB-4B9F7531AA68}" type="slidenum">
              <a:rPr lang="ru-RU" sz="1600" b="1" smtClean="0"/>
              <a:pPr/>
              <a:t>2</a:t>
            </a:fld>
            <a:endParaRPr lang="ru-RU" sz="1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54868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1026" name="Picture 2" descr="C:\Users\admin\Downloads\334934-karta-rossii-s-gorodami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8163272" cy="3401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11960" y="3933056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Наша Родина</a:t>
            </a:r>
            <a:endParaRPr lang="ru-RU" sz="2800" b="1" dirty="0"/>
          </a:p>
        </p:txBody>
      </p:sp>
      <p:sp>
        <p:nvSpPr>
          <p:cNvPr id="14" name="Стрелка вправо 13"/>
          <p:cNvSpPr/>
          <p:nvPr/>
        </p:nvSpPr>
        <p:spPr>
          <a:xfrm rot="2260195">
            <a:off x="6089019" y="4275970"/>
            <a:ext cx="476083" cy="178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7082215">
            <a:off x="4092475" y="4888013"/>
            <a:ext cx="476083" cy="178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9057889">
            <a:off x="3721248" y="4253411"/>
            <a:ext cx="476083" cy="178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3415023">
            <a:off x="5719237" y="4874051"/>
            <a:ext cx="476083" cy="178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123728" y="4365104"/>
            <a:ext cx="1728192" cy="770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огромная</a:t>
            </a:r>
            <a:endParaRPr lang="ru-RU" b="1" i="1" dirty="0"/>
          </a:p>
        </p:txBody>
      </p:sp>
      <p:sp>
        <p:nvSpPr>
          <p:cNvPr id="19" name="Овал 18"/>
          <p:cNvSpPr/>
          <p:nvPr/>
        </p:nvSpPr>
        <p:spPr>
          <a:xfrm>
            <a:off x="6516216" y="4293096"/>
            <a:ext cx="1800200" cy="770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богатая</a:t>
            </a:r>
            <a:endParaRPr lang="ru-RU" b="1" i="1" dirty="0"/>
          </a:p>
        </p:txBody>
      </p:sp>
      <p:sp>
        <p:nvSpPr>
          <p:cNvPr id="20" name="Овал 19"/>
          <p:cNvSpPr/>
          <p:nvPr/>
        </p:nvSpPr>
        <p:spPr>
          <a:xfrm>
            <a:off x="2843808" y="5229200"/>
            <a:ext cx="2088232" cy="770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необъятная</a:t>
            </a:r>
            <a:endParaRPr lang="ru-RU" b="1" i="1" dirty="0"/>
          </a:p>
        </p:txBody>
      </p:sp>
      <p:sp>
        <p:nvSpPr>
          <p:cNvPr id="21" name="Овал 20"/>
          <p:cNvSpPr/>
          <p:nvPr/>
        </p:nvSpPr>
        <p:spPr>
          <a:xfrm>
            <a:off x="5220072" y="5229200"/>
            <a:ext cx="1656184" cy="770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красивая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admin\Downloads\screen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01064" cy="7125798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123728" y="6165304"/>
            <a:ext cx="5400600" cy="432048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гимназия №83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16416" y="6237312"/>
            <a:ext cx="298376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3</a:t>
            </a:fld>
            <a:endParaRPr lang="ru-RU" sz="1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Слава русской стороне!               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Слава русской старине!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про эту старину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admin\Downloads\slide-0.jpg"/>
          <p:cNvPicPr>
            <a:picLocks noChangeAspect="1" noChangeArrowheads="1"/>
          </p:cNvPicPr>
          <p:nvPr/>
        </p:nvPicPr>
        <p:blipFill>
          <a:blip r:embed="rId4" cstate="print"/>
          <a:srcRect t="37139"/>
          <a:stretch>
            <a:fillRect/>
          </a:stretch>
        </p:blipFill>
        <p:spPr bwMode="auto">
          <a:xfrm>
            <a:off x="1259632" y="1988840"/>
            <a:ext cx="7260317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355976" y="40466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Я рассказывать начну,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Чтобы дети знать могли</a:t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 делах родной земли.</a:t>
            </a:r>
            <a:endParaRPr lang="ru-RU" sz="2400" dirty="0"/>
          </a:p>
        </p:txBody>
      </p:sp>
      <p:pic>
        <p:nvPicPr>
          <p:cNvPr id="12" name="колокольный набат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6093296"/>
            <a:ext cx="5616624" cy="268139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гимназия  №83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56376" y="5949280"/>
            <a:ext cx="370384" cy="412155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4</a:t>
            </a:fld>
            <a:endParaRPr lang="ru-RU" sz="1400" b="1" dirty="0"/>
          </a:p>
        </p:txBody>
      </p:sp>
      <p:pic>
        <p:nvPicPr>
          <p:cNvPr id="7" name="Picture 2" descr="C:\Users\admin\AppData\Local\Temp\Rar$DIa4824.9509\IMG-20240311-WA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6672"/>
            <a:ext cx="7512240" cy="5578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195736" y="4725144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Силён, как вольный ветер,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Могуч, как ураган.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Он защищает землю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От злобных басурман!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4725144"/>
            <a:ext cx="3150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Он силой доброю богат,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Он защищает стольный град.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Спасает бедных и детей,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И стариков, и матерей!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5949280"/>
            <a:ext cx="5616624" cy="412155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гимназия  №83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56376" y="5949280"/>
            <a:ext cx="370384" cy="412155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5</a:t>
            </a:fld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332656"/>
            <a:ext cx="6652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Богатырские доспехи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1124745"/>
            <a:ext cx="5415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Фото из музея «Россия – моя история»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Picture 7" descr="C:\Users\admin\AppData\Local\Temp\Rar$DIa4824.42121\IMG-20240311-WA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1584176" cy="1960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1" descr="C:\Users\admin\AppData\Local\Temp\Rar$DIa4824.1438\IMG-20240311-WA0022.jpg"/>
          <p:cNvPicPr>
            <a:picLocks noChangeAspect="1" noChangeArrowheads="1"/>
          </p:cNvPicPr>
          <p:nvPr/>
        </p:nvPicPr>
        <p:blipFill>
          <a:blip r:embed="rId4" cstate="print"/>
          <a:srcRect l="17113" t="9051" r="17113" b="8001"/>
          <a:stretch>
            <a:fillRect/>
          </a:stretch>
        </p:blipFill>
        <p:spPr bwMode="auto">
          <a:xfrm>
            <a:off x="2483768" y="1628800"/>
            <a:ext cx="1193145" cy="1963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8" descr="C:\Users\admin\AppData\Local\Temp\Rar$DIa4824.44758\IMG-20240311-WA0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628800"/>
            <a:ext cx="1413202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2" descr="C:\Users\admin\AppData\Local\Temp\Rar$DIa4824.6928\IMG-20240311-WA00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628800"/>
            <a:ext cx="1507490" cy="1943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6" descr="C:\Users\admin\AppData\Local\Temp\Rar$DIa4824.39932\IMG-20240311-WA00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1628800"/>
            <a:ext cx="1320147" cy="1980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0" descr="C:\Users\admin\AppData\Local\Temp\Rar$DIa4824.49145\IMG-20240311-WA00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3861048"/>
            <a:ext cx="1736626" cy="1700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C:\Users\admin\AppData\Local\Temp\Rar$DIa4824.5139\IMG-20240311-WA00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3861048"/>
            <a:ext cx="1612509" cy="1720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9" descr="C:\Users\admin\AppData\Local\Temp\Rar$DIa4824.47078\IMG-20240311-WA001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8144" y="3861048"/>
            <a:ext cx="2304256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6093296"/>
            <a:ext cx="5328592" cy="432048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 гимназия №83 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28384" y="6021288"/>
            <a:ext cx="370384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6</a:t>
            </a:fld>
            <a:endParaRPr lang="ru-RU" sz="1400" b="1" dirty="0"/>
          </a:p>
        </p:txBody>
      </p:sp>
      <p:pic>
        <p:nvPicPr>
          <p:cNvPr id="1026" name="Picture 2" descr="C:\Users\admin\Downloads\IMG_20240311_221459.jpg"/>
          <p:cNvPicPr>
            <a:picLocks noChangeAspect="1" noChangeArrowheads="1"/>
          </p:cNvPicPr>
          <p:nvPr/>
        </p:nvPicPr>
        <p:blipFill>
          <a:blip r:embed="rId3" cstate="print"/>
          <a:srcRect t="18508"/>
          <a:stretch>
            <a:fillRect/>
          </a:stretch>
        </p:blipFill>
        <p:spPr bwMode="auto">
          <a:xfrm>
            <a:off x="4067944" y="764704"/>
            <a:ext cx="1562869" cy="4714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admin\Downloads\IMG-20240311-WA0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836712"/>
            <a:ext cx="2215789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admin\Downloads\IMG-20240311-WA0035.jpg"/>
          <p:cNvPicPr>
            <a:picLocks noChangeAspect="1" noChangeArrowheads="1"/>
          </p:cNvPicPr>
          <p:nvPr/>
        </p:nvPicPr>
        <p:blipFill>
          <a:blip r:embed="rId5" cstate="print"/>
          <a:srcRect l="20566" t="27235" r="59929" b="30452"/>
          <a:stretch>
            <a:fillRect/>
          </a:stretch>
        </p:blipFill>
        <p:spPr bwMode="auto">
          <a:xfrm>
            <a:off x="6012160" y="764704"/>
            <a:ext cx="2178529" cy="4752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admin\Downloads\screen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6093296"/>
            <a:ext cx="5328592" cy="432048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 гимназия №83 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28384" y="6021288"/>
            <a:ext cx="370384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7</a:t>
            </a:fld>
            <a:endParaRPr lang="ru-RU" sz="1400" b="1" dirty="0"/>
          </a:p>
        </p:txBody>
      </p:sp>
      <p:pic>
        <p:nvPicPr>
          <p:cNvPr id="9" name="Picture 2" descr="C:\Users\admin\Downloads\8e13d9becda25da2529469adb34e81de.jpeg"/>
          <p:cNvPicPr>
            <a:picLocks noChangeAspect="1" noChangeArrowheads="1"/>
          </p:cNvPicPr>
          <p:nvPr/>
        </p:nvPicPr>
        <p:blipFill>
          <a:blip r:embed="rId4" cstate="print"/>
          <a:srcRect r="847"/>
          <a:stretch>
            <a:fillRect/>
          </a:stretch>
        </p:blipFill>
        <p:spPr bwMode="auto">
          <a:xfrm>
            <a:off x="1187624" y="593903"/>
            <a:ext cx="6768752" cy="55098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87824" y="5589240"/>
            <a:ext cx="3824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В. М.  Васнецов «Богатыри»</a:t>
            </a:r>
            <a:endParaRPr lang="ru-RU" sz="2400" dirty="0"/>
          </a:p>
        </p:txBody>
      </p:sp>
      <p:pic>
        <p:nvPicPr>
          <p:cNvPr id="16" name="Мусоргский. Богатырские ворота. (256  kbp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44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admin\Downloads\screen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6093296"/>
            <a:ext cx="5328592" cy="432048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 гимназия №83 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28384" y="6021288"/>
            <a:ext cx="370384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8</a:t>
            </a:fld>
            <a:endParaRPr lang="ru-RU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5589240"/>
            <a:ext cx="3693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В. Васнецов «Три богатыря</a:t>
            </a:r>
            <a:endParaRPr lang="ru-RU" sz="2400" dirty="0"/>
          </a:p>
        </p:txBody>
      </p:sp>
      <p:pic>
        <p:nvPicPr>
          <p:cNvPr id="11" name="Picture 3" descr="C:\Users\admin\Downloads\items_2_poster__163723833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722" y="548680"/>
            <a:ext cx="3631262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4" descr="C:\Users\admin\Downloads\xudozhnik_Andrej_Shishkin_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548680"/>
            <a:ext cx="3528392" cy="26318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2" descr="C:\Users\admin\Downloads\1675346075_3-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1628" y="3789040"/>
            <a:ext cx="3349895" cy="2232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5" descr="C:\Users\admin\Downloads\poedinok-peresveta-s-chelubeem-na-kulikovom-pole-m.-avilova.jpg"/>
          <p:cNvPicPr>
            <a:picLocks noChangeAspect="1" noChangeArrowheads="1"/>
          </p:cNvPicPr>
          <p:nvPr/>
        </p:nvPicPr>
        <p:blipFill>
          <a:blip r:embed="rId7" cstate="print"/>
          <a:srcRect l="5579"/>
          <a:stretch>
            <a:fillRect/>
          </a:stretch>
        </p:blipFill>
        <p:spPr bwMode="auto">
          <a:xfrm>
            <a:off x="4644008" y="3573016"/>
            <a:ext cx="3744416" cy="24655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611560" y="3140968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В.Васнецов «Куликовская битва»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788024" y="2780928"/>
            <a:ext cx="3704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А.А. Шишкин «Богатырь в поле»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6" y="5445224"/>
            <a:ext cx="3652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М.Авилов «Поединок </a:t>
            </a:r>
            <a:r>
              <a:rPr lang="ru-RU" sz="1400" b="1" dirty="0" err="1" smtClean="0">
                <a:solidFill>
                  <a:schemeClr val="bg1"/>
                </a:solidFill>
              </a:rPr>
              <a:t>Пересвета</a:t>
            </a:r>
            <a:r>
              <a:rPr lang="ru-RU" sz="1400" b="1" dirty="0" smtClean="0">
                <a:solidFill>
                  <a:schemeClr val="bg1"/>
                </a:solidFill>
              </a:rPr>
              <a:t> с </a:t>
            </a:r>
            <a:r>
              <a:rPr lang="ru-RU" sz="1400" b="1" dirty="0" err="1" smtClean="0">
                <a:solidFill>
                  <a:schemeClr val="bg1"/>
                </a:solidFill>
              </a:rPr>
              <a:t>Челубеем</a:t>
            </a:r>
            <a:endParaRPr lang="ru-RU" sz="1400" b="1" dirty="0" smtClean="0">
              <a:solidFill>
                <a:schemeClr val="bg1"/>
              </a:solidFill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 на </a:t>
            </a:r>
            <a:r>
              <a:rPr lang="ru-RU" sz="1400" b="1" dirty="0" err="1" smtClean="0">
                <a:solidFill>
                  <a:schemeClr val="bg1"/>
                </a:solidFill>
              </a:rPr>
              <a:t>Куликовском</a:t>
            </a:r>
            <a:r>
              <a:rPr lang="ru-RU" sz="1400" b="1" dirty="0" smtClean="0">
                <a:solidFill>
                  <a:schemeClr val="bg1"/>
                </a:solidFill>
              </a:rPr>
              <a:t> поле»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18" name="Бородин  Богатыырская симфония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83568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6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admin\Downloads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267744" y="5949280"/>
            <a:ext cx="5256584" cy="432048"/>
          </a:xfrm>
        </p:spPr>
        <p:txBody>
          <a:bodyPr/>
          <a:lstStyle/>
          <a:p>
            <a:r>
              <a:rPr lang="ru-RU" sz="1400" b="1" dirty="0" err="1" smtClean="0"/>
              <a:t>Файгелева</a:t>
            </a:r>
            <a:r>
              <a:rPr lang="ru-RU" sz="1400" b="1" dirty="0" smtClean="0"/>
              <a:t> Е.И., учитель начальных классов МАОУ гимназия №83 </a:t>
            </a:r>
            <a:endParaRPr lang="ru-RU" sz="1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28384" y="5949280"/>
            <a:ext cx="370384" cy="340147"/>
          </a:xfrm>
        </p:spPr>
        <p:txBody>
          <a:bodyPr/>
          <a:lstStyle/>
          <a:p>
            <a:fld id="{725C68B6-61C2-468F-89AB-4B9F7531AA68}" type="slidenum">
              <a:rPr lang="ru-RU" sz="1400" b="1" smtClean="0"/>
              <a:pPr/>
              <a:t>9</a:t>
            </a:fld>
            <a:endParaRPr lang="ru-RU" sz="14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55576" y="1192393"/>
            <a:ext cx="756084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Защищать свою Родину, беречь её.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Защищать слабых, бедных, стариков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и детей.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Быть сильными, храбрыми,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мужественными, отважными.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Любить свою родную землю, свой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народ, свою страну и Родину.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332656"/>
            <a:ext cx="7344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ЗАВЕТЫ ОТ БОГАТЫРЕЙ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252</Words>
  <Application>Microsoft Office PowerPoint</Application>
  <PresentationFormat>Экран (4:3)</PresentationFormat>
  <Paragraphs>55</Paragraphs>
  <Slides>10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48</cp:revision>
  <dcterms:modified xsi:type="dcterms:W3CDTF">2024-03-24T15:17:59Z</dcterms:modified>
</cp:coreProperties>
</file>