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88" r:id="rId5"/>
    <p:sldId id="271" r:id="rId6"/>
    <p:sldId id="272" r:id="rId7"/>
    <p:sldId id="280" r:id="rId8"/>
    <p:sldId id="281" r:id="rId9"/>
    <p:sldId id="262" r:id="rId10"/>
    <p:sldId id="270" r:id="rId11"/>
    <p:sldId id="261" r:id="rId12"/>
    <p:sldId id="287" r:id="rId13"/>
    <p:sldId id="286" r:id="rId14"/>
    <p:sldId id="276" r:id="rId15"/>
    <p:sldId id="277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300" r:id="rId25"/>
    <p:sldId id="301" r:id="rId26"/>
    <p:sldId id="298" r:id="rId27"/>
    <p:sldId id="299" r:id="rId28"/>
    <p:sldId id="274" r:id="rId29"/>
    <p:sldId id="282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3114" y="-11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3808" y="548680"/>
            <a:ext cx="6156176" cy="882119"/>
          </a:xfrm>
        </p:spPr>
        <p:txBody>
          <a:bodyPr>
            <a:noAutofit/>
          </a:bodyPr>
          <a:lstStyle/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Школьное волонтерское движение «Милосердие»</a:t>
            </a:r>
          </a:p>
          <a:p>
            <a:pPr algn="ctr"/>
            <a:endParaRPr lang="ru-RU" sz="4000" b="1" dirty="0">
              <a:solidFill>
                <a:schemeClr val="tx1"/>
              </a:solidFill>
            </a:endParaRPr>
          </a:p>
          <a:p>
            <a:pPr algn="ctr"/>
            <a:endParaRPr lang="ru-RU" sz="3200" b="1" dirty="0" smtClean="0">
              <a:solidFill>
                <a:schemeClr val="tx1"/>
              </a:solidFill>
            </a:endParaRPr>
          </a:p>
          <a:p>
            <a:pPr algn="ctr"/>
            <a:endParaRPr lang="ru-RU" sz="3200" b="1" dirty="0">
              <a:solidFill>
                <a:schemeClr val="tx1"/>
              </a:solidFill>
            </a:endParaRPr>
          </a:p>
          <a:p>
            <a:pPr algn="ctr"/>
            <a:endParaRPr lang="ru-RU" sz="3200" b="1" dirty="0" smtClean="0">
              <a:solidFill>
                <a:schemeClr val="tx1"/>
              </a:solidFill>
            </a:endParaRPr>
          </a:p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268760"/>
            <a:ext cx="8305800" cy="1995268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</a:rPr>
              <a:t/>
            </a:r>
            <a:br>
              <a:rPr lang="ru-RU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</a:rPr>
            </a:br>
            <a:r>
              <a:rPr lang="ru-RU" sz="4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ПРОЕКТ </a:t>
            </a:r>
            <a:r>
              <a:rPr lang="ru-RU" sz="3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7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«Помнить-значит делать!» </a:t>
            </a:r>
            <a:endParaRPr lang="ru-RU" sz="48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5305730"/>
            <a:ext cx="67687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Руководитель: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Баукова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Раиса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Михайловна                      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                                        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учитель истории и обществознания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6609" y="264958"/>
            <a:ext cx="2754093" cy="249835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2"/>
          </a:lnRef>
          <a:fillRef idx="1001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Сердце 6"/>
          <p:cNvSpPr/>
          <p:nvPr/>
        </p:nvSpPr>
        <p:spPr>
          <a:xfrm rot="20831749">
            <a:off x="316824" y="537111"/>
            <a:ext cx="2116257" cy="1954043"/>
          </a:xfrm>
          <a:prstGeom prst="heart">
            <a:avLst/>
          </a:prstGeom>
          <a:solidFill>
            <a:srgbClr val="FFCCCC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ердце 5"/>
          <p:cNvSpPr/>
          <p:nvPr/>
        </p:nvSpPr>
        <p:spPr>
          <a:xfrm rot="1519632">
            <a:off x="1166440" y="1185127"/>
            <a:ext cx="1525503" cy="1225256"/>
          </a:xfrm>
          <a:prstGeom prst="hear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Tm="8159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972616" y="116632"/>
            <a:ext cx="9900592" cy="1219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Батарея №521 </a:t>
            </a:r>
            <a:endParaRPr lang="ru-RU" sz="4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9" name="Picture 3" descr="D:\5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4951676" cy="3240360"/>
          </a:xfrm>
          <a:prstGeom prst="rect">
            <a:avLst/>
          </a:prstGeom>
          <a:noFill/>
        </p:spPr>
      </p:pic>
      <p:pic>
        <p:nvPicPr>
          <p:cNvPr id="9220" name="Picture 4" descr="D:\0_165750_868ce6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7" y="2348880"/>
            <a:ext cx="6032083" cy="432048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6162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83768" y="116632"/>
            <a:ext cx="6512511" cy="1143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Батарея №110 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42" name="Picture 2" descr="D:\110.jpg"/>
          <p:cNvPicPr>
            <a:picLocks noChangeAspect="1" noChangeArrowheads="1"/>
          </p:cNvPicPr>
          <p:nvPr/>
        </p:nvPicPr>
        <p:blipFill>
          <a:blip r:embed="rId2" cstate="print"/>
          <a:srcRect l="41896" t="21370" r="12716"/>
          <a:stretch>
            <a:fillRect/>
          </a:stretch>
        </p:blipFill>
        <p:spPr bwMode="auto">
          <a:xfrm>
            <a:off x="251520" y="188640"/>
            <a:ext cx="2880320" cy="3260917"/>
          </a:xfrm>
          <a:prstGeom prst="rect">
            <a:avLst/>
          </a:prstGeom>
          <a:noFill/>
        </p:spPr>
      </p:pic>
      <p:pic>
        <p:nvPicPr>
          <p:cNvPr id="10244" name="Picture 4" descr="D:\333333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908720"/>
            <a:ext cx="5178299" cy="3888432"/>
          </a:xfrm>
          <a:prstGeom prst="rect">
            <a:avLst/>
          </a:prstGeom>
          <a:noFill/>
        </p:spPr>
      </p:pic>
      <p:pic>
        <p:nvPicPr>
          <p:cNvPr id="10243" name="Picture 3" descr="D:\111111111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501008"/>
            <a:ext cx="4577465" cy="3096344"/>
          </a:xfrm>
          <a:prstGeom prst="rect">
            <a:avLst/>
          </a:prstGeom>
          <a:noFill/>
        </p:spPr>
      </p:pic>
      <p:pic>
        <p:nvPicPr>
          <p:cNvPr id="10245" name="Picture 5" descr="C:\Users\User\Desktop\0_f29eb_8f0a236b_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4437112"/>
            <a:ext cx="3216447" cy="2232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943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860032" y="188640"/>
            <a:ext cx="4283968" cy="3474720"/>
          </a:xfrm>
        </p:spPr>
        <p:txBody>
          <a:bodyPr/>
          <a:lstStyle/>
          <a:p>
            <a:pPr>
              <a:buNone/>
            </a:pPr>
            <a:r>
              <a:rPr lang="ru-RU" i="1" dirty="0" smtClean="0"/>
              <a:t>	</a:t>
            </a:r>
            <a:r>
              <a:rPr lang="ru-RU" sz="2400" dirty="0" smtClean="0"/>
              <a:t>В 2008 году позиция батареи попала в зону стройки нового современного </a:t>
            </a:r>
            <a:r>
              <a:rPr lang="ru-RU" sz="2400" dirty="0" err="1" smtClean="0"/>
              <a:t>Нефтепорта</a:t>
            </a:r>
            <a:r>
              <a:rPr lang="ru-RU" sz="2400" dirty="0" smtClean="0"/>
              <a:t> «Козьмино» и, соответственно, была стёрта с лица земли.</a:t>
            </a:r>
            <a:endParaRPr lang="ru-RU" dirty="0"/>
          </a:p>
        </p:txBody>
      </p:sp>
      <p:pic>
        <p:nvPicPr>
          <p:cNvPr id="12291" name="Picture 3" descr="D:\110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752528" cy="3312368"/>
          </a:xfrm>
          <a:prstGeom prst="rect">
            <a:avLst/>
          </a:prstGeom>
          <a:noFill/>
        </p:spPr>
      </p:pic>
      <p:pic>
        <p:nvPicPr>
          <p:cNvPr id="12290" name="Picture 2" descr="D:\111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852936"/>
            <a:ext cx="5636194" cy="3744416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4945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936" y="764704"/>
            <a:ext cx="5004048" cy="1143000"/>
          </a:xfrm>
        </p:spPr>
        <p:txBody>
          <a:bodyPr/>
          <a:lstStyle/>
          <a:p>
            <a:pPr>
              <a:buNone/>
            </a:pPr>
            <a:r>
              <a:rPr lang="ru-RU" sz="3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Сооружения, которым будет присвоен статус памятников отечественной</a:t>
            </a:r>
            <a:br>
              <a:rPr lang="ru-RU" sz="3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истории</a:t>
            </a:r>
            <a:br>
              <a:rPr lang="ru-RU" sz="3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(береговая охрана).</a:t>
            </a:r>
            <a:endParaRPr lang="ru-RU" sz="36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266" name="Picture 2" descr="D:\с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404664"/>
            <a:ext cx="5040559" cy="603339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616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180528" y="116632"/>
            <a:ext cx="8229600" cy="504056"/>
          </a:xfrm>
        </p:spPr>
        <p:txBody>
          <a:bodyPr>
            <a:normAutofit fontScale="90000"/>
          </a:bodyPr>
          <a:lstStyle/>
          <a:p>
            <a:pPr>
              <a:buNone/>
            </a:pPr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Производственный план 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="" xmlns:p14="http://schemas.microsoft.com/office/powerpoint/2010/main" val="3489164668"/>
              </p:ext>
            </p:extLst>
          </p:nvPr>
        </p:nvGraphicFramePr>
        <p:xfrm>
          <a:off x="251520" y="836712"/>
          <a:ext cx="8568952" cy="59476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16383"/>
                <a:gridCol w="1696491"/>
                <a:gridCol w="1937136"/>
                <a:gridCol w="1937136"/>
                <a:gridCol w="1181806"/>
              </a:tblGrid>
              <a:tr h="4608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Место работы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Время работы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Вид работы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Материалы, инструменты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Кол-во человек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</a:tr>
              <a:tr h="889929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Батарея №900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14-15 апреля 2018г.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Расчистка территории от ТБО, кустарников, грунта 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Садовая тачка, лопаты, мешки, шпатели, перчатки, автотранспорт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</a:tr>
              <a:tr h="4383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Покраска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Кисти, краска, перчатки.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</a:tr>
              <a:tr h="4383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Установка аннотационной доски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Дюбели, молоток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</a:tr>
              <a:tr h="889929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ДОТ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(Маяк </a:t>
                      </a:r>
                      <a:r>
                        <a:rPr lang="ru-RU" sz="1400" dirty="0">
                          <a:effectLst/>
                        </a:rPr>
                        <a:t>порта Восточного)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21-22 апреля 2018г.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Расчистка территории от ТБО, кустарников, грунта 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Садовая тачка, лопаты, мешки, шпатели, перчатки, автотранспорт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</a:tr>
              <a:tr h="4383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Покраска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Кисти, краска, перчатки.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</a:tr>
              <a:tr h="4383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Установка аннотационной доски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Дюбели, молоток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</a:tr>
              <a:tr h="889929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ДОТ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(пляж </a:t>
                      </a:r>
                      <a:r>
                        <a:rPr lang="ru-RU" sz="1400" dirty="0">
                          <a:effectLst/>
                        </a:rPr>
                        <a:t>«Коровий»)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28-29 апреля 2018г.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Расчистка территории от ТБО, кустарников, грунта 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Садовая тачка, лопаты, мешки, шпатели, перчатки, автотранспорт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</a:tr>
              <a:tr h="4383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Покраска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Кисти, краска, перчатки.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</a:tr>
              <a:tr h="4383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Установка аннотационной доски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Дюбели, молоток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09" marR="4310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874310339"/>
      </p:ext>
    </p:extLst>
  </p:cSld>
  <p:clrMapOvr>
    <a:masterClrMapping/>
  </p:clrMapOvr>
  <p:transition spd="slow" advTm="7082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="" xmlns:p14="http://schemas.microsoft.com/office/powerpoint/2010/main" val="165376957"/>
              </p:ext>
            </p:extLst>
          </p:nvPr>
        </p:nvGraphicFramePr>
        <p:xfrm>
          <a:off x="251520" y="1628800"/>
          <a:ext cx="8712967" cy="51562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0030"/>
                <a:gridCol w="2088324"/>
                <a:gridCol w="1827028"/>
                <a:gridCol w="2057585"/>
              </a:tblGrid>
              <a:tr h="5866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Название материала, инструмента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Количество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Цена, руб.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Итого, руб.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7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Тачка садовая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1200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1 200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7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Лопата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90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270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528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Мешок для мусора (240л/10шт)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297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594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70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Краска (фасадная)/5кг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995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5 970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7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Кисти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115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1 035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7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Шпатели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90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180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7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Перчатки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15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450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4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Аннотационная доска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061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Аренда автотранспорта для вывоза мусора 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1000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7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Дюбель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7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Молоток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0913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Всего: 23 500 руб. 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2"/>
          <p:cNvSpPr txBox="1">
            <a:spLocks/>
          </p:cNvSpPr>
          <p:nvPr/>
        </p:nvSpPr>
        <p:spPr>
          <a:xfrm>
            <a:off x="395536" y="116632"/>
            <a:ext cx="8229600" cy="50405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70000" lnSpcReduction="200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t"/>
            <a:endParaRPr lang="ru-RU" b="0" dirty="0">
              <a:effectLst/>
            </a:endParaRPr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395536" y="188640"/>
            <a:ext cx="8229600" cy="50405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buNone/>
            </a:pPr>
            <a:r>
              <a:rPr lang="en-US" sz="28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</a:t>
            </a:r>
            <a:r>
              <a:rPr lang="ru-RU" sz="28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мета затрат на инструменты и материалы при </a:t>
            </a:r>
            <a:r>
              <a:rPr lang="ru-RU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реставрации трех </a:t>
            </a:r>
            <a:r>
              <a:rPr lang="ru-RU" sz="28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оборонительных </a:t>
            </a:r>
            <a:r>
              <a:rPr lang="ru-RU" sz="280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сооружений </a:t>
            </a:r>
            <a:endParaRPr lang="ru-RU" sz="28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5476447"/>
      </p:ext>
    </p:extLst>
  </p:cSld>
  <p:clrMapOvr>
    <a:masterClrMapping/>
  </p:clrMapOvr>
  <p:transition spd="slow" advTm="5772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25456" t="12927" r="26668" b="35549"/>
          <a:stretch>
            <a:fillRect/>
          </a:stretch>
        </p:blipFill>
        <p:spPr bwMode="auto">
          <a:xfrm>
            <a:off x="172712" y="400695"/>
            <a:ext cx="4518747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 l="25456" t="38781" r="26062" b="9695"/>
          <a:stretch>
            <a:fillRect/>
          </a:stretch>
        </p:blipFill>
        <p:spPr bwMode="auto">
          <a:xfrm>
            <a:off x="165294" y="3284984"/>
            <a:ext cx="4526165" cy="29969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4" cstate="print"/>
          <a:srcRect l="24850" t="29085" r="26062" b="19390"/>
          <a:stretch>
            <a:fillRect/>
          </a:stretch>
        </p:blipFill>
        <p:spPr bwMode="auto">
          <a:xfrm>
            <a:off x="4756548" y="3284984"/>
            <a:ext cx="4387452" cy="30106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4691459" y="429914"/>
            <a:ext cx="4452541" cy="256703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82500" lnSpcReduction="200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buFont typeface="Georgia" pitchFamily="18" charset="0"/>
              <a:buNone/>
            </a:pPr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Памятные доски, установленные на объектах фортификации п. </a:t>
            </a:r>
            <a:r>
              <a:rPr lang="ru-RU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рангель 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1204971"/>
      </p:ext>
    </p:extLst>
  </p:cSld>
  <p:clrMapOvr>
    <a:masterClrMapping/>
  </p:clrMapOvr>
  <p:transition spd="slow" advTm="7784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062" b="15131"/>
          <a:stretch/>
        </p:blipFill>
        <p:spPr bwMode="auto">
          <a:xfrm>
            <a:off x="-5929" y="1340768"/>
            <a:ext cx="9147388" cy="4994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2"/>
          <p:cNvSpPr txBox="1">
            <a:spLocks/>
          </p:cNvSpPr>
          <p:nvPr/>
        </p:nvSpPr>
        <p:spPr>
          <a:xfrm>
            <a:off x="2341494" y="260648"/>
            <a:ext cx="4452541" cy="256703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75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buFont typeface="Georgia" pitchFamily="18" charset="0"/>
              <a:buNone/>
            </a:pPr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ФОТООТЧЕТ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2794480"/>
      </p:ext>
    </p:extLst>
  </p:cSld>
  <p:clrMapOvr>
    <a:masterClrMapping/>
  </p:clrMapOvr>
  <p:transition spd="slow" advTm="5788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2341494" y="260648"/>
            <a:ext cx="4452541" cy="256703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75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buFont typeface="Georgia" pitchFamily="18" charset="0"/>
              <a:buNone/>
            </a:pPr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ФОТООТЧЕТ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404" b="14912"/>
          <a:stretch/>
        </p:blipFill>
        <p:spPr bwMode="auto">
          <a:xfrm>
            <a:off x="-1" y="1196752"/>
            <a:ext cx="9121009" cy="504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82275955"/>
      </p:ext>
    </p:extLst>
  </p:cSld>
  <p:clrMapOvr>
    <a:masterClrMapping/>
  </p:clrMapOvr>
  <p:transition spd="slow" advTm="5616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2341494" y="260648"/>
            <a:ext cx="4452541" cy="256703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75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buFont typeface="Georgia" pitchFamily="18" charset="0"/>
              <a:buNone/>
            </a:pPr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ФОТООТЧЕТ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500" b="14473"/>
          <a:stretch/>
        </p:blipFill>
        <p:spPr bwMode="auto">
          <a:xfrm>
            <a:off x="0" y="1052735"/>
            <a:ext cx="9144000" cy="500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17256803"/>
      </p:ext>
    </p:extLst>
  </p:cSld>
  <p:clrMapOvr>
    <a:masterClrMapping/>
  </p:clrMapOvr>
  <p:transition spd="slow" advTm="5725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3"/>
          </p:nvPr>
        </p:nvSpPr>
        <p:spPr>
          <a:xfrm>
            <a:off x="251520" y="404664"/>
            <a:ext cx="8712968" cy="4425672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4400" i="1" dirty="0" smtClean="0">
                <a:solidFill>
                  <a:schemeClr val="tx1"/>
                </a:solidFill>
              </a:rPr>
              <a:t>	</a:t>
            </a:r>
            <a:r>
              <a:rPr lang="ru-RU" sz="11200" b="1" i="1" u="sng" dirty="0" smtClean="0">
                <a:solidFill>
                  <a:schemeClr val="tx1"/>
                </a:solidFill>
              </a:rPr>
              <a:t>Проблема</a:t>
            </a:r>
            <a:r>
              <a:rPr lang="ru-RU" sz="11200" b="1" i="1" dirty="0" smtClean="0">
                <a:solidFill>
                  <a:schemeClr val="tx1"/>
                </a:solidFill>
              </a:rPr>
              <a:t> </a:t>
            </a:r>
            <a:r>
              <a:rPr lang="ru-RU" sz="11200" i="1" dirty="0" smtClean="0">
                <a:solidFill>
                  <a:schemeClr val="tx1"/>
                </a:solidFill>
              </a:rPr>
              <a:t>– заброшенность фортификационных объектов в п. Врангель </a:t>
            </a:r>
            <a:endParaRPr lang="ru-RU" sz="11200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sz="11200" dirty="0" smtClean="0">
                <a:solidFill>
                  <a:schemeClr val="tx1"/>
                </a:solidFill>
              </a:rPr>
              <a:t>                                                                                          </a:t>
            </a:r>
            <a:r>
              <a:rPr lang="ru-RU" sz="11200" b="1" i="1" u="sng" dirty="0" smtClean="0">
                <a:solidFill>
                  <a:schemeClr val="tx1"/>
                </a:solidFill>
              </a:rPr>
              <a:t>Гипотеза:</a:t>
            </a:r>
            <a:r>
              <a:rPr lang="ru-RU" sz="11200" dirty="0" smtClean="0">
                <a:solidFill>
                  <a:schemeClr val="tx1"/>
                </a:solidFill>
              </a:rPr>
              <a:t> предположить, что фортификационные сооружения в п. Врангель могут стать памятниками истории и рекреационной зоны.</a:t>
            </a:r>
          </a:p>
          <a:p>
            <a:pPr algn="ctr">
              <a:buNone/>
            </a:pPr>
            <a:endParaRPr lang="ru-RU" sz="11200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sz="11200" b="1" i="1" dirty="0" smtClean="0">
                <a:solidFill>
                  <a:schemeClr val="tx1"/>
                </a:solidFill>
              </a:rPr>
              <a:t>	</a:t>
            </a:r>
            <a:r>
              <a:rPr lang="ru-RU" sz="11200" b="1" i="1" u="sng" dirty="0" smtClean="0">
                <a:solidFill>
                  <a:schemeClr val="tx1"/>
                </a:solidFill>
              </a:rPr>
              <a:t>Цель </a:t>
            </a:r>
            <a:r>
              <a:rPr lang="ru-RU" sz="11200" i="1" dirty="0" smtClean="0">
                <a:solidFill>
                  <a:schemeClr val="tx1"/>
                </a:solidFill>
              </a:rPr>
              <a:t>– </a:t>
            </a:r>
            <a:r>
              <a:rPr lang="ru-RU" sz="11200" dirty="0" smtClean="0">
                <a:solidFill>
                  <a:schemeClr val="tx1"/>
                </a:solidFill>
              </a:rPr>
              <a:t>положить начало сбору информации по фортификации п. Врангель; привлечь внимание общественности к проблеме сохранения фортификационных объектов; присвоить им статус памятников  отечественной истории.</a:t>
            </a:r>
            <a:r>
              <a:rPr lang="ru-RU" sz="11200" i="1" dirty="0" smtClean="0">
                <a:solidFill>
                  <a:schemeClr val="tx1"/>
                </a:solidFill>
              </a:rPr>
              <a:t>                                                        </a:t>
            </a:r>
            <a:endParaRPr lang="ru-RU" sz="11200" dirty="0" smtClean="0">
              <a:solidFill>
                <a:schemeClr val="tx1"/>
              </a:solidFill>
            </a:endParaRPr>
          </a:p>
          <a:p>
            <a:endParaRPr lang="ru-RU" sz="4400" dirty="0"/>
          </a:p>
        </p:txBody>
      </p:sp>
    </p:spTree>
  </p:cSld>
  <p:clrMapOvr>
    <a:masterClrMapping/>
  </p:clrMapOvr>
  <p:transition spd="slow" advTm="716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2341494" y="260648"/>
            <a:ext cx="4452541" cy="256703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75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buFont typeface="Georgia" pitchFamily="18" charset="0"/>
              <a:buNone/>
            </a:pPr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ФОТООТЧЕТ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062" b="14035"/>
          <a:stretch/>
        </p:blipFill>
        <p:spPr bwMode="auto">
          <a:xfrm>
            <a:off x="-15825" y="1124744"/>
            <a:ext cx="9141583" cy="506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17256803"/>
      </p:ext>
    </p:extLst>
  </p:cSld>
  <p:clrMapOvr>
    <a:masterClrMapping/>
  </p:clrMapOvr>
  <p:transition spd="slow" advTm="5288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2341494" y="260648"/>
            <a:ext cx="4452541" cy="256703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75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buFont typeface="Georgia" pitchFamily="18" charset="0"/>
              <a:buNone/>
            </a:pPr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ФОТООТЧЕТ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404" b="13597"/>
          <a:stretch/>
        </p:blipFill>
        <p:spPr bwMode="auto">
          <a:xfrm>
            <a:off x="-1" y="1124744"/>
            <a:ext cx="9093495" cy="5115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17256803"/>
      </p:ext>
    </p:extLst>
  </p:cSld>
  <p:clrMapOvr>
    <a:masterClrMapping/>
  </p:clrMapOvr>
  <p:transition spd="slow" advTm="5694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2341494" y="260648"/>
            <a:ext cx="4452541" cy="256703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75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buFont typeface="Georgia" pitchFamily="18" charset="0"/>
              <a:buNone/>
            </a:pPr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ФОТООТЧЕТ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623" b="14254"/>
          <a:stretch/>
        </p:blipFill>
        <p:spPr bwMode="auto">
          <a:xfrm>
            <a:off x="-28253" y="1124744"/>
            <a:ext cx="9172253" cy="509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17256803"/>
      </p:ext>
    </p:extLst>
  </p:cSld>
  <p:clrMapOvr>
    <a:masterClrMapping/>
  </p:clrMapOvr>
  <p:transition spd="slow" advTm="7067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2341494" y="260648"/>
            <a:ext cx="4452541" cy="256703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75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buFont typeface="Georgia" pitchFamily="18" charset="0"/>
              <a:buNone/>
            </a:pPr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ФОТООТЧЕТ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335" t="11623" r="12664" b="13815"/>
          <a:stretch/>
        </p:blipFill>
        <p:spPr bwMode="auto">
          <a:xfrm>
            <a:off x="715336" y="1052736"/>
            <a:ext cx="7704856" cy="5744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07990731"/>
      </p:ext>
    </p:extLst>
  </p:cSld>
  <p:clrMapOvr>
    <a:masterClrMapping/>
  </p:clrMapOvr>
  <p:transition spd="slow" advTm="5038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2341494" y="260648"/>
            <a:ext cx="4452541" cy="256703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75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buFont typeface="Georgia" pitchFamily="18" charset="0"/>
              <a:buNone/>
            </a:pPr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ФОТООТЧЕТ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760" t="11474" r="12732" b="13526"/>
          <a:stretch/>
        </p:blipFill>
        <p:spPr bwMode="auto">
          <a:xfrm>
            <a:off x="787344" y="955231"/>
            <a:ext cx="7560840" cy="5708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51758069"/>
      </p:ext>
    </p:extLst>
  </p:cSld>
  <p:clrMapOvr>
    <a:masterClrMapping/>
  </p:clrMapOvr>
  <p:transition spd="slow" advTm="6677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2341494" y="260648"/>
            <a:ext cx="4452541" cy="256703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75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buFont typeface="Georgia" pitchFamily="18" charset="0"/>
              <a:buNone/>
            </a:pPr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ФОТООТЧЕТ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335" t="11183" r="12501" b="14036"/>
          <a:stretch/>
        </p:blipFill>
        <p:spPr bwMode="auto">
          <a:xfrm>
            <a:off x="902143" y="989493"/>
            <a:ext cx="7331242" cy="5470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51758069"/>
      </p:ext>
    </p:extLst>
  </p:cSld>
  <p:clrMapOvr>
    <a:masterClrMapping/>
  </p:clrMapOvr>
  <p:transition spd="slow" advTm="4992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2341494" y="260648"/>
            <a:ext cx="4452541" cy="256703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75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buFont typeface="Georgia" pitchFamily="18" charset="0"/>
              <a:buNone/>
            </a:pPr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ФОТООТЧЕТ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322" t="11185" r="12664" b="14254"/>
          <a:stretch/>
        </p:blipFill>
        <p:spPr bwMode="auto">
          <a:xfrm>
            <a:off x="1115616" y="999147"/>
            <a:ext cx="7218947" cy="5454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07990731"/>
      </p:ext>
    </p:extLst>
  </p:cSld>
  <p:clrMapOvr>
    <a:masterClrMapping/>
  </p:clrMapOvr>
  <p:transition spd="slow" advTm="546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2341494" y="260648"/>
            <a:ext cx="4452541" cy="256703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75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buFont typeface="Georgia" pitchFamily="18" charset="0"/>
              <a:buNone/>
            </a:pPr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ФОТООТЧЕТ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623" b="14035"/>
          <a:stretch/>
        </p:blipFill>
        <p:spPr bwMode="auto">
          <a:xfrm>
            <a:off x="0" y="1141996"/>
            <a:ext cx="9144000" cy="5098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07990731"/>
      </p:ext>
    </p:extLst>
  </p:cSld>
  <p:clrMapOvr>
    <a:masterClrMapping/>
  </p:clrMapOvr>
  <p:transition spd="slow" advTm="7348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188640"/>
            <a:ext cx="6512511" cy="1143000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Итоги 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3"/>
          </p:nvPr>
        </p:nvSpPr>
        <p:spPr>
          <a:xfrm>
            <a:off x="0" y="980728"/>
            <a:ext cx="8892480" cy="5877272"/>
          </a:xfrm>
        </p:spPr>
        <p:txBody>
          <a:bodyPr>
            <a:normAutofit fontScale="32500" lnSpcReduction="20000"/>
          </a:bodyPr>
          <a:lstStyle/>
          <a:p>
            <a:pPr algn="ctr">
              <a:buNone/>
            </a:pPr>
            <a:r>
              <a:rPr lang="ru-RU" sz="3100" dirty="0" smtClean="0">
                <a:solidFill>
                  <a:schemeClr val="tx1"/>
                </a:solidFill>
              </a:rPr>
              <a:t>	</a:t>
            </a:r>
            <a:r>
              <a:rPr lang="ru-RU" sz="7400" b="1" dirty="0" smtClean="0">
                <a:solidFill>
                  <a:schemeClr val="tx1"/>
                </a:solidFill>
              </a:rPr>
              <a:t>1. </a:t>
            </a:r>
            <a:r>
              <a:rPr lang="ru-RU" sz="7400" dirty="0" smtClean="0">
                <a:solidFill>
                  <a:schemeClr val="tx1"/>
                </a:solidFill>
              </a:rPr>
              <a:t>В данном проекте  сделана попытка классифицировать и описать некоторые фортификационные объекты, расположенные непосредственно в п. Врангель.</a:t>
            </a:r>
          </a:p>
          <a:p>
            <a:pPr algn="ctr">
              <a:buNone/>
            </a:pPr>
            <a:r>
              <a:rPr lang="ru-RU" sz="7400" b="1" dirty="0" smtClean="0">
                <a:solidFill>
                  <a:schemeClr val="tx1"/>
                </a:solidFill>
              </a:rPr>
              <a:t>	2. </a:t>
            </a:r>
            <a:r>
              <a:rPr lang="ru-RU" sz="7400" dirty="0" smtClean="0">
                <a:solidFill>
                  <a:schemeClr val="tx1"/>
                </a:solidFill>
              </a:rPr>
              <a:t>Изучая различные сооружения, мы не можем не чувствовать гордости за наших предков, построивших всё это для обороны нашей страны. Был вложен огромный человеческий труд и материальные средства в укрепление обороны Дальнего Востока.</a:t>
            </a:r>
            <a:r>
              <a:rPr lang="ru-RU" sz="7400" b="1" dirty="0" smtClean="0">
                <a:solidFill>
                  <a:schemeClr val="tx1"/>
                </a:solidFill>
              </a:rPr>
              <a:t>                                                                     </a:t>
            </a:r>
          </a:p>
          <a:p>
            <a:pPr algn="ctr">
              <a:buNone/>
            </a:pPr>
            <a:r>
              <a:rPr lang="ru-RU" sz="7400" b="1" dirty="0" smtClean="0">
                <a:solidFill>
                  <a:schemeClr val="tx1"/>
                </a:solidFill>
              </a:rPr>
              <a:t>3. </a:t>
            </a:r>
            <a:r>
              <a:rPr lang="ru-RU" sz="7400" dirty="0" smtClean="0">
                <a:solidFill>
                  <a:schemeClr val="tx1"/>
                </a:solidFill>
              </a:rPr>
              <a:t>Мы, молодое поколение города Находки и посёлка Врангель можем внести свою лепту в сохранение фортификационных объектов как памятников отечественной истории.</a:t>
            </a:r>
          </a:p>
          <a:p>
            <a:pPr algn="ctr">
              <a:buNone/>
            </a:pPr>
            <a:r>
              <a:rPr lang="ru-RU" sz="7400" dirty="0" smtClean="0">
                <a:solidFill>
                  <a:schemeClr val="tx1"/>
                </a:solidFill>
              </a:rPr>
              <a:t>4. На трех объектах фортификации в нашем поселке были установлены памятные доски и им был присвоен статус памятников отечественной истории.  </a:t>
            </a:r>
          </a:p>
          <a:p>
            <a:endParaRPr lang="ru-RU" sz="3600" dirty="0" smtClean="0"/>
          </a:p>
          <a:p>
            <a:pPr algn="ctr">
              <a:buNone/>
            </a:pPr>
            <a:endParaRPr lang="ru-RU" sz="3100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slow" advTm="8751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323" y="2676432"/>
            <a:ext cx="9144000" cy="1793167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Помнить – значит делать!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Picture 2" descr="D:\LI1dycg0B7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848" y="3573016"/>
            <a:ext cx="5256584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 descr="D:\dc`\РАБОЧИЙ_СТОЛ\IMG_20180428_1112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917" y="322920"/>
            <a:ext cx="4364614" cy="24550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dc`\РАБОЧИЙ_СТОЛ\IMG-20180528-WA00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573016"/>
            <a:ext cx="4608512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83568" y="310642"/>
            <a:ext cx="3035083" cy="249835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2"/>
          </a:lnRef>
          <a:fillRef idx="1001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Сердце 7"/>
          <p:cNvSpPr/>
          <p:nvPr/>
        </p:nvSpPr>
        <p:spPr>
          <a:xfrm rot="20831749">
            <a:off x="985076" y="644743"/>
            <a:ext cx="2116257" cy="1954043"/>
          </a:xfrm>
          <a:prstGeom prst="heart">
            <a:avLst/>
          </a:prstGeom>
          <a:solidFill>
            <a:srgbClr val="FFCCCC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ердце 8"/>
          <p:cNvSpPr/>
          <p:nvPr/>
        </p:nvSpPr>
        <p:spPr>
          <a:xfrm rot="1519632">
            <a:off x="1980201" y="1105941"/>
            <a:ext cx="1525503" cy="1225256"/>
          </a:xfrm>
          <a:prstGeom prst="hear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Tm="78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3"/>
          </p:nvPr>
        </p:nvSpPr>
        <p:spPr>
          <a:xfrm>
            <a:off x="0" y="332656"/>
            <a:ext cx="9073008" cy="61206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i="1" u="sng" dirty="0" smtClean="0">
                <a:solidFill>
                  <a:schemeClr val="tx1"/>
                </a:solidFill>
              </a:rPr>
              <a:t>Задачи</a:t>
            </a:r>
            <a:r>
              <a:rPr lang="ru-RU" sz="2800" b="1" i="1" dirty="0" smtClean="0">
                <a:solidFill>
                  <a:schemeClr val="tx1"/>
                </a:solidFill>
              </a:rPr>
              <a:t> :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	- исследовать теоретические материалы по фортификационным объектам </a:t>
            </a:r>
            <a:r>
              <a:rPr lang="ru-RU" sz="2800" dirty="0" err="1" smtClean="0">
                <a:solidFill>
                  <a:schemeClr val="tx1"/>
                </a:solidFill>
              </a:rPr>
              <a:t>Сучанского</a:t>
            </a:r>
            <a:r>
              <a:rPr lang="ru-RU" sz="2800" dirty="0" smtClean="0">
                <a:solidFill>
                  <a:schemeClr val="tx1"/>
                </a:solidFill>
              </a:rPr>
              <a:t> укрепрайона;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	- связаться с музеем г. Находки;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	- встретиться с краеведами;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	- сделать запрос в краевое отделение географического общества;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	- провести субботник по очистке </a:t>
            </a:r>
            <a:r>
              <a:rPr lang="ru-RU" sz="2800" dirty="0" err="1" smtClean="0">
                <a:solidFill>
                  <a:schemeClr val="tx1"/>
                </a:solidFill>
              </a:rPr>
              <a:t>ДОТов</a:t>
            </a:r>
            <a:r>
              <a:rPr lang="ru-RU" sz="2800" dirty="0" smtClean="0">
                <a:solidFill>
                  <a:schemeClr val="tx1"/>
                </a:solidFill>
              </a:rPr>
              <a:t>                        в п. Врангель до 9 мая;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	 - составить бизнес-план по реставрации береговых сооружений в п. Врангель.</a:t>
            </a:r>
          </a:p>
          <a:p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Tm="7269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07504" y="260648"/>
            <a:ext cx="9036496" cy="572181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i="1" dirty="0" smtClean="0">
                <a:solidFill>
                  <a:schemeClr val="tx1"/>
                </a:solidFill>
              </a:rPr>
              <a:t>	</a:t>
            </a:r>
            <a:r>
              <a:rPr lang="ru-RU" sz="2800" b="1" i="1" u="sng" dirty="0" smtClean="0">
                <a:solidFill>
                  <a:schemeClr val="tx1"/>
                </a:solidFill>
              </a:rPr>
              <a:t>Объект </a:t>
            </a:r>
            <a:r>
              <a:rPr lang="ru-RU" sz="2800" dirty="0" smtClean="0">
                <a:solidFill>
                  <a:schemeClr val="tx1"/>
                </a:solidFill>
              </a:rPr>
              <a:t>– фортификационные сооружения на территории п. Врангель</a:t>
            </a:r>
          </a:p>
          <a:p>
            <a:pPr algn="ctr">
              <a:buNone/>
            </a:pPr>
            <a:r>
              <a:rPr lang="ru-RU" sz="2800" i="1" dirty="0" smtClean="0">
                <a:solidFill>
                  <a:schemeClr val="tx1"/>
                </a:solidFill>
              </a:rPr>
              <a:t>	</a:t>
            </a:r>
            <a:r>
              <a:rPr lang="ru-RU" sz="2800" b="1" i="1" u="sng" dirty="0" smtClean="0">
                <a:solidFill>
                  <a:schemeClr val="tx1"/>
                </a:solidFill>
              </a:rPr>
              <a:t>Предмет </a:t>
            </a:r>
            <a:r>
              <a:rPr lang="ru-RU" sz="2800" i="1" dirty="0" smtClean="0">
                <a:solidFill>
                  <a:schemeClr val="tx1"/>
                </a:solidFill>
              </a:rPr>
              <a:t>– </a:t>
            </a:r>
            <a:r>
              <a:rPr lang="ru-RU" sz="2800" dirty="0" smtClean="0">
                <a:solidFill>
                  <a:schemeClr val="tx1"/>
                </a:solidFill>
              </a:rPr>
              <a:t>документы и материалы по фортификационным сооружениям на территории  п. Врангель</a:t>
            </a:r>
          </a:p>
          <a:p>
            <a:pPr algn="ctr"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	</a:t>
            </a:r>
            <a:r>
              <a:rPr lang="ru-RU" sz="2800" i="1" dirty="0" smtClean="0">
                <a:solidFill>
                  <a:schemeClr val="tx1"/>
                </a:solidFill>
              </a:rPr>
              <a:t>	</a:t>
            </a:r>
            <a:endParaRPr lang="ru-RU" sz="2400" dirty="0"/>
          </a:p>
        </p:txBody>
      </p:sp>
      <p:pic>
        <p:nvPicPr>
          <p:cNvPr id="1026" name="Picture 2" descr="D:\dc`\РАБОЧИЙ_СТОЛ\дот2\DSC03137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64904"/>
            <a:ext cx="7632848" cy="40888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5148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260648"/>
            <a:ext cx="8784976" cy="1143000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Встреча с Давыдовым В.С.,    </a:t>
            </a:r>
            <a:r>
              <a:rPr lang="ru-RU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Повх</a:t>
            </a:r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Л.А.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F:\KZKZ LKZ\объект\DSC030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56792"/>
            <a:ext cx="6912768" cy="51845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ransition spd="slow" advTm="5428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900608" y="404664"/>
            <a:ext cx="8892480" cy="1143000"/>
          </a:xfrm>
        </p:spPr>
        <p:txBody>
          <a:bodyPr/>
          <a:lstStyle/>
          <a:p>
            <a:pPr>
              <a:buNone/>
            </a:pPr>
            <a: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Встреча с Анохиным В.В.</a:t>
            </a:r>
            <a:endParaRPr lang="ru-RU" sz="40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290" name="Picture 2" descr="F:\KZKZ LKZ\объект\DSC024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24744"/>
            <a:ext cx="7296810" cy="54726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ransition spd="slow" advTm="4883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0_131d9e_965c8d3f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0"/>
            <a:ext cx="6264697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4493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>
          <a:xfrm>
            <a:off x="0" y="0"/>
            <a:ext cx="9144000" cy="34747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/>
              <a:t>Карта фортификационных сооружений на территории Находка-Врангель</a:t>
            </a:r>
            <a:endParaRPr lang="ru-RU" sz="3200" dirty="0"/>
          </a:p>
        </p:txBody>
      </p:sp>
      <p:pic>
        <p:nvPicPr>
          <p:cNvPr id="3074" name="Picture 2" descr="D:\LI1dycg0B7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24744"/>
            <a:ext cx="8928992" cy="561662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7925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229600" cy="1219200"/>
          </a:xfrm>
        </p:spPr>
        <p:txBody>
          <a:bodyPr/>
          <a:lstStyle/>
          <a:p>
            <a:pPr>
              <a:buNone/>
            </a:pPr>
            <a:r>
              <a:rPr lang="ru-RU" sz="3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Батарея №900 </a:t>
            </a:r>
            <a:endParaRPr lang="ru-RU" sz="36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 descr="D:\900.jpg"/>
          <p:cNvPicPr>
            <a:picLocks noChangeAspect="1" noChangeArrowheads="1"/>
          </p:cNvPicPr>
          <p:nvPr/>
        </p:nvPicPr>
        <p:blipFill>
          <a:blip r:embed="rId2" cstate="print"/>
          <a:srcRect r="19688"/>
          <a:stretch>
            <a:fillRect/>
          </a:stretch>
        </p:blipFill>
        <p:spPr bwMode="auto">
          <a:xfrm>
            <a:off x="3995936" y="2564904"/>
            <a:ext cx="5037286" cy="4104456"/>
          </a:xfrm>
          <a:prstGeom prst="rect">
            <a:avLst/>
          </a:prstGeom>
          <a:noFill/>
        </p:spPr>
      </p:pic>
      <p:pic>
        <p:nvPicPr>
          <p:cNvPr id="2050" name="Picture 2" descr="F:\KZKZ LKZ\как исслед\к презент\9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4467817" cy="55446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ransition spd="slow" advTm="4789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629</TotalTime>
  <Words>320</Words>
  <Application>Microsoft Office PowerPoint</Application>
  <PresentationFormat>Экран (4:3)</PresentationFormat>
  <Paragraphs>136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Воздушный поток</vt:lpstr>
      <vt:lpstr> ПРОЕКТ  «Помнить-значит делать!» </vt:lpstr>
      <vt:lpstr>Слайд 2</vt:lpstr>
      <vt:lpstr>Слайд 3</vt:lpstr>
      <vt:lpstr>Слайд 4</vt:lpstr>
      <vt:lpstr>Встреча с Давыдовым В.С.,    Повх Л.А.</vt:lpstr>
      <vt:lpstr>Встреча с Анохиным В.В.</vt:lpstr>
      <vt:lpstr>Слайд 7</vt:lpstr>
      <vt:lpstr>Слайд 8</vt:lpstr>
      <vt:lpstr>Батарея №900 </vt:lpstr>
      <vt:lpstr>Батарея №521 </vt:lpstr>
      <vt:lpstr>Батарея №110 </vt:lpstr>
      <vt:lpstr>Слайд 12</vt:lpstr>
      <vt:lpstr>Сооружения, которым будет присвоен статус памятников отечественной  истории  (береговая охрана).</vt:lpstr>
      <vt:lpstr>Производственный план 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Итоги </vt:lpstr>
      <vt:lpstr>Помнить – значит делать!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Полвека под грифом «секретно»: фортификационные сооружения на территории п. Врангель и г. Находка, как объекты национальной безопасности России</dc:title>
  <dc:creator>User</dc:creator>
  <cp:lastModifiedBy>User</cp:lastModifiedBy>
  <cp:revision>74</cp:revision>
  <dcterms:created xsi:type="dcterms:W3CDTF">2018-02-26T11:47:09Z</dcterms:created>
  <dcterms:modified xsi:type="dcterms:W3CDTF">2018-12-08T09:26:47Z</dcterms:modified>
</cp:coreProperties>
</file>