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308" r:id="rId3"/>
    <p:sldId id="329" r:id="rId4"/>
    <p:sldId id="315" r:id="rId5"/>
    <p:sldId id="265" r:id="rId6"/>
    <p:sldId id="259" r:id="rId7"/>
    <p:sldId id="260" r:id="rId8"/>
    <p:sldId id="262" r:id="rId9"/>
    <p:sldId id="330" r:id="rId10"/>
    <p:sldId id="310" r:id="rId11"/>
    <p:sldId id="312" r:id="rId12"/>
    <p:sldId id="311" r:id="rId13"/>
    <p:sldId id="263" r:id="rId14"/>
    <p:sldId id="264" r:id="rId15"/>
    <p:sldId id="267" r:id="rId16"/>
    <p:sldId id="266" r:id="rId17"/>
    <p:sldId id="269" r:id="rId18"/>
    <p:sldId id="270" r:id="rId19"/>
    <p:sldId id="314" r:id="rId20"/>
    <p:sldId id="272" r:id="rId21"/>
    <p:sldId id="274" r:id="rId22"/>
    <p:sldId id="273" r:id="rId23"/>
    <p:sldId id="271" r:id="rId24"/>
    <p:sldId id="268" r:id="rId25"/>
    <p:sldId id="275" r:id="rId26"/>
    <p:sldId id="277" r:id="rId27"/>
    <p:sldId id="276" r:id="rId28"/>
    <p:sldId id="278" r:id="rId29"/>
    <p:sldId id="334" r:id="rId30"/>
    <p:sldId id="280" r:id="rId31"/>
    <p:sldId id="281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74678" autoAdjust="0"/>
  </p:normalViewPr>
  <p:slideViewPr>
    <p:cSldViewPr>
      <p:cViewPr varScale="1">
        <p:scale>
          <a:sx n="84" d="100"/>
          <a:sy n="84" d="100"/>
        </p:scale>
        <p:origin x="-5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89542-556A-4762-9B17-2A5347A51255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B4173-B257-40C3-A0F1-87786A0F8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00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6384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Астрономов интересуют причины, по которым планеты земной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группы так сильно отличаются от планет-гигантов. Главная причина – различное расстояние от Солнца. И дело здесь не только и не столько в количестве тепла и света, получаемом этими планетами: просто на заре эволюции планетной системы условия формирования планет вблизи Солнца и на большом расстоянии от него были различными. Существенно различались и плотность вещества, из которого формировались планеты, и его химический состав. Вопрос о том, почему существовали такие различия и как происходило образование планет, пытается решить один из разделов астрономии – космогония. Материалом для размышлений </a:t>
            </a:r>
            <a:r>
              <a:rPr lang="ru-RU" sz="1200" baseline="0" dirty="0" err="1" smtClean="0">
                <a:latin typeface="Times New Roman" pitchFamily="18" charset="0"/>
                <a:cs typeface="Times New Roman" pitchFamily="18" charset="0"/>
              </a:rPr>
              <a:t>космогонистов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служат детальные данные о Солнечной системе и других планетных системах, как существующих, так и формирующихся.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8278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r>
              <a:rPr lang="ru-RU" b="0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b="0" u="none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расположенные</a:t>
            </a:r>
            <a:r>
              <a:rPr lang="ru-RU" sz="1200" b="0" u="none" dirty="0" smtClean="0"/>
              <a:t> </a:t>
            </a:r>
            <a:r>
              <a:rPr lang="ru-RU" sz="1200" dirty="0" smtClean="0"/>
              <a:t>во внутренней области Солнечной системы ближе к Солнцу,</a:t>
            </a:r>
            <a:r>
              <a:rPr lang="ru-RU" sz="1200" baseline="0" dirty="0" smtClean="0"/>
              <a:t> и </a:t>
            </a:r>
            <a:r>
              <a:rPr lang="ru-RU" sz="1200" b="1" u="sng" baseline="0" dirty="0" smtClean="0"/>
              <a:t>внешние планеты – гиганты </a:t>
            </a:r>
            <a:r>
              <a:rPr lang="ru-RU" sz="1200" b="0" u="none" baseline="0" dirty="0" smtClean="0"/>
              <a:t>отличаются не только расстоянием до нашего светила, но и внутренним строением. Меркурий, Венера, Земля вместе с Луной, а также Марс имеют общие черты и состоят из </a:t>
            </a:r>
            <a:r>
              <a:rPr lang="ru-RU" sz="1200" b="1" u="none" baseline="0" dirty="0" smtClean="0">
                <a:solidFill>
                  <a:srgbClr val="FF0000"/>
                </a:solidFill>
              </a:rPr>
              <a:t>ядра, мантии и коры</a:t>
            </a:r>
            <a:r>
              <a:rPr lang="ru-RU" sz="1200" b="0" u="none" baseline="0" dirty="0" smtClean="0"/>
              <a:t>, которую окружает </a:t>
            </a:r>
            <a:r>
              <a:rPr lang="ru-RU" sz="1200" b="1" u="none" baseline="0" dirty="0" smtClean="0"/>
              <a:t>атмосфера</a:t>
            </a:r>
            <a:r>
              <a:rPr lang="ru-RU" sz="1200" b="0" u="none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u="none" baseline="0" dirty="0" smtClean="0">
                <a:solidFill>
                  <a:srgbClr val="FF0000"/>
                </a:solidFill>
              </a:rPr>
              <a:t>          Строение </a:t>
            </a:r>
            <a:r>
              <a:rPr lang="ru-RU" sz="1200" b="1" u="sng" baseline="0" dirty="0" smtClean="0">
                <a:solidFill>
                  <a:srgbClr val="FF0000"/>
                </a:solidFill>
              </a:rPr>
              <a:t>внешних планет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 различается, поэтому они подразделены не 2 группы: </a:t>
            </a:r>
            <a:r>
              <a:rPr lang="ru-RU" sz="1200" b="0" i="0" u="sng" baseline="0" dirty="0" smtClean="0">
                <a:solidFill>
                  <a:srgbClr val="FF0000"/>
                </a:solidFill>
              </a:rPr>
              <a:t>ГАЗОВЫЕ ГИГАНТЫ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 (Юпитер и Сатурн) и </a:t>
            </a:r>
            <a:r>
              <a:rPr lang="ru-RU" sz="1200" b="0" u="sng" baseline="0" dirty="0" smtClean="0">
                <a:solidFill>
                  <a:srgbClr val="FF0000"/>
                </a:solidFill>
              </a:rPr>
              <a:t>ЛЕДЯНЫЕ ГИГАНТЫ 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(Уран и Нептун). Твердые спутники внешних планет по строению и составу схожи с планетами земной группы и Луной. На слайде вы видите внутреннее строение и диаметр планет Солнечной системы. Рисунки отражают относительные размеры планет в своей группе.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u="none" baseline="0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u="none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олнечной</a:t>
            </a:r>
            <a:r>
              <a:rPr lang="ru-RU" sz="54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системы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 txBox="1">
            <a:spLocks/>
          </p:cNvSpPr>
          <p:nvPr/>
        </p:nvSpPr>
        <p:spPr>
          <a:xfrm>
            <a:off x="1768302" y="260648"/>
            <a:ext cx="5602073" cy="603204"/>
          </a:xfrm>
          <a:prstGeom prst="rect">
            <a:avLst/>
          </a:prstGeom>
        </p:spPr>
        <p:txBody>
          <a:bodyPr vert="horz" lIns="32146" tIns="32146" rIns="32146" bIns="32146" rtlCol="0" anchor="t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642915">
              <a:spcBef>
                <a:spcPct val="0"/>
              </a:spcBef>
            </a:pPr>
            <a:endParaRPr lang="ru-RU" sz="4000" dirty="0">
              <a:ln w="5000" cmpd="sng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3" y="332656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Основные характеристики планет Солнечной системы</a:t>
            </a:r>
            <a:endParaRPr lang="ru-RU" sz="2800" b="1" dirty="0">
              <a:latin typeface="+mj-lt"/>
            </a:endParaRPr>
          </a:p>
        </p:txBody>
      </p:sp>
      <p:pic>
        <p:nvPicPr>
          <p:cNvPr id="26" name="Рисунок 25" descr="1569848082751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144000" cy="53901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5268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9" y="332656"/>
            <a:ext cx="8424936" cy="5666453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ctr" defTabSz="642915">
              <a:defRPr/>
            </a:pP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defTabSz="642915">
              <a:defRPr/>
            </a:pP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Синодический период- </a:t>
            </a:r>
          </a:p>
          <a:p>
            <a:pPr algn="ctr" defTabSz="642915">
              <a:defRPr/>
            </a:pPr>
            <a:r>
              <a:rPr lang="ru-RU" sz="3200" dirty="0" smtClean="0">
                <a:solidFill>
                  <a:prstClr val="black"/>
                </a:solidFill>
                <a:latin typeface="+mj-lt"/>
              </a:rPr>
              <a:t>период видимого обращения одного небесного тела вокруг другого при наблюдении с Земли.</a:t>
            </a:r>
          </a:p>
          <a:p>
            <a:pPr defTabSz="642915">
              <a:defRPr/>
            </a:pPr>
            <a:endParaRPr lang="ru-RU" sz="3200" b="1" dirty="0" smtClean="0">
              <a:solidFill>
                <a:prstClr val="black"/>
              </a:solidFill>
              <a:latin typeface="+mj-lt"/>
            </a:endParaRPr>
          </a:p>
          <a:p>
            <a:pPr algn="just" defTabSz="642915">
              <a:defRPr/>
            </a:pPr>
            <a:r>
              <a:rPr lang="ru-RU" sz="3200" b="1" dirty="0" smtClean="0">
                <a:solidFill>
                  <a:prstClr val="black"/>
                </a:solidFill>
                <a:latin typeface="+mj-lt"/>
              </a:rPr>
              <a:t>- это промежуток времени, в течение которого какое-либо тело Солнечной системы, двигаясь по своей орбите, возвращается </a:t>
            </a:r>
            <a:r>
              <a:rPr lang="ru-RU" sz="3200" b="1" u="sng" dirty="0" smtClean="0">
                <a:solidFill>
                  <a:prstClr val="black"/>
                </a:solidFill>
                <a:latin typeface="+mj-lt"/>
              </a:rPr>
              <a:t>при наблюдении с Земли в прежнее положение относительно Солнца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</a:rPr>
              <a:t>.</a:t>
            </a:r>
            <a:endParaRPr lang="ru-RU" sz="320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6177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6" name="Shape 43"/>
          <p:cNvSpPr txBox="1">
            <a:spLocks/>
          </p:cNvSpPr>
          <p:nvPr/>
        </p:nvSpPr>
        <p:spPr>
          <a:xfrm>
            <a:off x="200917" y="332656"/>
            <a:ext cx="8634115" cy="862065"/>
          </a:xfrm>
          <a:prstGeom prst="rect">
            <a:avLst/>
          </a:prstGeom>
        </p:spPr>
        <p:txBody>
          <a:bodyPr vert="horz" lIns="32146" tIns="32146" rIns="32146" bIns="32146" rtlCol="0" anchor="t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642915">
              <a:defRPr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Сидерический (звездный) период обращения- </a:t>
            </a:r>
          </a:p>
          <a:p>
            <a:pPr defTabSz="642915">
              <a:defRPr/>
            </a:pPr>
            <a:r>
              <a:rPr lang="ru-RU" sz="3200" dirty="0" smtClean="0">
                <a:solidFill>
                  <a:prstClr val="black"/>
                </a:solidFill>
              </a:rPr>
              <a:t>это кажущийся период </a:t>
            </a:r>
            <a:r>
              <a:rPr lang="ru-RU" sz="3200" u="sng" dirty="0" smtClean="0">
                <a:solidFill>
                  <a:prstClr val="black"/>
                </a:solidFill>
              </a:rPr>
              <a:t>между встречами с Землей</a:t>
            </a:r>
            <a:r>
              <a:rPr lang="ru-RU" sz="3200" dirty="0" smtClean="0">
                <a:solidFill>
                  <a:prstClr val="black"/>
                </a:solidFill>
              </a:rPr>
              <a:t>. </a:t>
            </a:r>
            <a:r>
              <a:rPr lang="ru-RU" sz="3200" dirty="0" smtClean="0">
                <a:ln w="5000" cmpd="sng">
                  <a:noFill/>
                  <a:prstDash val="solid"/>
                </a:ln>
                <a:solidFill>
                  <a:prstClr val="black"/>
                </a:solidFill>
                <a:latin typeface="Calibri"/>
                <a:ea typeface="+mj-ea"/>
                <a:cs typeface="+mj-cs"/>
              </a:rPr>
              <a:t>Он больше синодического периода.</a:t>
            </a:r>
            <a:endParaRPr lang="ru-RU" sz="3200" dirty="0">
              <a:ln w="5000" cmpd="sng">
                <a:noFill/>
                <a:prstDash val="solid"/>
              </a:ln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974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Внутреннее строение планет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833018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980728"/>
            <a:ext cx="8208912" cy="5877272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атмосфер планет земной группы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8177187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8568952" cy="5094287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Масса до 10</a:t>
            </a:r>
            <a:r>
              <a:rPr lang="ru-RU" baseline="30000" dirty="0" smtClean="0">
                <a:solidFill>
                  <a:schemeClr val="bg1">
                    <a:lumMod val="65000"/>
                  </a:schemeClr>
                </a:solidFill>
              </a:rPr>
              <a:t>27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Средняя плотность вещества 0,7 - 1,7 г/ см</a:t>
            </a:r>
            <a:r>
              <a:rPr lang="ru-RU" baseline="30000" dirty="0" smtClean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Расположены во внешней области Солнечной системы (внешние планеты)</a:t>
            </a: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внутреннего строения планет-гигантов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сравнении со строением Земли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8820114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836712"/>
            <a:ext cx="8136904" cy="5832648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Планеты.</a:t>
            </a:r>
            <a:b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Фотографии и характеристики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221" y="476672"/>
            <a:ext cx="8229600" cy="576064"/>
          </a:xfrm>
        </p:spPr>
        <p:txBody>
          <a:bodyPr>
            <a:normAutofit fontScale="90000"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Содержимое 14" descr="Меркурий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264696"/>
          </a:xfrm>
        </p:spPr>
      </p:pic>
      <p:pic>
        <p:nvPicPr>
          <p:cNvPr id="16" name="Рисунок 15" descr="Меркури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2276872"/>
            <a:ext cx="4896544" cy="4254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Венера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68952" cy="6408712"/>
          </a:xfrm>
        </p:spPr>
      </p:pic>
      <p:pic>
        <p:nvPicPr>
          <p:cNvPr id="5" name="Рисунок 4" descr="Вене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412776"/>
            <a:ext cx="5760640" cy="5256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75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планеты: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23476" y="1412777"/>
            <a:ext cx="8229600" cy="48981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u="sng" dirty="0" smtClean="0">
                <a:solidFill>
                  <a:srgbClr val="C00000"/>
                </a:solidFill>
              </a:rPr>
              <a:t>Планета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 </a:t>
            </a:r>
            <a:r>
              <a:rPr lang="ru-RU" dirty="0" smtClean="0"/>
              <a:t>это небесное тело, вращающееся вокруг Солнца, достаточно массивное (до 10</a:t>
            </a:r>
            <a:r>
              <a:rPr lang="ru-RU" baseline="30000" dirty="0" smtClean="0"/>
              <a:t>27</a:t>
            </a:r>
            <a:r>
              <a:rPr lang="ru-RU" dirty="0" smtClean="0"/>
              <a:t> кг), чтобы иметь шарообразную форму под воздействием собственной гравитации.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Кроме того, планета должна иметь вблизи своей орбиты пространство, свободное от других тел.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IMG_20190930_1958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568952" cy="6264696"/>
          </a:xfrm>
        </p:spPr>
      </p:pic>
      <p:pic>
        <p:nvPicPr>
          <p:cNvPr id="9" name="Рисунок 8" descr="Земл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628800"/>
            <a:ext cx="5544616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Луна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640960" cy="6408712"/>
          </a:xfrm>
        </p:spPr>
      </p:pic>
      <p:pic>
        <p:nvPicPr>
          <p:cNvPr id="9" name="Рисунок 8" descr="Лу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772816"/>
            <a:ext cx="6048672" cy="4824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Марс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3" cy="6336704"/>
          </a:xfrm>
        </p:spPr>
      </p:pic>
      <p:pic>
        <p:nvPicPr>
          <p:cNvPr id="9" name="Рисунок 8" descr="Мар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916832"/>
            <a:ext cx="5400600" cy="4680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6000" dirty="0"/>
          </a:p>
        </p:txBody>
      </p:sp>
      <p:pic>
        <p:nvPicPr>
          <p:cNvPr id="8" name="Рисунок 7" descr="Юпитер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pic>
        <p:nvPicPr>
          <p:cNvPr id="9" name="Рисунок 8" descr="Юпит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916832"/>
            <a:ext cx="5544616" cy="4680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1401736"/>
            <a:ext cx="8621497" cy="5164892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размеры Юпитера и Земли</a:t>
            </a:r>
            <a:endParaRPr lang="ru-RU" dirty="0"/>
          </a:p>
        </p:txBody>
      </p:sp>
      <p:pic>
        <p:nvPicPr>
          <p:cNvPr id="10" name="Содержимое 9" descr="IMG_20190930_20044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8496944" cy="5400600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Сатурн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pic>
        <p:nvPicPr>
          <p:cNvPr id="9" name="Рисунок 8" descr="Сатур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700808"/>
            <a:ext cx="5400600" cy="48965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Кольца Сатурна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9"/>
            <a:ext cx="8640960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540" y="620688"/>
            <a:ext cx="8229600" cy="1143000"/>
          </a:xfrm>
        </p:spPr>
        <p:txBody>
          <a:bodyPr>
            <a:normAutofit/>
          </a:bodyPr>
          <a:lstStyle/>
          <a:p>
            <a:pPr marL="0" indent="0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Кольца Сатурна 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17260" cy="6336704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30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Кольца Сатурна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68952" cy="6409705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ран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3" cy="6264696"/>
          </a:xfrm>
        </p:spPr>
      </p:pic>
      <p:pic>
        <p:nvPicPr>
          <p:cNvPr id="6" name="Рисунок 5" descr="Ур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5513780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Траектория</a:t>
            </a:r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движения планет Солнечной системы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EVGENIYA\Desktop\Астрономия\Тема Планеты\15698496969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8229600" cy="44618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35733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0600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18540" y="19004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9" name="Рисунок 8" descr="Нептун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9"/>
            <a:ext cx="8568952" cy="6336704"/>
          </a:xfrm>
          <a:prstGeom prst="rect">
            <a:avLst/>
          </a:prstGeom>
        </p:spPr>
      </p:pic>
      <p:pic>
        <p:nvPicPr>
          <p:cNvPr id="10" name="Рисунок 9" descr="Непту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772816"/>
            <a:ext cx="5760640" cy="4824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540" y="8302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Карликовые планеты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408712"/>
          </a:xfrm>
        </p:spPr>
      </p:pic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1556792"/>
            <a:ext cx="6696744" cy="2160240"/>
          </a:xfrm>
        </p:spPr>
        <p:txBody>
          <a:bodyPr>
            <a:normAutofit/>
          </a:bodyPr>
          <a:lstStyle/>
          <a:p>
            <a:r>
              <a:rPr lang="ru-RU" dirty="0" smtClean="0">
                <a:cs typeface="Aharoni" pitchFamily="2" charset="-79"/>
              </a:rPr>
              <a:t>Конец урока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8947" y="212636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cs typeface="Aharoni" pitchFamily="2" charset="-79"/>
              </a:rPr>
              <a:t/>
            </a:r>
            <a:br>
              <a:rPr lang="ru-RU" sz="6000" dirty="0" smtClean="0">
                <a:cs typeface="Aharoni" pitchFamily="2" charset="-79"/>
              </a:rPr>
            </a:br>
            <a:endParaRPr lang="ru-RU" sz="60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7993260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772400" cy="2232248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Солнечной системе всего 8 планет:</a:t>
            </a:r>
            <a:b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204864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планеты земной группы: </a:t>
            </a:r>
            <a:r>
              <a:rPr lang="ru-RU" sz="4400" dirty="0" smtClean="0">
                <a:cs typeface="Times New Roman" pitchFamily="18" charset="0"/>
              </a:rPr>
              <a:t>Меркурий , Венера, Земля, Марс;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планеты-гиганта: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dirty="0" smtClean="0"/>
              <a:t>Юпитер, Сатурн, Уран, Нептун.</a:t>
            </a:r>
            <a:br>
              <a:rPr lang="ru-RU" sz="4400" dirty="0" smtClean="0"/>
            </a:b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874157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939958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852936"/>
            <a:ext cx="8640960" cy="3654797"/>
          </a:xfrm>
        </p:spPr>
      </p:pic>
      <p:sp>
        <p:nvSpPr>
          <p:cNvPr id="9" name="Прямоугольник 8"/>
          <p:cNvSpPr/>
          <p:nvPr/>
        </p:nvSpPr>
        <p:spPr>
          <a:xfrm>
            <a:off x="4788024" y="332657"/>
            <a:ext cx="41044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sz="2400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Масса до 10</a:t>
            </a:r>
            <a:r>
              <a:rPr lang="ru-RU" sz="1600" baseline="30000" dirty="0" smtClean="0"/>
              <a:t>27</a:t>
            </a:r>
            <a:r>
              <a:rPr lang="ru-RU" sz="1600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Средняя плотность вещества 0,7 - 1,7 г/ см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Расположены во внешней области Солнечной системы (</a:t>
            </a:r>
            <a:r>
              <a:rPr lang="ru-RU" sz="1600" u="sng" dirty="0" smtClean="0">
                <a:solidFill>
                  <a:srgbClr val="FF0000"/>
                </a:solidFill>
              </a:rPr>
              <a:t>внешние планеты</a:t>
            </a:r>
            <a:r>
              <a:rPr lang="ru-RU" sz="1600" dirty="0" smtClean="0"/>
              <a:t>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32657"/>
            <a:ext cx="44644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endParaRPr lang="ru-RU" sz="2400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Масса до 10</a:t>
            </a:r>
            <a:r>
              <a:rPr lang="ru-RU" sz="1600" baseline="30000" dirty="0" smtClean="0"/>
              <a:t>25</a:t>
            </a:r>
            <a:r>
              <a:rPr lang="ru-RU" sz="1600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Средняя плотность вещества 4 - 5,5 г/ см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Образовались в горячей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Состоят в основном из тяжелых хим. элементов – соединений </a:t>
            </a:r>
            <a:r>
              <a:rPr lang="ru-RU" sz="1600" dirty="0" err="1" smtClean="0"/>
              <a:t>Ме</a:t>
            </a:r>
            <a:r>
              <a:rPr lang="ru-RU" sz="1600" dirty="0" smtClean="0"/>
              <a:t>, силикатов и т.д.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Расположены во внутренней области Солнечной системы (</a:t>
            </a:r>
            <a:r>
              <a:rPr lang="ru-RU" sz="1600" u="sng" dirty="0" smtClean="0">
                <a:solidFill>
                  <a:srgbClr val="FF0000"/>
                </a:solidFill>
              </a:rPr>
              <a:t>внутренние планеты</a:t>
            </a:r>
            <a:r>
              <a:rPr lang="ru-RU" sz="1600" dirty="0" smtClean="0"/>
              <a:t>)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600200"/>
            <a:ext cx="8208912" cy="4835015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5900" dirty="0" smtClean="0"/>
              <a:t>Масса </a:t>
            </a:r>
            <a:r>
              <a:rPr lang="ru-RU" sz="5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 10</a:t>
            </a:r>
            <a:r>
              <a:rPr lang="ru-RU" sz="59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25</a:t>
            </a:r>
            <a:r>
              <a:rPr lang="ru-RU" sz="5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кг</a:t>
            </a:r>
            <a:endParaRPr lang="ru-RU" sz="5900" dirty="0" smtClean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Средняя плотность вещества 4 - 5,5 г/ см</a:t>
            </a:r>
            <a:r>
              <a:rPr lang="ru-RU" sz="5900" baseline="30000" dirty="0" smtClean="0"/>
              <a:t>3</a:t>
            </a:r>
            <a:r>
              <a:rPr lang="ru-RU" sz="5900" dirty="0" smtClean="0"/>
              <a:t> </a:t>
            </a:r>
            <a:endParaRPr lang="ru-RU" sz="5900" dirty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Образовались в горячей зоне протопланетного облака</a:t>
            </a:r>
            <a:endParaRPr lang="ru-RU" sz="5900" dirty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Состоят в основном из тяжелых хим. элементов – соединений </a:t>
            </a:r>
            <a:r>
              <a:rPr lang="ru-RU" sz="5900" dirty="0" err="1" smtClean="0"/>
              <a:t>Ме</a:t>
            </a:r>
            <a:r>
              <a:rPr lang="ru-RU" sz="5900" dirty="0" smtClean="0"/>
              <a:t>, силикатов и т.д.</a:t>
            </a:r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Расположены во внутренней области Солнечной системы (внутренние планеты)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483444"/>
            <a:ext cx="8256669" cy="470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Масса до 10</a:t>
            </a:r>
            <a:r>
              <a:rPr lang="ru-RU" baseline="30000" dirty="0" smtClean="0"/>
              <a:t>27</a:t>
            </a:r>
            <a:r>
              <a:rPr lang="ru-RU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Средняя плотность вещества 0,7 - 1,7 г/ см</a:t>
            </a:r>
            <a:r>
              <a:rPr lang="ru-RU" baseline="30000" dirty="0" smtClean="0"/>
              <a:t>3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Расположены во внешней области Солнечной системы (внешние планеты)</a:t>
            </a:r>
          </a:p>
          <a:p>
            <a:pPr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2503" y="836712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Карликовые планеты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Уступают планетам по размерам и массе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Их орбиты сильно вытянуты и наклонены к эклиптике на угол более 10</a:t>
            </a:r>
            <a:r>
              <a:rPr lang="ru-RU" baseline="30000" dirty="0" smtClean="0"/>
              <a:t> о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Такие параметры орбит характерны для астероидов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Превосходят астероиды по размеру и массе, а их форма близка к сферической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Сейчас к ним отнесено всего 5 планет: это Церера, Плутон, </a:t>
            </a:r>
            <a:r>
              <a:rPr lang="ru-RU" dirty="0" err="1" smtClean="0"/>
              <a:t>Хаумеа</a:t>
            </a:r>
            <a:r>
              <a:rPr lang="ru-RU" dirty="0" smtClean="0"/>
              <a:t>, </a:t>
            </a:r>
            <a:r>
              <a:rPr lang="ru-RU" dirty="0" err="1" smtClean="0"/>
              <a:t>Макемаке</a:t>
            </a:r>
            <a:r>
              <a:rPr lang="ru-RU" dirty="0" smtClean="0"/>
              <a:t> и Эрида.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Кандидатов много больше, чем пять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3905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88640"/>
            <a:ext cx="1224136" cy="6408712"/>
          </a:xfrm>
          <a:solidFill>
            <a:schemeClr val="accent6">
              <a:lumMod val="60000"/>
              <a:lumOff val="40000"/>
            </a:schemeClr>
          </a:solidFill>
        </p:spPr>
        <p:txBody>
          <a:bodyPr vert="wordArtVert">
            <a:normAutofit fontScale="90000"/>
          </a:bodyPr>
          <a:lstStyle/>
          <a:p>
            <a:r>
              <a:rPr lang="ru-RU" sz="3200" b="1" spc="-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КАРЛИКОВЫЕ ПЛАНЕТЫ</a:t>
            </a:r>
            <a:endParaRPr lang="ru-RU" sz="3200" b="1" spc="-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4" name="Содержимое 3" descr="Карликовые планеты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188640"/>
            <a:ext cx="3600399" cy="6408712"/>
          </a:xfrm>
        </p:spPr>
      </p:pic>
      <p:pic>
        <p:nvPicPr>
          <p:cNvPr id="5" name="Рисунок 4" descr="Карликовые планеты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88640"/>
            <a:ext cx="3744416" cy="64087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770</Words>
  <Application>Microsoft Office PowerPoint</Application>
  <PresentationFormat>Экран (4:3)</PresentationFormat>
  <Paragraphs>234</Paragraphs>
  <Slides>32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Планеты Cолнечной системы</vt:lpstr>
      <vt:lpstr>Понятие планеты:</vt:lpstr>
      <vt:lpstr>Траектория движения планет Солнечной системы </vt:lpstr>
      <vt:lpstr>В Солнечной системе всего 8 планет: </vt:lpstr>
      <vt:lpstr> </vt:lpstr>
      <vt:lpstr>Планеты земной группы</vt:lpstr>
      <vt:lpstr>Планеты - гиганты</vt:lpstr>
      <vt:lpstr>Карликовые планеты</vt:lpstr>
      <vt:lpstr>КАРЛИКОВЫЕ ПЛАНЕТЫ</vt:lpstr>
      <vt:lpstr>Слайд 10</vt:lpstr>
      <vt:lpstr>Слайд 11</vt:lpstr>
      <vt:lpstr>Слайд 12</vt:lpstr>
      <vt:lpstr>Внутреннее строение планет</vt:lpstr>
      <vt:lpstr>Характеристики атмосфер планет земной группы</vt:lpstr>
      <vt:lpstr>Планеты - гиганты</vt:lpstr>
      <vt:lpstr>Схема внутреннего строения планет-гигантов  в сравнении со строением Земли</vt:lpstr>
      <vt:lpstr>Планеты. Фотографии и характеристики</vt:lpstr>
      <vt:lpstr>Слайд 18</vt:lpstr>
      <vt:lpstr>Слайд 19</vt:lpstr>
      <vt:lpstr>Слайд 20</vt:lpstr>
      <vt:lpstr>Слайд 21</vt:lpstr>
      <vt:lpstr>Слайд 22</vt:lpstr>
      <vt:lpstr>Слайд 23</vt:lpstr>
      <vt:lpstr>Сравнительные размеры Юпитера и Земли</vt:lpstr>
      <vt:lpstr>Слайд 25</vt:lpstr>
      <vt:lpstr>Слайд 26</vt:lpstr>
      <vt:lpstr>Слайд 27</vt:lpstr>
      <vt:lpstr> </vt:lpstr>
      <vt:lpstr>Слайд 29</vt:lpstr>
      <vt:lpstr> </vt:lpstr>
      <vt:lpstr> </vt:lpstr>
      <vt:lpstr>Конец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работать по классике </dc:title>
  <dc:creator>Регина</dc:creator>
  <cp:lastModifiedBy>EVGENIYA</cp:lastModifiedBy>
  <cp:revision>165</cp:revision>
  <dcterms:created xsi:type="dcterms:W3CDTF">2019-09-17T16:05:49Z</dcterms:created>
  <dcterms:modified xsi:type="dcterms:W3CDTF">2019-09-30T21:15:31Z</dcterms:modified>
</cp:coreProperties>
</file>