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804" r:id="rId2"/>
  </p:sldMasterIdLst>
  <p:notesMasterIdLst>
    <p:notesMasterId r:id="rId25"/>
  </p:notesMasterIdLst>
  <p:sldIdLst>
    <p:sldId id="286" r:id="rId3"/>
    <p:sldId id="262" r:id="rId4"/>
    <p:sldId id="287" r:id="rId5"/>
    <p:sldId id="256" r:id="rId6"/>
    <p:sldId id="257" r:id="rId7"/>
    <p:sldId id="259" r:id="rId8"/>
    <p:sldId id="264" r:id="rId9"/>
    <p:sldId id="285" r:id="rId10"/>
    <p:sldId id="265" r:id="rId11"/>
    <p:sldId id="266" r:id="rId12"/>
    <p:sldId id="258" r:id="rId13"/>
    <p:sldId id="268" r:id="rId14"/>
    <p:sldId id="269" r:id="rId15"/>
    <p:sldId id="270" r:id="rId16"/>
    <p:sldId id="271" r:id="rId17"/>
    <p:sldId id="272" r:id="rId18"/>
    <p:sldId id="282" r:id="rId19"/>
    <p:sldId id="280" r:id="rId20"/>
    <p:sldId id="283" r:id="rId21"/>
    <p:sldId id="284" r:id="rId22"/>
    <p:sldId id="276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 autoAdjust="0"/>
    <p:restoredTop sz="94660"/>
  </p:normalViewPr>
  <p:slideViewPr>
    <p:cSldViewPr>
      <p:cViewPr varScale="1">
        <p:scale>
          <a:sx n="86" d="100"/>
          <a:sy n="86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DF9F8B-5CC0-44EA-A541-97308572FB68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AD0554-4CDA-467B-8A4A-4F79D47284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090363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E0DB9-979B-4B67-8633-675C92FF1A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63B69-8BBC-4B9C-81A0-601A49F6BD5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3927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E0DB9-979B-4B67-8633-675C92FF1A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63B69-8BBC-4B9C-81A0-601A49F6BD5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9643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E0DB9-979B-4B67-8633-675C92FF1A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63B69-8BBC-4B9C-81A0-601A49F6BD5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08223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E0DB9-979B-4B67-8633-675C92FF1A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63B69-8BBC-4B9C-81A0-601A49F6BD5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15533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E0DB9-979B-4B67-8633-675C92FF1A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63B69-8BBC-4B9C-81A0-601A49F6BD5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144915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E0DB9-979B-4B67-8633-675C92FF1A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63B69-8BBC-4B9C-81A0-601A49F6BD5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18927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E0DB9-979B-4B67-8633-675C92FF1A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63B69-8BBC-4B9C-81A0-601A49F6BD5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577284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E0DB9-979B-4B67-8633-675C92FF1A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63B69-8BBC-4B9C-81A0-601A49F6BD5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29414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E0DB9-979B-4B67-8633-675C92FF1A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63B69-8BBC-4B9C-81A0-601A49F6BD5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283875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E0DB9-979B-4B67-8633-675C92FF1A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63B69-8BBC-4B9C-81A0-601A49F6BD5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66334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E0DB9-979B-4B67-8633-675C92FF1A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63B69-8BBC-4B9C-81A0-601A49F6BD5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42959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E0DB9-979B-4B67-8633-675C92FF1A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63B69-8BBC-4B9C-81A0-601A49F6BD5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039112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E0DB9-979B-4B67-8633-675C92FF1A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63B69-8BBC-4B9C-81A0-601A49F6BD5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762285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E0DB9-979B-4B67-8633-675C92FF1A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63B69-8BBC-4B9C-81A0-601A49F6BD5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621284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E0DB9-979B-4B67-8633-675C92FF1A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63B69-8BBC-4B9C-81A0-601A49F6BD5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441073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E0DB9-979B-4B67-8633-675C92FF1A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63B69-8BBC-4B9C-81A0-601A49F6BD5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42879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E0DB9-979B-4B67-8633-675C92FF1A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63B69-8BBC-4B9C-81A0-601A49F6BD5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99729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E0DB9-979B-4B67-8633-675C92FF1A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63B69-8BBC-4B9C-81A0-601A49F6BD5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92222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E0DB9-979B-4B67-8633-675C92FF1A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63B69-8BBC-4B9C-81A0-601A49F6BD5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19093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E0DB9-979B-4B67-8633-675C92FF1A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63B69-8BBC-4B9C-81A0-601A49F6BD5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81665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E0DB9-979B-4B67-8633-675C92FF1A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63B69-8BBC-4B9C-81A0-601A49F6BD5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89320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E0DB9-979B-4B67-8633-675C92FF1A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63B69-8BBC-4B9C-81A0-601A49F6BD5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6085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DE0DB9-979B-4B67-8633-675C92FF1A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263B69-8BBC-4B9C-81A0-601A49F6BD5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0604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DE0DB9-979B-4B67-8633-675C92FF1A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263B69-8BBC-4B9C-81A0-601A49F6BD5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6598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lang="ru-RU" sz="5400" b="1" dirty="0" smtClean="0">
                <a:solidFill>
                  <a:srgbClr val="C00000"/>
                </a:solidFill>
              </a:rPr>
              <a:t/>
            </a:r>
            <a:br>
              <a:rPr lang="ru-RU" sz="5400" b="1" dirty="0" smtClean="0">
                <a:solidFill>
                  <a:srgbClr val="C00000"/>
                </a:solidFill>
              </a:rPr>
            </a:br>
            <a:r>
              <a:rPr lang="ru-RU" sz="5400" b="1" dirty="0" smtClean="0">
                <a:solidFill>
                  <a:srgbClr val="C00000"/>
                </a:solidFill>
              </a:rPr>
              <a:t/>
            </a:r>
            <a:br>
              <a:rPr lang="ru-RU" sz="5400" b="1" dirty="0" smtClean="0">
                <a:solidFill>
                  <a:srgbClr val="C00000"/>
                </a:solidFill>
              </a:rPr>
            </a:br>
            <a:r>
              <a:rPr lang="ru-RU" sz="5400" b="1" dirty="0" smtClean="0">
                <a:solidFill>
                  <a:srgbClr val="C00000"/>
                </a:solidFill>
              </a:rPr>
              <a:t/>
            </a:r>
            <a:br>
              <a:rPr lang="ru-RU" sz="5400" b="1" dirty="0" smtClean="0">
                <a:solidFill>
                  <a:srgbClr val="C00000"/>
                </a:solidFill>
              </a:rPr>
            </a:br>
            <a:r>
              <a:rPr lang="ru-RU" sz="2400" b="1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Пусть история всех нас рассудит</a:t>
            </a:r>
            <a:r>
              <a:rPr lang="ru-RU" sz="2400" i="1" dirty="0" smtClean="0">
                <a:solidFill>
                  <a:prstClr val="white"/>
                </a:solidFill>
                <a:latin typeface="Arial" pitchFamily="34" charset="0"/>
                <a:ea typeface="+mn-ea"/>
                <a:cs typeface="+mn-cs"/>
              </a:rPr>
              <a:t/>
            </a:r>
            <a:br>
              <a:rPr lang="ru-RU" sz="2400" i="1" dirty="0" smtClean="0">
                <a:solidFill>
                  <a:prstClr val="white"/>
                </a:solidFill>
                <a:latin typeface="Arial" pitchFamily="34" charset="0"/>
                <a:ea typeface="+mn-ea"/>
                <a:cs typeface="+mn-cs"/>
              </a:rPr>
            </a:br>
            <a:r>
              <a:rPr lang="ru-RU" sz="2400" b="1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 оценку пусть каждому даст.</a:t>
            </a:r>
            <a:r>
              <a:rPr lang="ru-RU" sz="2400" i="1" dirty="0" smtClean="0">
                <a:solidFill>
                  <a:prstClr val="white"/>
                </a:solidFill>
                <a:latin typeface="Arial" pitchFamily="34" charset="0"/>
                <a:ea typeface="+mn-ea"/>
                <a:cs typeface="+mn-cs"/>
              </a:rPr>
              <a:t/>
            </a:r>
            <a:br>
              <a:rPr lang="ru-RU" sz="2400" i="1" dirty="0" smtClean="0">
                <a:solidFill>
                  <a:prstClr val="white"/>
                </a:solidFill>
                <a:latin typeface="Arial" pitchFamily="34" charset="0"/>
                <a:ea typeface="+mn-ea"/>
                <a:cs typeface="+mn-cs"/>
              </a:rPr>
            </a:br>
            <a:r>
              <a:rPr lang="ru-RU" sz="2400" b="1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Пусть о павших никто не забудет,</a:t>
            </a:r>
            <a:r>
              <a:rPr lang="ru-RU" sz="2400" i="1" dirty="0" smtClean="0">
                <a:solidFill>
                  <a:prstClr val="white"/>
                </a:solidFill>
                <a:latin typeface="Arial" pitchFamily="34" charset="0"/>
                <a:ea typeface="+mn-ea"/>
                <a:cs typeface="+mn-cs"/>
              </a:rPr>
              <a:t/>
            </a:r>
            <a:br>
              <a:rPr lang="ru-RU" sz="2400" i="1" dirty="0" smtClean="0">
                <a:solidFill>
                  <a:prstClr val="white"/>
                </a:solidFill>
                <a:latin typeface="Arial" pitchFamily="34" charset="0"/>
                <a:ea typeface="+mn-ea"/>
                <a:cs typeface="+mn-cs"/>
              </a:rPr>
            </a:br>
            <a:r>
              <a:rPr lang="ru-RU" sz="2400" b="1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 хоть кто-то расскажет о нас.</a:t>
            </a:r>
            <a:r>
              <a:rPr lang="ru-RU" sz="2400" i="1" dirty="0" smtClean="0">
                <a:solidFill>
                  <a:prstClr val="white"/>
                </a:solidFill>
                <a:latin typeface="Arial" pitchFamily="34" charset="0"/>
                <a:ea typeface="+mn-ea"/>
                <a:cs typeface="+mn-cs"/>
              </a:rPr>
              <a:t/>
            </a:r>
            <a:br>
              <a:rPr lang="ru-RU" sz="2400" i="1" dirty="0" smtClean="0">
                <a:solidFill>
                  <a:prstClr val="white"/>
                </a:solidFill>
                <a:latin typeface="Arial" pitchFamily="34" charset="0"/>
                <a:ea typeface="+mn-ea"/>
                <a:cs typeface="+mn-cs"/>
              </a:rPr>
            </a:br>
            <a:r>
              <a:rPr lang="ru-RU" sz="2400" i="1" dirty="0" smtClean="0">
                <a:solidFill>
                  <a:prstClr val="white"/>
                </a:solidFill>
                <a:latin typeface="Arial" pitchFamily="34" charset="0"/>
                <a:ea typeface="+mn-ea"/>
                <a:cs typeface="+mn-cs"/>
              </a:rPr>
              <a:t/>
            </a:r>
            <a:br>
              <a:rPr lang="ru-RU" sz="2400" i="1" dirty="0" smtClean="0">
                <a:solidFill>
                  <a:prstClr val="white"/>
                </a:solidFill>
                <a:latin typeface="Arial" pitchFamily="34" charset="0"/>
                <a:ea typeface="+mn-ea"/>
                <a:cs typeface="+mn-cs"/>
              </a:rPr>
            </a:br>
            <a:r>
              <a:rPr lang="ru-RU" sz="2400" i="1" dirty="0" smtClean="0">
                <a:solidFill>
                  <a:prstClr val="white"/>
                </a:solidFill>
                <a:latin typeface="Arial" pitchFamily="34" charset="0"/>
                <a:ea typeface="+mn-ea"/>
                <a:cs typeface="+mn-cs"/>
              </a:rPr>
              <a:t/>
            </a:r>
            <a:br>
              <a:rPr lang="ru-RU" sz="2400" i="1" dirty="0" smtClean="0">
                <a:solidFill>
                  <a:prstClr val="white"/>
                </a:solidFill>
                <a:latin typeface="Arial" pitchFamily="34" charset="0"/>
                <a:ea typeface="+mn-ea"/>
                <a:cs typeface="+mn-cs"/>
              </a:rPr>
            </a:br>
            <a:r>
              <a:rPr lang="ru-RU" sz="5400" b="1" dirty="0" smtClean="0">
                <a:solidFill>
                  <a:srgbClr val="C00000"/>
                </a:solidFill>
                <a:latin typeface="+mn-lt"/>
              </a:rPr>
              <a:t>Герои рядом с нами.</a:t>
            </a:r>
            <a:endParaRPr lang="ru-RU" sz="54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4725144"/>
            <a:ext cx="41764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solidFill>
                  <a:prstClr val="white"/>
                </a:solidFill>
                <a:latin typeface="Arial" pitchFamily="34" charset="0"/>
              </a:rPr>
              <a:t>Разработала</a:t>
            </a:r>
            <a:r>
              <a:rPr lang="ru-RU" i="1" smtClean="0">
                <a:solidFill>
                  <a:prstClr val="white"/>
                </a:solidFill>
                <a:latin typeface="Arial" pitchFamily="34" charset="0"/>
              </a:rPr>
              <a:t>: </a:t>
            </a:r>
            <a:endParaRPr lang="ru-RU" i="1" smtClean="0">
              <a:solidFill>
                <a:prstClr val="white"/>
              </a:solidFill>
              <a:latin typeface="Arial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i="1" smtClean="0">
                <a:solidFill>
                  <a:prstClr val="white"/>
                </a:solidFill>
                <a:latin typeface="Arial" pitchFamily="34" charset="0"/>
              </a:rPr>
              <a:t>Тюнина</a:t>
            </a:r>
            <a:r>
              <a:rPr lang="ru-RU" i="1" dirty="0" smtClean="0">
                <a:solidFill>
                  <a:prstClr val="white"/>
                </a:solidFill>
                <a:latin typeface="Arial" pitchFamily="34" charset="0"/>
              </a:rPr>
              <a:t>  </a:t>
            </a:r>
            <a:r>
              <a:rPr lang="ru-RU" i="1" dirty="0" smtClean="0">
                <a:solidFill>
                  <a:prstClr val="white"/>
                </a:solidFill>
                <a:latin typeface="Arial" pitchFamily="34" charset="0"/>
              </a:rPr>
              <a:t>Зинаида Александровна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solidFill>
                  <a:prstClr val="white"/>
                </a:solidFill>
                <a:latin typeface="Arial" pitchFamily="34" charset="0"/>
              </a:rPr>
              <a:t>классный руководитель 11 класса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solidFill>
                  <a:prstClr val="white"/>
                </a:solidFill>
                <a:latin typeface="Arial" pitchFamily="34" charset="0"/>
              </a:rPr>
              <a:t>КОУ </a:t>
            </a:r>
            <a:r>
              <a:rPr lang="ru-RU" i="1" dirty="0" smtClean="0">
                <a:solidFill>
                  <a:prstClr val="white"/>
                </a:solidFill>
                <a:latin typeface="Arial" pitchFamily="34" charset="0"/>
              </a:rPr>
              <a:t>«Специальная учебно-воспитательная школа №2»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solidFill>
                  <a:prstClr val="white"/>
                </a:solidFill>
                <a:latin typeface="Arial" pitchFamily="34" charset="0"/>
              </a:rPr>
              <a:t>г. Сургут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76800" y="457201"/>
            <a:ext cx="2819400" cy="1459632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      </a:t>
            </a:r>
            <a:r>
              <a:rPr lang="en-US" dirty="0" smtClean="0">
                <a:solidFill>
                  <a:srgbClr val="C00000"/>
                </a:solidFill>
              </a:rPr>
              <a:t>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404664"/>
            <a:ext cx="7920880" cy="1368152"/>
          </a:xfrm>
        </p:spPr>
        <p:txBody>
          <a:bodyPr>
            <a:noAutofit/>
          </a:bodyPr>
          <a:lstStyle/>
          <a:p>
            <a:r>
              <a:rPr lang="ru-RU" sz="1800" b="1" i="1" dirty="0">
                <a:latin typeface="Arial" pitchFamily="34" charset="0"/>
                <a:cs typeface="Arial" pitchFamily="34" charset="0"/>
              </a:rPr>
              <a:t>В тяжелые годы Великой Отечественной войны </a:t>
            </a:r>
            <a:r>
              <a:rPr lang="ru-RU" sz="1800" b="1" i="1" dirty="0" smtClean="0">
                <a:latin typeface="Arial" pitchFamily="34" charset="0"/>
                <a:cs typeface="Arial" pitchFamily="34" charset="0"/>
              </a:rPr>
              <a:t>родился </a:t>
            </a:r>
            <a:r>
              <a:rPr lang="ru-RU" sz="1800" b="1" i="1" dirty="0">
                <a:latin typeface="Arial" pitchFamily="34" charset="0"/>
                <a:cs typeface="Arial" pitchFamily="34" charset="0"/>
              </a:rPr>
              <a:t>замечательный девиз: </a:t>
            </a:r>
            <a:endParaRPr lang="ru-RU" sz="1800" b="1" i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8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18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Врага уничтожить — большая заслуга, но друга спасти — это высшая честь!». </a:t>
            </a:r>
            <a:endParaRPr lang="ru-RU" sz="1800" b="1" i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800" b="1" i="1" dirty="0" smtClean="0">
                <a:latin typeface="Arial" pitchFamily="34" charset="0"/>
                <a:cs typeface="Arial" pitchFamily="34" charset="0"/>
              </a:rPr>
              <a:t>Этой </a:t>
            </a:r>
            <a:r>
              <a:rPr lang="ru-RU" sz="1800" b="1" i="1" dirty="0">
                <a:latin typeface="Arial" pitchFamily="34" charset="0"/>
                <a:cs typeface="Arial" pitchFamily="34" charset="0"/>
              </a:rPr>
              <a:t>фронтовой заповеди и поныне верны российские воины. 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492896"/>
            <a:ext cx="3227388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355976" y="2420888"/>
            <a:ext cx="4536504" cy="576064"/>
          </a:xfrm>
        </p:spPr>
        <p:txBody>
          <a:bodyPr/>
          <a:lstStyle/>
          <a:p>
            <a:pPr algn="ctr"/>
            <a:r>
              <a:rPr lang="ru-RU" b="1" dirty="0"/>
              <a:t>«</a:t>
            </a:r>
            <a:r>
              <a:rPr lang="ru-RU" sz="1800" b="1" i="1" dirty="0"/>
              <a:t>Сила воина крепкой дружбой удвоена»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7" y="3212977"/>
            <a:ext cx="3096344" cy="22322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 rot="10800000" flipV="1">
            <a:off x="3779912" y="5798006"/>
            <a:ext cx="4680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prstClr val="black"/>
                </a:solidFill>
              </a:rPr>
              <a:t>Лопатин </a:t>
            </a:r>
            <a:r>
              <a:rPr lang="ru-RU" b="1" i="1" dirty="0" smtClean="0">
                <a:solidFill>
                  <a:prstClr val="black"/>
                </a:solidFill>
              </a:rPr>
              <a:t>Анатолий</a:t>
            </a:r>
            <a:r>
              <a:rPr lang="en-US" b="1" i="1" dirty="0" smtClean="0">
                <a:solidFill>
                  <a:prstClr val="black"/>
                </a:solidFill>
              </a:rPr>
              <a:t> </a:t>
            </a:r>
            <a:r>
              <a:rPr lang="ru-RU" b="1" i="1" dirty="0" smtClean="0">
                <a:solidFill>
                  <a:prstClr val="black"/>
                </a:solidFill>
              </a:rPr>
              <a:t>Александрович </a:t>
            </a:r>
            <a:r>
              <a:rPr lang="ru-RU" b="1" i="1" dirty="0">
                <a:solidFill>
                  <a:prstClr val="black"/>
                </a:solidFill>
              </a:rPr>
              <a:t>«слева»</a:t>
            </a:r>
          </a:p>
        </p:txBody>
      </p:sp>
    </p:spTree>
    <p:extLst>
      <p:ext uri="{BB962C8B-B14F-4D97-AF65-F5344CB8AC3E}">
        <p14:creationId xmlns="" xmlns:p14="http://schemas.microsoft.com/office/powerpoint/2010/main" val="10809840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188913"/>
            <a:ext cx="8229600" cy="4525962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400" b="1" dirty="0"/>
              <a:t>Война в Афганистане для наших солдат закончилась, но уже в декабре 1994 г. началась новая, не менее кровопролитная война в Чечне.</a:t>
            </a:r>
          </a:p>
        </p:txBody>
      </p:sp>
      <p:pic>
        <p:nvPicPr>
          <p:cNvPr id="5" name="Рисунок 4" descr="pervaya_chechenskay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18" y="1428736"/>
            <a:ext cx="5643602" cy="517159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8316882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/>
              <a:t>Первая Чеченская война-1994-1996 годы и Вторая Чеченская война 1999-2001 годы.</a:t>
            </a:r>
            <a:br>
              <a:rPr lang="ru-RU" sz="2800" b="1" dirty="0" smtClean="0"/>
            </a:br>
            <a:endParaRPr lang="ru-RU" sz="2800" b="1" dirty="0"/>
          </a:p>
        </p:txBody>
      </p:sp>
      <p:pic>
        <p:nvPicPr>
          <p:cNvPr id="8" name="Содержимое 7" descr="22_0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124744"/>
            <a:ext cx="4016142" cy="2644916"/>
          </a:xfrm>
        </p:spPr>
      </p:pic>
      <p:pic>
        <p:nvPicPr>
          <p:cNvPr id="7" name="Рисунок 6" descr="7ef5845615a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8" y="3933056"/>
            <a:ext cx="3888432" cy="2721903"/>
          </a:xfrm>
          <a:prstGeom prst="rect">
            <a:avLst/>
          </a:prstGeom>
        </p:spPr>
      </p:pic>
      <p:pic>
        <p:nvPicPr>
          <p:cNvPr id="10" name="Рисунок 9" descr="582105826.jpg"/>
          <p:cNvPicPr>
            <a:picLocks noChangeAspect="1"/>
          </p:cNvPicPr>
          <p:nvPr/>
        </p:nvPicPr>
        <p:blipFill rotWithShape="1">
          <a:blip r:embed="rId4" cstate="print"/>
          <a:srcRect l="-11353" t="2952" r="11353" b="2952"/>
          <a:stretch/>
        </p:blipFill>
        <p:spPr>
          <a:xfrm>
            <a:off x="5313234" y="1327224"/>
            <a:ext cx="3247667" cy="412968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50522036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/>
              <a:t>Война в Чечне обошлась россиянам в несколько миллиардов долларов и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унесла жизни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более 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120 тысяч человек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с обеих сторон </a:t>
            </a:r>
            <a:r>
              <a:rPr lang="ru-RU" sz="2800" b="1" dirty="0"/>
              <a:t>.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6" name="Рисунок 5" descr="564805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484784"/>
            <a:ext cx="4286250" cy="3248025"/>
          </a:xfrm>
          <a:prstGeom prst="rect">
            <a:avLst/>
          </a:prstGeom>
        </p:spPr>
      </p:pic>
      <p:pic>
        <p:nvPicPr>
          <p:cNvPr id="7" name="Рисунок 6" descr="2719879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1844824"/>
            <a:ext cx="3816424" cy="2488309"/>
          </a:xfrm>
          <a:prstGeom prst="rect">
            <a:avLst/>
          </a:prstGeom>
        </p:spPr>
      </p:pic>
      <p:pic>
        <p:nvPicPr>
          <p:cNvPr id="9" name="Рисунок 8" descr="41642023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67744" y="4221088"/>
            <a:ext cx="3619506" cy="238163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10458447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/>
              <a:t>В двух Чеченских войнах приняли участие более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600 тысяч </a:t>
            </a:r>
            <a:r>
              <a:rPr lang="ru-RU" sz="2400" b="1" dirty="0"/>
              <a:t>российских солдат и около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3 тысяч </a:t>
            </a:r>
            <a:r>
              <a:rPr lang="ru-RU" sz="2400" b="1" dirty="0"/>
              <a:t>не вернулось</a:t>
            </a:r>
          </a:p>
        </p:txBody>
      </p:sp>
      <p:pic>
        <p:nvPicPr>
          <p:cNvPr id="3" name="Рисунок 2" descr="5065948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57750" y="1285860"/>
            <a:ext cx="4286250" cy="2857500"/>
          </a:xfrm>
          <a:prstGeom prst="rect">
            <a:avLst/>
          </a:prstGeom>
        </p:spPr>
      </p:pic>
      <p:pic>
        <p:nvPicPr>
          <p:cNvPr id="4" name="Рисунок 3" descr="5089876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1857364"/>
            <a:ext cx="4762500" cy="3181350"/>
          </a:xfrm>
          <a:prstGeom prst="rect">
            <a:avLst/>
          </a:prstGeom>
        </p:spPr>
      </p:pic>
      <p:pic>
        <p:nvPicPr>
          <p:cNvPr id="5" name="Рисунок 4" descr="65570323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14744" y="3429000"/>
            <a:ext cx="4762500" cy="31337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1203766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764704"/>
            <a:ext cx="8229600" cy="152128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Много мы знаем об этой войне, но есть эпизоды,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 о которых не узнаем никогда. 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/>
              <a:t>По-разному мы к ней относимся. Но все мы единодушны в утверждении:</a:t>
            </a: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> «</a:t>
            </a: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Не должны гибнуть там наши солдаты – 18-20-летние мальчишки, которые еще недавно учились в наших школах, которых, может быть, кто-то из нас знал</a:t>
            </a:r>
            <a:r>
              <a:rPr lang="ru-RU" sz="2400" b="1" i="1" dirty="0" smtClean="0"/>
              <a:t>»</a:t>
            </a:r>
            <a:br>
              <a:rPr lang="ru-RU" sz="2400" b="1" i="1" dirty="0" smtClean="0"/>
            </a:br>
            <a:endParaRPr lang="ru-RU" sz="2400" dirty="0"/>
          </a:p>
        </p:txBody>
      </p:sp>
      <p:pic>
        <p:nvPicPr>
          <p:cNvPr id="3" name="Рисунок 2" descr="pics.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2780928"/>
            <a:ext cx="5969000" cy="38481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7710464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1115616" y="2420888"/>
            <a:ext cx="7200800" cy="2736304"/>
          </a:xfrm>
        </p:spPr>
        <p:txBody>
          <a:bodyPr>
            <a:normAutofit fontScale="40000" lnSpcReduction="20000"/>
          </a:bodyPr>
          <a:lstStyle/>
          <a:p>
            <a:pPr algn="ctr">
              <a:buNone/>
            </a:pPr>
            <a:r>
              <a:rPr lang="ru-RU" sz="4100" b="1" dirty="0"/>
              <a:t>… </a:t>
            </a:r>
            <a:r>
              <a:rPr lang="ru-RU" sz="5100" b="1" dirty="0"/>
              <a:t>Мальчишки так хотели жить</a:t>
            </a:r>
          </a:p>
          <a:p>
            <a:pPr algn="ctr">
              <a:buNone/>
            </a:pPr>
            <a:r>
              <a:rPr lang="ru-RU" sz="5100" b="1" dirty="0"/>
              <a:t>и умирать не собирались,</a:t>
            </a:r>
          </a:p>
          <a:p>
            <a:pPr algn="ctr">
              <a:buNone/>
            </a:pPr>
            <a:r>
              <a:rPr lang="ru-RU" sz="5100" b="1" dirty="0"/>
              <a:t>Но будут вороны кружить,</a:t>
            </a:r>
          </a:p>
          <a:p>
            <a:pPr algn="ctr">
              <a:buNone/>
            </a:pPr>
            <a:r>
              <a:rPr lang="ru-RU" sz="5100" b="1" dirty="0"/>
              <a:t>где месть и ненависть закрались.</a:t>
            </a:r>
          </a:p>
          <a:p>
            <a:pPr algn="ctr">
              <a:buNone/>
            </a:pPr>
            <a:r>
              <a:rPr lang="ru-RU" sz="5100" b="1" dirty="0"/>
              <a:t>И неужели ж не понять,</a:t>
            </a:r>
          </a:p>
          <a:p>
            <a:pPr algn="ctr">
              <a:buNone/>
            </a:pPr>
            <a:r>
              <a:rPr lang="ru-RU" sz="5100" b="1" dirty="0"/>
              <a:t>что мы сейчас за все в ответе,</a:t>
            </a:r>
          </a:p>
          <a:p>
            <a:pPr algn="ctr">
              <a:buNone/>
            </a:pPr>
            <a:r>
              <a:rPr lang="ru-RU" sz="5100" b="1" dirty="0"/>
              <a:t>По ком колокола звонят?</a:t>
            </a:r>
          </a:p>
          <a:p>
            <a:pPr algn="ctr">
              <a:buNone/>
            </a:pPr>
            <a:r>
              <a:rPr lang="ru-RU" sz="5100" b="1" dirty="0"/>
              <a:t>Не дай Господь, по нашим детям.</a:t>
            </a:r>
          </a:p>
          <a:p>
            <a:endParaRPr lang="ru-RU" sz="5100" dirty="0"/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1907704" y="-747464"/>
            <a:ext cx="7236296" cy="6120680"/>
          </a:xfrm>
        </p:spPr>
        <p:txBody>
          <a:bodyPr/>
          <a:lstStyle/>
          <a:p>
            <a:endParaRPr lang="ru-RU" sz="3200" dirty="0"/>
          </a:p>
        </p:txBody>
      </p:sp>
      <p:pic>
        <p:nvPicPr>
          <p:cNvPr id="1026" name="Picture 2" descr="E:\гер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656"/>
            <a:ext cx="1333500" cy="17472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25832802"/>
      </p:ext>
    </p:extLst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6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4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2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880"/>
                            </p:stCondLst>
                            <p:childTnLst>
                              <p:par>
                                <p:cTn id="2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640"/>
                            </p:stCondLst>
                            <p:childTnLst>
                              <p:par>
                                <p:cTn id="3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640"/>
                            </p:stCondLst>
                            <p:childTnLst>
                              <p:par>
                                <p:cTn id="4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480"/>
                            </p:stCondLst>
                            <p:childTnLst>
                              <p:par>
                                <p:cTn id="4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86116" y="571480"/>
            <a:ext cx="4786346" cy="3643338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cap="none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Долованюк</a:t>
            </a:r>
            <a:r>
              <a:rPr lang="ru-RU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Константин </a:t>
            </a:r>
            <a:br>
              <a:rPr lang="ru-RU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Станиславович</a:t>
            </a:r>
            <a:br>
              <a:rPr lang="ru-RU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инструктор по труду</a:t>
            </a:r>
            <a:r>
              <a:rPr lang="ru-RU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cap="none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4876" y="4357694"/>
            <a:ext cx="4111534" cy="2000264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l"/>
            <a:r>
              <a:rPr lang="ru-RU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Удостоверение ветерана боевых действий в Чечне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Рисунок 3" descr="E:\презентация ко дню учителя\Константин Станиславович.jpg"/>
          <p:cNvPicPr/>
          <p:nvPr/>
        </p:nvPicPr>
        <p:blipFill>
          <a:blip r:embed="rId3" cstate="print"/>
          <a:srcRect l="34567" t="20779" r="34834"/>
          <a:stretch>
            <a:fillRect/>
          </a:stretch>
        </p:blipFill>
        <p:spPr bwMode="auto">
          <a:xfrm>
            <a:off x="785786" y="0"/>
            <a:ext cx="2357454" cy="47863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26" name="AutoShape 2" descr="Картинки по запросу участник боевых действий удостовер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 descr="скачанные файлы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28794" y="4714884"/>
            <a:ext cx="2543175" cy="18002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1"/>
    </p:custDataLst>
  </p:cSld>
  <p:clrMapOvr>
    <a:masterClrMapping/>
  </p:clrMapOvr>
  <p:transition advClick="0" advTm="10182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57752" y="500042"/>
            <a:ext cx="3857652" cy="1785950"/>
          </a:xfrm>
        </p:spPr>
        <p:txBody>
          <a:bodyPr>
            <a:normAutofit fontScale="9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457200" lvl="1">
              <a:spcBef>
                <a:spcPts val="1200"/>
              </a:spcBef>
              <a:spcAft>
                <a:spcPts val="600"/>
              </a:spcAft>
              <a:tabLst>
                <a:tab pos="228600" algn="l"/>
                <a:tab pos="365760" algn="l"/>
              </a:tabLst>
            </a:pPr>
            <a:r>
              <a:rPr lang="ru-RU" sz="4200" b="1" kern="50" dirty="0" smtClean="0">
                <a:ln/>
                <a:solidFill>
                  <a:schemeClr val="accent6">
                    <a:lumMod val="75000"/>
                  </a:schemeClr>
                </a:solidFill>
                <a:latin typeface="Times New Roman"/>
                <a:ea typeface="MS PMincho"/>
                <a:cs typeface="Tahoma"/>
              </a:rPr>
              <a:t>Осипов </a:t>
            </a:r>
            <a:br>
              <a:rPr lang="ru-RU" sz="4200" b="1" kern="50" dirty="0" smtClean="0">
                <a:ln/>
                <a:solidFill>
                  <a:schemeClr val="accent6">
                    <a:lumMod val="75000"/>
                  </a:schemeClr>
                </a:solidFill>
                <a:latin typeface="Times New Roman"/>
                <a:ea typeface="MS PMincho"/>
                <a:cs typeface="Tahoma"/>
              </a:rPr>
            </a:br>
            <a:r>
              <a:rPr lang="ru-RU" sz="4200" b="1" kern="50" dirty="0" smtClean="0">
                <a:ln/>
                <a:solidFill>
                  <a:schemeClr val="accent6">
                    <a:lumMod val="75000"/>
                  </a:schemeClr>
                </a:solidFill>
                <a:latin typeface="Times New Roman"/>
                <a:ea typeface="MS PMincho"/>
                <a:cs typeface="Tahoma"/>
              </a:rPr>
              <a:t>Олег Анатольевич </a:t>
            </a:r>
            <a:r>
              <a:rPr lang="ru-RU" sz="1800" b="1" kern="50" dirty="0" smtClean="0">
                <a:ln/>
                <a:solidFill>
                  <a:schemeClr val="accent6">
                    <a:lumMod val="75000"/>
                  </a:schemeClr>
                </a:solidFill>
                <a:latin typeface="Times New Roman"/>
                <a:ea typeface="MS PMincho"/>
                <a:cs typeface="Tahoma"/>
              </a:rPr>
              <a:t/>
            </a:r>
            <a:br>
              <a:rPr lang="ru-RU" sz="1800" b="1" kern="50" dirty="0" smtClean="0">
                <a:ln/>
                <a:solidFill>
                  <a:schemeClr val="accent6">
                    <a:lumMod val="75000"/>
                  </a:schemeClr>
                </a:solidFill>
                <a:latin typeface="Times New Roman"/>
                <a:ea typeface="MS PMincho"/>
                <a:cs typeface="Tahoma"/>
              </a:rPr>
            </a:br>
            <a:endParaRPr lang="ru-RU" b="1" dirty="0">
              <a:ln/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86380" y="2500306"/>
            <a:ext cx="2928958" cy="1428760"/>
          </a:xfrm>
        </p:spPr>
        <p:txBody>
          <a:bodyPr>
            <a:normAutofit fontScale="250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2">
              <a:spcBef>
                <a:spcPts val="1200"/>
              </a:spcBef>
              <a:spcAft>
                <a:spcPts val="600"/>
              </a:spcAft>
              <a:tabLst>
                <a:tab pos="228600" algn="l"/>
                <a:tab pos="457200" algn="l"/>
              </a:tabLst>
            </a:pPr>
            <a:r>
              <a:rPr lang="ru-RU" sz="9600" b="1" kern="5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/>
                <a:ea typeface="MS PMincho"/>
                <a:cs typeface="Tahoma"/>
              </a:rPr>
              <a:t>инструктор </a:t>
            </a:r>
          </a:p>
          <a:p>
            <a:pPr lvl="2">
              <a:spcBef>
                <a:spcPts val="1200"/>
              </a:spcBef>
              <a:spcAft>
                <a:spcPts val="600"/>
              </a:spcAft>
              <a:tabLst>
                <a:tab pos="228600" algn="l"/>
                <a:tab pos="457200" algn="l"/>
              </a:tabLst>
            </a:pPr>
            <a:r>
              <a:rPr lang="ru-RU" sz="9600" b="1" kern="5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/>
                <a:ea typeface="MS PMincho"/>
                <a:cs typeface="Tahoma"/>
              </a:rPr>
              <a:t>по труду</a:t>
            </a:r>
          </a:p>
          <a:p>
            <a:pPr marL="0" lvl="2" algn="l">
              <a:lnSpc>
                <a:spcPct val="120000"/>
              </a:lnSpc>
              <a:spcBef>
                <a:spcPts val="0"/>
              </a:spcBef>
              <a:tabLst>
                <a:tab pos="228600" algn="l"/>
                <a:tab pos="457200" algn="l"/>
              </a:tabLst>
            </a:pPr>
            <a:endParaRPr lang="ru-RU" sz="14400" b="1" kern="5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ea typeface="Andale Sans UI"/>
              <a:cs typeface="Times New Roman" pitchFamily="18" charset="0"/>
            </a:endParaRPr>
          </a:p>
          <a:p>
            <a:pPr marL="0" lvl="2">
              <a:lnSpc>
                <a:spcPct val="120000"/>
              </a:lnSpc>
              <a:spcBef>
                <a:spcPts val="0"/>
              </a:spcBef>
              <a:tabLst>
                <a:tab pos="228600" algn="l"/>
                <a:tab pos="457200" algn="l"/>
              </a:tabLst>
            </a:pPr>
            <a:r>
              <a:rPr lang="ru-RU" sz="14400" b="1" kern="5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Andale Sans UI"/>
                <a:cs typeface="Times New Roman" pitchFamily="18" charset="0"/>
              </a:rPr>
              <a:t>Орден Красной Звезды </a:t>
            </a:r>
            <a:endParaRPr lang="ru-RU" sz="14400" b="1" kern="5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ea typeface="MS PMincho"/>
              <a:cs typeface="Times New Roman" pitchFamily="18" charset="0"/>
            </a:endParaRPr>
          </a:p>
          <a:p>
            <a:pPr lvl="2">
              <a:spcBef>
                <a:spcPts val="1200"/>
              </a:spcBef>
              <a:spcAft>
                <a:spcPts val="600"/>
              </a:spcAft>
              <a:tabLst>
                <a:tab pos="228600" algn="l"/>
                <a:tab pos="457200" algn="l"/>
              </a:tabLst>
            </a:pPr>
            <a:endParaRPr lang="ru-RU" sz="11200" b="1" kern="5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/>
              <a:ea typeface="MS PMincho"/>
              <a:cs typeface="Tahoma"/>
            </a:endParaRPr>
          </a:p>
          <a:p>
            <a:r>
              <a:rPr lang="ru-RU" sz="2400" b="1" kern="5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ea typeface="Andale Sans UI"/>
              </a:rPr>
              <a:t/>
            </a:r>
            <a:br>
              <a:rPr lang="ru-RU" sz="2400" b="1" kern="5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ea typeface="Andale Sans UI"/>
              </a:rPr>
            </a:b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10" y="0"/>
            <a:ext cx="3528392" cy="35283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204" r="15273"/>
          <a:stretch>
            <a:fillRect/>
          </a:stretch>
        </p:blipFill>
        <p:spPr>
          <a:xfrm>
            <a:off x="2786050" y="3500438"/>
            <a:ext cx="2384039" cy="23274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4207065521"/>
      </p:ext>
    </p:extLst>
  </p:cSld>
  <p:clrMapOvr>
    <a:masterClrMapping/>
  </p:clrMapOvr>
  <p:transition advClick="0" advTm="11132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29058" y="214290"/>
            <a:ext cx="4214842" cy="1928826"/>
          </a:xfrm>
        </p:spPr>
        <p:txBody>
          <a:bodyPr>
            <a:normAutofit fontScale="9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cap="none" dirty="0" smtClean="0">
                <a:ln/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Граф </a:t>
            </a:r>
            <a:br>
              <a:rPr lang="ru-RU" cap="none" dirty="0" smtClean="0">
                <a:ln/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cap="none" dirty="0" smtClean="0">
                <a:ln/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Эрнст Евгеньевич</a:t>
            </a:r>
            <a:endParaRPr lang="ru-RU" cap="none" dirty="0">
              <a:ln/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2066" y="2204864"/>
            <a:ext cx="3643338" cy="1795640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lvl="2" algn="r">
              <a:spcBef>
                <a:spcPts val="600"/>
              </a:spcBef>
              <a:buClr>
                <a:schemeClr val="tx2"/>
              </a:buClr>
              <a:buSzPct val="73000"/>
            </a:pPr>
            <a:endParaRPr lang="ru-RU" sz="7400" b="1" kern="5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/>
              <a:ea typeface="MS PMincho"/>
              <a:cs typeface="Tahoma"/>
            </a:endParaRPr>
          </a:p>
          <a:p>
            <a:pPr marL="0" lvl="2" algn="r">
              <a:spcBef>
                <a:spcPts val="600"/>
              </a:spcBef>
              <a:buClr>
                <a:schemeClr val="tx2"/>
              </a:buClr>
              <a:buSzPct val="73000"/>
            </a:pPr>
            <a:endParaRPr lang="ru-RU" sz="7400" b="1" kern="5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/>
              <a:ea typeface="MS PMincho"/>
              <a:cs typeface="Tahoma"/>
            </a:endParaRPr>
          </a:p>
          <a:p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14810" y="3500438"/>
            <a:ext cx="4786314" cy="230832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Медаль</a:t>
            </a:r>
          </a:p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«Участник боевых действий на Северном Кавказе».</a:t>
            </a:r>
            <a:endParaRPr lang="ru-RU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E:\презентация ко дню учителя\Эрнст Евгеньевич.jpg"/>
          <p:cNvPicPr/>
          <p:nvPr/>
        </p:nvPicPr>
        <p:blipFill>
          <a:blip r:embed="rId2" cstate="print"/>
          <a:srcRect t="13091"/>
          <a:stretch>
            <a:fillRect/>
          </a:stretch>
        </p:blipFill>
        <p:spPr bwMode="auto">
          <a:xfrm>
            <a:off x="642910" y="0"/>
            <a:ext cx="2783727" cy="43033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shop_items_catalog_image17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14546" y="3643314"/>
            <a:ext cx="1823805" cy="27384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2915816" y="2204863"/>
            <a:ext cx="5400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algn="ctr">
              <a:spcBef>
                <a:spcPts val="1200"/>
              </a:spcBef>
              <a:spcAft>
                <a:spcPts val="600"/>
              </a:spcAft>
              <a:tabLst>
                <a:tab pos="228600" algn="l"/>
                <a:tab pos="457200" algn="l"/>
              </a:tabLst>
            </a:pPr>
            <a:r>
              <a:rPr lang="ru-RU" sz="2400" b="1" kern="50" dirty="0" smtClean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latin typeface="Times New Roman"/>
                <a:ea typeface="MS PMincho"/>
                <a:cs typeface="Tahoma"/>
              </a:rPr>
              <a:t>преподаватель-организатор</a:t>
            </a:r>
          </a:p>
        </p:txBody>
      </p:sp>
    </p:spTree>
  </p:cSld>
  <p:clrMapOvr>
    <a:masterClrMapping/>
  </p:clrMapOvr>
  <p:transition advClick="0" advTm="10400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179388" y="188913"/>
            <a:ext cx="8424862" cy="619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prstClr val="black"/>
              </a:buClr>
              <a:buSzPts val="2800"/>
            </a:pPr>
            <a:r>
              <a:rPr lang="ru-RU" sz="2800" b="1" dirty="0" smtClean="0">
                <a:solidFill>
                  <a:srgbClr val="4F81BD">
                    <a:lumMod val="7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12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декабря 1979 год. На заседании Политбюро ЦК КПСС было единогласно принято решение – ввести советские войска в Афганистан. 25 декабря в 15.00 в солнечный зимний день начался ввод войск. Первые погибшие появились уже через 2 часа. БМП не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удержалась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на дороге и перевернулась (погибло 8 человек). В окрестностях Кабула разбился самолет (погибло 44 десантника). </a:t>
            </a:r>
            <a:endParaRPr lang="ru-RU" sz="2800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marL="342900" indent="-342900" algn="ctr">
              <a:spcBef>
                <a:spcPct val="20000"/>
              </a:spcBef>
              <a:buClr>
                <a:prstClr val="black"/>
              </a:buClr>
              <a:buSzPts val="2800"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Так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начиналось то, что хочется забыть, но что обязательно надо помнить! </a:t>
            </a:r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marL="342900" indent="-342900" algn="ctr">
              <a:spcBef>
                <a:spcPct val="20000"/>
              </a:spcBef>
              <a:buClr>
                <a:prstClr val="black"/>
              </a:buClr>
              <a:buSzPts val="2800"/>
            </a:pPr>
            <a:r>
              <a:rPr lang="ru-RU" sz="2800" b="1" dirty="0" smtClean="0">
                <a:solidFill>
                  <a:prstClr val="white">
                    <a:lumMod val="95000"/>
                  </a:prst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Помнить</a:t>
            </a:r>
            <a:r>
              <a:rPr lang="ru-RU" sz="2800" b="1" dirty="0">
                <a:solidFill>
                  <a:prstClr val="white">
                    <a:lumMod val="95000"/>
                  </a:prst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чтобы не повторить!</a:t>
            </a:r>
            <a:endParaRPr lang="ru-RU" sz="3200" b="1" dirty="0">
              <a:solidFill>
                <a:prstClr val="white">
                  <a:lumMod val="95000"/>
                </a:prst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07958466"/>
      </p:ext>
    </p:extLst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3000" fill="hold"/>
                                        <p:tgtEl>
                                          <p:spTgt spid="4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2000" fill="hold"/>
                                        <p:tgtEl>
                                          <p:spTgt spid="4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4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31" dur="2000" fill="hold"/>
                                        <p:tgtEl>
                                          <p:spTgt spid="4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14678" y="428604"/>
            <a:ext cx="5143536" cy="2857520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cap="none" dirty="0" err="1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Зайнулин</a:t>
            </a:r>
            <a:r>
              <a:rPr lang="ru-RU" cap="none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none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cap="none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Марат </a:t>
            </a:r>
            <a:br>
              <a:rPr lang="ru-RU" cap="none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cap="none" dirty="0" err="1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Ахметович</a:t>
            </a:r>
            <a:r>
              <a:rPr lang="ru-RU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сотрудник службы режима</a:t>
            </a:r>
            <a:endParaRPr lang="ru-RU" sz="2400" cap="none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4143380"/>
            <a:ext cx="4500562" cy="1458438"/>
          </a:xfrm>
        </p:spPr>
        <p:txBody>
          <a:bodyPr>
            <a:normAutofit fontScale="250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l"/>
            <a:r>
              <a:rPr lang="ru-RU" sz="1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Нагрудный знак </a:t>
            </a:r>
          </a:p>
          <a:p>
            <a:pPr algn="l"/>
            <a:r>
              <a:rPr lang="ru-RU" sz="1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«За службу на Кавказе»</a:t>
            </a:r>
          </a:p>
          <a:p>
            <a:pPr algn="l"/>
            <a:r>
              <a:rPr lang="ru-RU" sz="1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Нагрудный знак</a:t>
            </a:r>
          </a:p>
          <a:p>
            <a:pPr algn="l"/>
            <a:r>
              <a:rPr lang="ru-RU" sz="1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«Гвардия»</a:t>
            </a:r>
          </a:p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Рисунок 3" descr="C:\Documents and Settings\savko\Рабочий стол\1Сентября\DSC03796.JPG"/>
          <p:cNvPicPr/>
          <p:nvPr/>
        </p:nvPicPr>
        <p:blipFill>
          <a:blip r:embed="rId3" cstate="print"/>
          <a:srcRect l="32200" t="43951" r="58405" b="21024"/>
          <a:stretch>
            <a:fillRect/>
          </a:stretch>
        </p:blipFill>
        <p:spPr bwMode="auto">
          <a:xfrm>
            <a:off x="642910" y="0"/>
            <a:ext cx="2428892" cy="48577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85f3411ccc7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4572008"/>
            <a:ext cx="2133394" cy="20907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nagrudnij-znak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14612" y="4339896"/>
            <a:ext cx="1785950" cy="251810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Click="0" advTm="15686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96944" cy="1440160"/>
          </a:xfrm>
          <a:solidFill>
            <a:schemeClr val="bg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txBody>
          <a:bodyPr>
            <a:normAutofit fontScale="90000"/>
          </a:bodyPr>
          <a:lstStyle/>
          <a:p>
            <a:r>
              <a:rPr lang="ru-RU" sz="2700" b="1" i="1" dirty="0" smtClean="0">
                <a:solidFill>
                  <a:schemeClr val="tx1"/>
                </a:solidFill>
              </a:rPr>
              <a:t/>
            </a:r>
            <a:br>
              <a:rPr lang="ru-RU" sz="2700" b="1" i="1" dirty="0" smtClean="0">
                <a:solidFill>
                  <a:schemeClr val="tx1"/>
                </a:solidFill>
              </a:rPr>
            </a:br>
            <a:r>
              <a:rPr lang="ru-RU" sz="2700" b="1" i="1" dirty="0" smtClean="0">
                <a:solidFill>
                  <a:schemeClr val="tx1"/>
                </a:solidFill>
              </a:rPr>
              <a:t>Родина </a:t>
            </a:r>
            <a:r>
              <a:rPr lang="ru-RU" sz="2700" b="1" i="1" dirty="0">
                <a:solidFill>
                  <a:schemeClr val="tx1"/>
                </a:solidFill>
              </a:rPr>
              <a:t>наша – колыбель героев, огненный горн, где плавятся простые души, становясь крепкими как алмаз и </a:t>
            </a:r>
            <a:r>
              <a:rPr lang="ru-RU" sz="2700" b="1" i="1" dirty="0" smtClean="0">
                <a:solidFill>
                  <a:schemeClr val="tx1"/>
                </a:solidFill>
              </a:rPr>
              <a:t>сталь</a:t>
            </a:r>
            <a:br>
              <a:rPr lang="ru-RU" sz="2700" b="1" i="1" dirty="0" smtClean="0">
                <a:solidFill>
                  <a:schemeClr val="tx1"/>
                </a:solidFill>
              </a:rPr>
            </a:br>
            <a:r>
              <a:rPr lang="ru-RU" sz="2700" b="1" i="1" dirty="0" smtClean="0">
                <a:solidFill>
                  <a:schemeClr val="tx1"/>
                </a:solidFill>
              </a:rPr>
              <a:t>                                                                                   А.Н.  Толстой</a:t>
            </a:r>
            <a:r>
              <a:rPr lang="ru-RU" sz="2700" dirty="0" smtClean="0"/>
              <a:t>.</a:t>
            </a:r>
            <a:br>
              <a:rPr lang="ru-RU" sz="2700" dirty="0" smtClean="0"/>
            </a:br>
            <a:r>
              <a:rPr lang="en-US" sz="2700" dirty="0" smtClean="0"/>
              <a:t>                       </a:t>
            </a:r>
            <a:r>
              <a:rPr lang="ru-RU" sz="2700" b="1" i="1" dirty="0" smtClean="0">
                <a:solidFill>
                  <a:schemeClr val="tx1"/>
                </a:solidFill>
              </a:rPr>
              <a:t> 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2204865"/>
            <a:ext cx="7905201" cy="392129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Рисунок 2" descr="47353561_ruki_i_svecha.jpg"/>
          <p:cNvPicPr>
            <a:picLocks noChangeAspect="1"/>
          </p:cNvPicPr>
          <p:nvPr/>
        </p:nvPicPr>
        <p:blipFill>
          <a:blip r:embed="rId2" cstate="print">
            <a:lum bright="-22000"/>
          </a:blip>
          <a:stretch>
            <a:fillRect/>
          </a:stretch>
        </p:blipFill>
        <p:spPr>
          <a:xfrm>
            <a:off x="1979712" y="2348880"/>
            <a:ext cx="5184576" cy="34383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774869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amond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Рефлексия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600200"/>
            <a:ext cx="7931224" cy="4525963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/>
              <a:t>Тему </a:t>
            </a:r>
            <a:r>
              <a:rPr lang="ru-RU" sz="2400" dirty="0"/>
              <a:t>сегодня мы с вами затронули сложную, и я предлагаю вам завершить размышления </a:t>
            </a:r>
            <a:r>
              <a:rPr lang="ru-RU" sz="2400" dirty="0" smtClean="0"/>
              <a:t>над этой темой дома</a:t>
            </a:r>
            <a:r>
              <a:rPr lang="ru-RU" sz="2400" dirty="0"/>
              <a:t>, написав эссе на одну из  тем </a:t>
            </a:r>
            <a:r>
              <a:rPr lang="ru-RU" sz="2400" dirty="0" smtClean="0"/>
              <a:t>:</a:t>
            </a:r>
          </a:p>
          <a:p>
            <a:r>
              <a:rPr lang="ru-RU" sz="2400" b="1" i="1" dirty="0" smtClean="0">
                <a:solidFill>
                  <a:srgbClr val="C00000"/>
                </a:solidFill>
              </a:rPr>
              <a:t>“</a:t>
            </a:r>
            <a:r>
              <a:rPr lang="ru-RU" sz="2400" b="1" i="1" dirty="0">
                <a:solidFill>
                  <a:srgbClr val="C00000"/>
                </a:solidFill>
              </a:rPr>
              <a:t>Ввод войск в Афганистан, необходимость или прихоть?” </a:t>
            </a:r>
            <a:endParaRPr lang="ru-RU" sz="2400" b="1" i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400" b="1" i="1" dirty="0" smtClean="0"/>
              <a:t>     </a:t>
            </a:r>
            <a:endParaRPr lang="ru-RU" sz="2400" b="1" i="1" dirty="0"/>
          </a:p>
          <a:p>
            <a:r>
              <a:rPr lang="ru-RU" sz="2400" b="1" i="1" dirty="0">
                <a:solidFill>
                  <a:srgbClr val="C00000"/>
                </a:solidFill>
              </a:rPr>
              <a:t>«Нужна ли была война на Кавказе?»</a:t>
            </a:r>
          </a:p>
        </p:txBody>
      </p:sp>
    </p:spTree>
    <p:extLst>
      <p:ext uri="{BB962C8B-B14F-4D97-AF65-F5344CB8AC3E}">
        <p14:creationId xmlns="" xmlns:p14="http://schemas.microsoft.com/office/powerpoint/2010/main" val="2897404913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Вспомним гордо и прямо погибших в борьбе.</a:t>
            </a:r>
          </a:p>
          <a:p>
            <a:pPr>
              <a:buNone/>
            </a:pPr>
            <a:r>
              <a:rPr lang="ru-RU" b="1" dirty="0" smtClean="0"/>
              <a:t>Есть великое право: забывать о себе.</a:t>
            </a:r>
          </a:p>
          <a:p>
            <a:pPr>
              <a:buNone/>
            </a:pPr>
            <a:r>
              <a:rPr lang="ru-RU" b="1" dirty="0" smtClean="0"/>
              <a:t>Есть высокое право: пожелать и посметь!</a:t>
            </a:r>
          </a:p>
          <a:p>
            <a:pPr>
              <a:buNone/>
            </a:pPr>
            <a:r>
              <a:rPr lang="ru-RU" b="1" dirty="0" smtClean="0"/>
              <a:t>Стала вечною славой мгновенная смерть.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(Роберт Рождественский.</a:t>
            </a:r>
          </a:p>
          <a:p>
            <a:pPr>
              <a:buNone/>
            </a:pPr>
            <a:r>
              <a:rPr lang="ru-RU" b="1" dirty="0" smtClean="0"/>
              <a:t>Реквием. «Вечная слава героям…»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10_02_02_b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6632"/>
            <a:ext cx="9144000" cy="6858000"/>
          </a:xfrm>
          <a:prstGeom prst="rect">
            <a:avLst/>
          </a:prstGeom>
          <a:noFill/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158750" y="-33338"/>
            <a:ext cx="898525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В абсолютном своём большинстве «ограниченный контингент»  в Афганистане составляла молодёжь, попавшая на войну чуть ли не со школьной скамьи. Люди, не имевшие почти жизненного опыта неожиданно оказались в чужой стране, в непривычной враждебной среде, в экстремальных обстоятельствах. </a:t>
            </a:r>
          </a:p>
        </p:txBody>
      </p:sp>
    </p:spTree>
    <p:extLst>
      <p:ext uri="{BB962C8B-B14F-4D97-AF65-F5344CB8AC3E}">
        <p14:creationId xmlns="" xmlns:p14="http://schemas.microsoft.com/office/powerpoint/2010/main" val="472898128"/>
      </p:ext>
    </p:extLst>
  </p:cSld>
  <p:clrMapOvr>
    <a:masterClrMapping/>
  </p:clrMapOvr>
  <p:transition advClick="0" advTm="1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0" y="188640"/>
            <a:ext cx="8784976" cy="2663825"/>
          </a:xfrm>
        </p:spPr>
        <p:txBody>
          <a:bodyPr>
            <a:noAutofit/>
          </a:bodyPr>
          <a:lstStyle/>
          <a:p>
            <a:pPr>
              <a:buFontTx/>
              <a:buNone/>
            </a:pPr>
            <a:r>
              <a:rPr lang="ru-RU" sz="2400" dirty="0" smtClean="0"/>
              <a:t>     У </a:t>
            </a:r>
            <a:r>
              <a:rPr lang="ru-RU" sz="2400" dirty="0"/>
              <a:t>солдат возникал вопрос: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зачем мы здесь</a:t>
            </a:r>
            <a:r>
              <a:rPr lang="ru-RU" sz="2400" dirty="0"/>
              <a:t>? И постоянно приходило понимание того, что этот мир, живущий по особенным законам, нужно оставить его в покое, дать возможность решить все проблемы самостоятельно, не влезая «в чужой монастырь со своим уставом». Это была своеобразная война, и иноземцы оказались в ней явно лишними, сыграв отнюдь не умиротворяющую роль, как это изначально планировалось.</a:t>
            </a:r>
          </a:p>
        </p:txBody>
      </p:sp>
      <p:pic>
        <p:nvPicPr>
          <p:cNvPr id="11268" name="Picture 4" descr="Scan102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216272"/>
            <a:ext cx="2817661" cy="3641728"/>
          </a:xfrm>
          <a:prstGeom prst="rect">
            <a:avLst/>
          </a:prstGeom>
          <a:noFill/>
        </p:spPr>
      </p:pic>
      <p:pic>
        <p:nvPicPr>
          <p:cNvPr id="11269" name="Picture 5" descr="Scan102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3356992"/>
            <a:ext cx="5219700" cy="2921002"/>
          </a:xfrm>
          <a:prstGeom prst="rect">
            <a:avLst/>
          </a:prstGeom>
          <a:noFill/>
        </p:spPr>
      </p:pic>
      <p:pic>
        <p:nvPicPr>
          <p:cNvPr id="5" name="Picture 4" descr="Scan102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216272"/>
            <a:ext cx="2817661" cy="36417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473100591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15 февраля 1989 г</a:t>
            </a:r>
            <a:r>
              <a:rPr lang="ru-RU" sz="2400" dirty="0"/>
              <a:t>. стал днем, когда кончился счет потерям наших солдат, офицеров, служащих. А итог печален. Более 13 тыс. матерей и отцов не дождались своих сыновей, не услышали они: </a:t>
            </a:r>
            <a:r>
              <a:rPr lang="ru-RU" sz="2400" i="1" dirty="0"/>
              <a:t>«Мама, я пришел…»</a:t>
            </a:r>
            <a:r>
              <a:rPr lang="ru-RU" sz="2400" dirty="0"/>
              <a:t> 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4" name="Picture 4" descr="2007-50-24-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413000" y="2320131"/>
            <a:ext cx="4318000" cy="30861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501049115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60649"/>
            <a:ext cx="6048673" cy="1944216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Афганская война в цифрах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916832"/>
            <a:ext cx="8712968" cy="4536504"/>
          </a:xfrm>
        </p:spPr>
        <p:txBody>
          <a:bodyPr>
            <a:normAutofit lnSpcReduction="10000"/>
          </a:bodyPr>
          <a:lstStyle/>
          <a:p>
            <a:r>
              <a:rPr lang="ru-RU" sz="2400" dirty="0">
                <a:solidFill>
                  <a:schemeClr val="tx1"/>
                </a:solidFill>
              </a:rPr>
              <a:t>Потери личного состава ограниченного контингента советских войск в Республике Афганистан в период </a:t>
            </a:r>
            <a:endParaRPr lang="ru-RU" sz="2400" dirty="0" smtClean="0">
              <a:solidFill>
                <a:schemeClr val="tx1"/>
              </a:solidFill>
            </a:endParaRPr>
          </a:p>
          <a:p>
            <a:r>
              <a:rPr lang="ru-RU" sz="2400" b="1" i="1" dirty="0" smtClean="0">
                <a:solidFill>
                  <a:schemeClr val="tx1"/>
                </a:solidFill>
              </a:rPr>
              <a:t>с </a:t>
            </a:r>
            <a:r>
              <a:rPr lang="ru-RU" sz="2400" b="1" i="1" dirty="0">
                <a:solidFill>
                  <a:schemeClr val="tx1"/>
                </a:solidFill>
              </a:rPr>
              <a:t>25 декабря 1979 года по 15 февраля 1989 года составили</a:t>
            </a:r>
            <a:r>
              <a:rPr lang="ru-RU" sz="2400" dirty="0">
                <a:solidFill>
                  <a:schemeClr val="tx1"/>
                </a:solidFill>
              </a:rPr>
              <a:t>:</a:t>
            </a:r>
          </a:p>
          <a:p>
            <a:pPr lvl="0"/>
            <a:r>
              <a:rPr lang="ru-RU" sz="2400" dirty="0">
                <a:solidFill>
                  <a:schemeClr val="tx1"/>
                </a:solidFill>
              </a:rPr>
              <a:t>убито, умерло от ран – </a:t>
            </a:r>
            <a:r>
              <a:rPr lang="ru-RU" sz="2400" b="1" i="1" dirty="0">
                <a:solidFill>
                  <a:schemeClr val="tx1"/>
                </a:solidFill>
              </a:rPr>
              <a:t>13833 </a:t>
            </a:r>
            <a:r>
              <a:rPr lang="ru-RU" sz="2400" dirty="0">
                <a:solidFill>
                  <a:schemeClr val="tx1"/>
                </a:solidFill>
              </a:rPr>
              <a:t>человека из состава 40-й </a:t>
            </a:r>
            <a:r>
              <a:rPr lang="ru-RU" sz="2400" dirty="0" smtClean="0">
                <a:solidFill>
                  <a:schemeClr val="tx1"/>
                </a:solidFill>
              </a:rPr>
              <a:t>армии;</a:t>
            </a:r>
          </a:p>
          <a:p>
            <a:pPr lvl="0"/>
            <a:r>
              <a:rPr lang="ru-RU" sz="2400" dirty="0" smtClean="0">
                <a:solidFill>
                  <a:schemeClr val="tx1"/>
                </a:solidFill>
              </a:rPr>
              <a:t>ранено </a:t>
            </a:r>
            <a:r>
              <a:rPr lang="ru-RU" sz="2400" b="1" i="1" dirty="0">
                <a:solidFill>
                  <a:schemeClr val="tx1"/>
                </a:solidFill>
              </a:rPr>
              <a:t>49985</a:t>
            </a:r>
            <a:r>
              <a:rPr lang="ru-RU" sz="2400" dirty="0">
                <a:solidFill>
                  <a:schemeClr val="tx1"/>
                </a:solidFill>
              </a:rPr>
              <a:t> человек, </a:t>
            </a:r>
          </a:p>
          <a:p>
            <a:pPr lvl="0"/>
            <a:r>
              <a:rPr lang="ru-RU" sz="2400" dirty="0">
                <a:solidFill>
                  <a:schemeClr val="tx1"/>
                </a:solidFill>
              </a:rPr>
              <a:t>стали инвалидами </a:t>
            </a:r>
            <a:r>
              <a:rPr lang="ru-RU" sz="2400" b="1" i="1" dirty="0">
                <a:solidFill>
                  <a:schemeClr val="tx1"/>
                </a:solidFill>
              </a:rPr>
              <a:t>6759,</a:t>
            </a:r>
            <a:r>
              <a:rPr lang="ru-RU" sz="2400" dirty="0">
                <a:solidFill>
                  <a:schemeClr val="tx1"/>
                </a:solidFill>
              </a:rPr>
              <a:t> </a:t>
            </a:r>
          </a:p>
          <a:p>
            <a:pPr lvl="0"/>
            <a:r>
              <a:rPr lang="ru-RU" sz="2400" dirty="0">
                <a:solidFill>
                  <a:schemeClr val="tx1"/>
                </a:solidFill>
              </a:rPr>
              <a:t>находятся в розыске </a:t>
            </a:r>
            <a:r>
              <a:rPr lang="ru-RU" sz="2400" b="1" i="1" dirty="0">
                <a:solidFill>
                  <a:schemeClr val="tx1"/>
                </a:solidFill>
              </a:rPr>
              <a:t>330</a:t>
            </a:r>
            <a:r>
              <a:rPr lang="ru-RU" sz="2400" dirty="0">
                <a:solidFill>
                  <a:schemeClr val="tx1"/>
                </a:solidFill>
              </a:rPr>
              <a:t>, </a:t>
            </a:r>
          </a:p>
          <a:p>
            <a:pPr lvl="0"/>
            <a:r>
              <a:rPr lang="ru-RU" sz="2400" dirty="0">
                <a:solidFill>
                  <a:schemeClr val="tx1"/>
                </a:solidFill>
              </a:rPr>
              <a:t>из них пропали без вести </a:t>
            </a:r>
            <a:r>
              <a:rPr lang="ru-RU" sz="2400" b="1" i="1" dirty="0">
                <a:solidFill>
                  <a:schemeClr val="tx1"/>
                </a:solidFill>
              </a:rPr>
              <a:t>312</a:t>
            </a:r>
            <a:r>
              <a:rPr lang="ru-RU" sz="2400" dirty="0">
                <a:solidFill>
                  <a:schemeClr val="tx1"/>
                </a:solidFill>
              </a:rPr>
              <a:t> человек</a:t>
            </a:r>
            <a:r>
              <a:rPr lang="ru-RU" sz="2400" dirty="0"/>
              <a:t>.</a:t>
            </a:r>
          </a:p>
          <a:p>
            <a:pPr lvl="0" algn="ctr"/>
            <a:r>
              <a:rPr lang="ru-RU" sz="2400" b="1" i="1" dirty="0">
                <a:solidFill>
                  <a:srgbClr val="C00000"/>
                </a:solidFill>
              </a:rPr>
              <a:t>В Афганистане наши солдаты воевали </a:t>
            </a:r>
            <a:r>
              <a:rPr lang="ru-RU" sz="2400" b="1" i="1" dirty="0" smtClean="0">
                <a:solidFill>
                  <a:srgbClr val="C00000"/>
                </a:solidFill>
              </a:rPr>
              <a:t>более </a:t>
            </a:r>
            <a:r>
              <a:rPr lang="ru-RU" sz="2400" b="1" i="1" dirty="0">
                <a:solidFill>
                  <a:srgbClr val="C00000"/>
                </a:solidFill>
              </a:rPr>
              <a:t>9 лет. </a:t>
            </a:r>
            <a:endParaRPr lang="ru-RU" sz="2400" b="1" i="1" dirty="0" smtClean="0">
              <a:solidFill>
                <a:srgbClr val="C00000"/>
              </a:solidFill>
            </a:endParaRPr>
          </a:p>
          <a:p>
            <a:pPr lvl="0" algn="ctr"/>
            <a:r>
              <a:rPr lang="ru-RU" sz="2400" b="1" i="1" dirty="0" smtClean="0">
                <a:solidFill>
                  <a:srgbClr val="C00000"/>
                </a:solidFill>
              </a:rPr>
              <a:t>Точнее </a:t>
            </a:r>
            <a:r>
              <a:rPr lang="ru-RU" sz="2400" b="1" i="1" dirty="0">
                <a:solidFill>
                  <a:srgbClr val="C00000"/>
                </a:solidFill>
              </a:rPr>
              <a:t>9 лет, 1 месяц, </a:t>
            </a:r>
            <a:r>
              <a:rPr lang="ru-RU" sz="2400" b="1" i="1" dirty="0" smtClean="0">
                <a:solidFill>
                  <a:srgbClr val="C00000"/>
                </a:solidFill>
              </a:rPr>
              <a:t>21день.</a:t>
            </a:r>
            <a:endParaRPr lang="ru-RU" sz="2400" b="1" i="1" dirty="0">
              <a:solidFill>
                <a:srgbClr val="C00000"/>
              </a:solidFill>
            </a:endParaRPr>
          </a:p>
          <a:p>
            <a:r>
              <a:rPr lang="ru-RU" b="1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881609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500702"/>
            <a:ext cx="7931223" cy="1000131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/>
              <a:t>Участник Афганской войны Лопатин Анатолий Александрович. </a:t>
            </a:r>
            <a:endParaRPr lang="ru-RU" sz="28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Тюнины\Desktop\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9" y="142853"/>
            <a:ext cx="7128791" cy="5286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68952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                     </a:t>
            </a:r>
            <a:r>
              <a:rPr lang="ru-RU" sz="2400" dirty="0" smtClean="0"/>
              <a:t>За личное мужество  и отвагу </a:t>
            </a:r>
            <a:br>
              <a:rPr lang="ru-RU" sz="2400" dirty="0" smtClean="0"/>
            </a:br>
            <a:r>
              <a:rPr lang="ru-RU" sz="2400" dirty="0" smtClean="0"/>
              <a:t>Лопатин Анатолий Александрович награждён медалью «За отвагу»</a:t>
            </a:r>
            <a:endParaRPr lang="ru-RU" sz="2400" dirty="0"/>
          </a:p>
        </p:txBody>
      </p:sp>
      <p:pic>
        <p:nvPicPr>
          <p:cNvPr id="10" name="Объект 9" descr="http://im2-tub-ru.yandex.net/i?id=43130698-21-72&amp;n=17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1916832"/>
            <a:ext cx="2232248" cy="33123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3419872" y="1435100"/>
            <a:ext cx="5184576" cy="4691063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dirty="0" smtClean="0"/>
              <a:t> </a:t>
            </a:r>
            <a:r>
              <a:rPr lang="ru-RU" sz="1800" b="1" dirty="0" smtClean="0"/>
              <a:t>Медаль «За отвагу»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Положение о медали (в редакции Указа Президиума Верховного Совета СССР от 27 июля 1981 г.)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          Медаль “За отвагу” учреждена для награждения </a:t>
            </a:r>
            <a:r>
              <a:rPr lang="ru-RU" sz="1800" b="1" dirty="0" smtClean="0"/>
              <a:t>за личное мужество и отвагу</a:t>
            </a:r>
            <a:r>
              <a:rPr lang="ru-RU" sz="1800" dirty="0" smtClean="0"/>
              <a:t>, проявленные при защите социалистического Отечества и исполнении воинского долга. Медалью “За отвагу” награждаются военнослужащие Советской Армии, Военно-Морского Флота, пограничных и внутренних войск и другие граждане СССР. Медалью “За отвагу” могут быть награждены и лица, не являющиеся гражданами СССР. Награждение медалью “За отвагу” </a:t>
            </a:r>
            <a:r>
              <a:rPr lang="ru-RU" sz="1800" b="1" i="1" dirty="0" smtClean="0"/>
              <a:t>производится за личное мужество и отвагу, проявленные: — в боях с врагами социалистического Отечества; — при защите государственной границы СССР; — при исполнении воинского долга в условиях, сопряженных с риском для жизни.  </a:t>
            </a:r>
            <a:endParaRPr lang="ru-RU" sz="1800" b="1" i="1" dirty="0"/>
          </a:p>
        </p:txBody>
      </p:sp>
    </p:spTree>
    <p:extLst>
      <p:ext uri="{BB962C8B-B14F-4D97-AF65-F5344CB8AC3E}">
        <p14:creationId xmlns="" xmlns:p14="http://schemas.microsoft.com/office/powerpoint/2010/main" val="2694960528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|2.8|5.9|0.7|1.2"/>
</p:tagLst>
</file>

<file path=ppt/theme/theme1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661</Words>
  <Application>Microsoft Office PowerPoint</Application>
  <PresentationFormat>Экран (4:3)</PresentationFormat>
  <Paragraphs>78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5_Тема Office</vt:lpstr>
      <vt:lpstr>7_Тема Office</vt:lpstr>
      <vt:lpstr>   Пусть история всех нас рассудит И оценку пусть каждому даст. Пусть о павших никто не забудет, И хоть кто-то расскажет о нас.   Герои рядом с нами.</vt:lpstr>
      <vt:lpstr>Слайд 2</vt:lpstr>
      <vt:lpstr>Слайд 3</vt:lpstr>
      <vt:lpstr>Слайд 4</vt:lpstr>
      <vt:lpstr>Слайд 5</vt:lpstr>
      <vt:lpstr>15 февраля 1989 г. стал днем, когда кончился счет потерям наших солдат, офицеров, служащих. А итог печален. Более 13 тыс. матерей и отцов не дождались своих сыновей, не услышали они: «Мама, я пришел…»  </vt:lpstr>
      <vt:lpstr>Афганская война в цифрах</vt:lpstr>
      <vt:lpstr>Участник Афганской войны Лопатин Анатолий Александрович. </vt:lpstr>
      <vt:lpstr>                      За личное мужество  и отвагу  Лопатин Анатолий Александрович награждён медалью «За отвагу»</vt:lpstr>
      <vt:lpstr>       </vt:lpstr>
      <vt:lpstr>Слайд 11</vt:lpstr>
      <vt:lpstr>Первая Чеченская война-1994-1996 годы и Вторая Чеченская война 1999-2001 годы. </vt:lpstr>
      <vt:lpstr>Война в Чечне обошлась россиянам в несколько миллиардов долларов и унесла жизни  более 120 тысяч человек с обеих сторон . </vt:lpstr>
      <vt:lpstr>В двух Чеченских войнах приняли участие более 600 тысяч российских солдат и около 3 тысяч не вернулось</vt:lpstr>
      <vt:lpstr>Много мы знаем об этой войне, но есть эпизоды,  о которых не узнаем никогда.  По-разному мы к ней относимся. Но все мы единодушны в утверждении:  «Не должны гибнуть там наши солдаты – 18-20-летние мальчишки, которые еще недавно учились в наших школах, которых, может быть, кто-то из нас знал» </vt:lpstr>
      <vt:lpstr>Слайд 16</vt:lpstr>
      <vt:lpstr>Долованюк Константин  Станиславович  инструктор по труду </vt:lpstr>
      <vt:lpstr>Осипов  Олег Анатольевич  </vt:lpstr>
      <vt:lpstr>Граф  Эрнст Евгеньевич</vt:lpstr>
      <vt:lpstr> Зайнулин  Марат  Ахметович сотрудник службы режима</vt:lpstr>
      <vt:lpstr> Родина наша – колыбель героев, огненный горн, где плавятся простые души, становясь крепкими как алмаз и сталь                                                                                    А.Н.  Толстой.                         </vt:lpstr>
      <vt:lpstr>Рефлексия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Герои рядом с нами</dc:title>
  <dc:creator>admin</dc:creator>
  <cp:lastModifiedBy>1</cp:lastModifiedBy>
  <cp:revision>40</cp:revision>
  <dcterms:created xsi:type="dcterms:W3CDTF">2013-12-11T04:00:59Z</dcterms:created>
  <dcterms:modified xsi:type="dcterms:W3CDTF">2019-02-07T10:35:51Z</dcterms:modified>
</cp:coreProperties>
</file>