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6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44;&#1080;&#1072;&#1075;&#1088;&#1072;&#1084;&#1084;&#1072;%20&#1074;%20Microsoft%20Office%20Word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&#1044;&#1080;&#1072;&#1075;&#1088;&#1072;&#1084;&#1084;&#1072;%20&#1074;%20Microsoft%20Office%20Word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&#1044;&#1080;&#1072;&#1075;&#1088;&#1072;&#1084;&#1084;&#1072;%20&#1074;%20Microsoft%20Office%20Word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&#1044;&#1080;&#1072;&#1075;&#1088;&#1072;&#1084;&#1084;&#1072;%20&#1074;%20Microsoft%20Office%20Word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&#1044;&#1080;&#1072;&#1075;&#1088;&#1072;&#1084;&#1084;&#1072;%20&#1074;%20Microsoft%20Office%20Word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6.3981531104424251E-4"/>
          <c:y val="8.6993142512709745E-2"/>
          <c:w val="0.92500000000000004"/>
          <c:h val="0.87962962962963909"/>
        </c:manualLayout>
      </c:layout>
      <c:pie3DChart>
        <c:varyColors val="1"/>
        <c:ser>
          <c:idx val="0"/>
          <c:order val="0"/>
          <c:tx>
            <c:v>РПУ</c:v>
          </c:tx>
          <c:explosion val="10"/>
          <c:dLbls>
            <c:dLbl>
              <c:idx val="0"/>
              <c:layout>
                <c:manualLayout>
                  <c:x val="-0.27500000000000002"/>
                  <c:y val="-0.1527777777777777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7-63%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2222222222222784E-2"/>
                  <c:y val="-8.333333333333356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2-18%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666666666666757"/>
                  <c:y val="0.1296296296296277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2-18%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'[Диаграмма в Microsoft Office Word]Лист1'!$A$1:$A$3</c:f>
              <c:numCache>
                <c:formatCode>General</c:formatCode>
                <c:ptCount val="3"/>
                <c:pt idx="0">
                  <c:v>7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dLbls>
          <c:showVal val="1"/>
        </c:dLbls>
      </c:pie3DChart>
    </c:plotArea>
    <c:plotVisOnly val="1"/>
    <c:dispBlanksAs val="zero"/>
  </c:chart>
  <c:txPr>
    <a:bodyPr/>
    <a:lstStyle/>
    <a:p>
      <a:pPr>
        <a:defRPr sz="14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4.1666666666666664E-2"/>
          <c:y val="6.25E-2"/>
          <c:w val="0.8305555555555556"/>
          <c:h val="0.79166666666666652"/>
        </c:manualLayout>
      </c:layout>
      <c:pie3DChart>
        <c:varyColors val="1"/>
        <c:ser>
          <c:idx val="0"/>
          <c:order val="0"/>
          <c:tx>
            <c:v>РПУ</c:v>
          </c:tx>
          <c:explosion val="41"/>
          <c:dPt>
            <c:idx val="0"/>
            <c:explosion val="17"/>
          </c:dPt>
          <c:dLbls>
            <c:dLbl>
              <c:idx val="0"/>
              <c:layout>
                <c:manualLayout>
                  <c:x val="-0.20000000000000009"/>
                  <c:y val="-6.944444444444450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5- 45%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4722222222222364"/>
                  <c:y val="-0.2268518518518518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3-27%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2777777777777812E-2"/>
                  <c:y val="0.111111111111111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3-27%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'[Диаграмма в Microsoft Office Word]Лист1'!$A$1:$A$3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>
          <c:showVal val="1"/>
        </c:dLbls>
      </c:pie3DChart>
    </c:plotArea>
    <c:plotVisOnly val="1"/>
    <c:dispBlanksAs val="zero"/>
  </c:chart>
  <c:txPr>
    <a:bodyPr/>
    <a:lstStyle/>
    <a:p>
      <a:pPr>
        <a:defRPr sz="14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6871268409612319"/>
          <c:y val="9.416054326907404E-2"/>
          <c:w val="0.8305555555555556"/>
          <c:h val="0.79166666666666652"/>
        </c:manualLayout>
      </c:layout>
      <c:pie3DChart>
        <c:varyColors val="1"/>
        <c:ser>
          <c:idx val="0"/>
          <c:order val="0"/>
          <c:tx>
            <c:v>РПУ</c:v>
          </c:tx>
          <c:explosion val="45"/>
          <c:dLbls>
            <c:dLbl>
              <c:idx val="0"/>
              <c:layout>
                <c:manualLayout>
                  <c:x val="-0.15000000000000024"/>
                  <c:y val="-0.2222222222222222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8-72%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6111111111110819E-2"/>
                  <c:y val="4.903616214639853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1-9%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2777777777777812E-2"/>
                  <c:y val="0.111111111111111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2-18%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'[Диаграмма в Microsoft Office Word]Лист1'!$A$1:$A$3</c:f>
              <c:numCache>
                <c:formatCode>General</c:formatCode>
                <c:ptCount val="3"/>
                <c:pt idx="0">
                  <c:v>8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dLbls>
          <c:showVal val="1"/>
        </c:dLbls>
      </c:pie3DChart>
    </c:plotArea>
    <c:plotVisOnly val="1"/>
    <c:dispBlanksAs val="zero"/>
  </c:chart>
  <c:txPr>
    <a:bodyPr/>
    <a:lstStyle/>
    <a:p>
      <a:pPr>
        <a:defRPr sz="14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"/>
          <c:y val="5.7870370370370371E-2"/>
          <c:w val="0.8305555555555556"/>
          <c:h val="0.79166666666666652"/>
        </c:manualLayout>
      </c:layout>
      <c:pie3DChart>
        <c:varyColors val="1"/>
        <c:ser>
          <c:idx val="0"/>
          <c:order val="0"/>
          <c:tx>
            <c:v>РПУ</c:v>
          </c:tx>
          <c:explosion val="28"/>
          <c:dPt>
            <c:idx val="2"/>
            <c:explosion val="20"/>
          </c:dPt>
          <c:dLbls>
            <c:dLbl>
              <c:idx val="0"/>
              <c:layout>
                <c:manualLayout>
                  <c:x val="-0.14722222222222367"/>
                  <c:y val="0.1571540536599591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2-18%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2069645137080969E-2"/>
                  <c:y val="-8.23644640534787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2-18%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9722222222222224"/>
                  <c:y val="-0.1527781423155439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7-63%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'[Диаграмма в Microsoft Office Word]Лист1'!$A$1:$A$3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7</c:v>
                </c:pt>
              </c:numCache>
            </c:numRef>
          </c:val>
        </c:ser>
        <c:dLbls>
          <c:showVal val="1"/>
        </c:dLbls>
      </c:pie3DChart>
    </c:plotArea>
    <c:plotVisOnly val="1"/>
    <c:dispBlanksAs val="zero"/>
  </c:chart>
  <c:txPr>
    <a:bodyPr/>
    <a:lstStyle/>
    <a:p>
      <a:pPr>
        <a:defRPr sz="14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2777777777777777"/>
          <c:y val="0.18287037037037041"/>
          <c:w val="0.8305555555555556"/>
          <c:h val="0.79166666666666652"/>
        </c:manualLayout>
      </c:layout>
      <c:pie3DChart>
        <c:varyColors val="1"/>
        <c:ser>
          <c:idx val="0"/>
          <c:order val="0"/>
          <c:tx>
            <c:v>РПУ</c:v>
          </c:tx>
          <c:explosion val="7"/>
          <c:dPt>
            <c:idx val="1"/>
            <c:explosion val="30"/>
          </c:dPt>
          <c:dLbls>
            <c:dLbl>
              <c:idx val="0"/>
              <c:layout>
                <c:manualLayout>
                  <c:x val="-7.7777777777777779E-2"/>
                  <c:y val="0.1201170166229218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3-27%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8749540682414959"/>
                  <c:y val="-0.191704578594342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8-73%</a:t>
                    </a:r>
                  </a:p>
                </c:rich>
              </c:tx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'[Диаграмма в Microsoft Office Word]Лист1'!$A$1:$A$3</c:f>
              <c:numCache>
                <c:formatCode>General</c:formatCode>
                <c:ptCount val="3"/>
                <c:pt idx="0">
                  <c:v>5</c:v>
                </c:pt>
                <c:pt idx="1">
                  <c:v>10</c:v>
                </c:pt>
                <c:pt idx="2">
                  <c:v>0</c:v>
                </c:pt>
              </c:numCache>
            </c:numRef>
          </c:val>
        </c:ser>
        <c:dLbls>
          <c:showVal val="1"/>
        </c:dLbls>
      </c:pie3DChart>
    </c:plotArea>
    <c:plotVisOnly val="1"/>
    <c:dispBlanksAs val="zero"/>
  </c:chart>
  <c:txPr>
    <a:bodyPr/>
    <a:lstStyle/>
    <a:p>
      <a:pPr>
        <a:defRPr sz="14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0.56042</cdr:x>
      <cdr:y>0.24826</cdr:y>
    </cdr:from>
    <cdr:to>
      <cdr:x>0.76042</cdr:x>
      <cdr:y>0.5816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62225" y="68103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/>
            <a:t>высокий уровень</a:t>
          </a:r>
          <a:endParaRPr lang="ru-RU" sz="1100" baseline="0"/>
        </a:p>
        <a:p xmlns:a="http://schemas.openxmlformats.org/drawingml/2006/main">
          <a:r>
            <a:rPr lang="ru-RU" sz="1100" baseline="0"/>
            <a:t>уровень</a:t>
          </a:r>
          <a:endParaRPr lang="ru-RU" sz="1100"/>
        </a:p>
      </cdr:txBody>
    </cdr:sp>
  </cdr:relSizeAnchor>
  <cdr:relSizeAnchor xmlns:cdr="http://schemas.openxmlformats.org/drawingml/2006/chartDrawing">
    <cdr:from>
      <cdr:x>0.03072</cdr:x>
      <cdr:y>0.27384</cdr:y>
    </cdr:from>
    <cdr:to>
      <cdr:x>0.23072</cdr:x>
      <cdr:y>0.60717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1784" y="553342"/>
          <a:ext cx="727710" cy="6735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/>
            <a:t>низкий уровень</a:t>
          </a:r>
        </a:p>
        <a:p xmlns:a="http://schemas.openxmlformats.org/drawingml/2006/main">
          <a:r>
            <a:rPr lang="ru-RU" sz="1100"/>
            <a:t>уровень</a:t>
          </a:r>
        </a:p>
      </cdr:txBody>
    </cdr:sp>
  </cdr:relSizeAnchor>
  <cdr:relSizeAnchor xmlns:cdr="http://schemas.openxmlformats.org/drawingml/2006/chartDrawing">
    <cdr:from>
      <cdr:x>0.27917</cdr:x>
      <cdr:y>0</cdr:y>
    </cdr:from>
    <cdr:to>
      <cdr:x>0.47917</cdr:x>
      <cdr:y>0.33333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276365" y="0"/>
          <a:ext cx="914400" cy="9143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/>
            <a:t>средний </a:t>
          </a:r>
        </a:p>
        <a:p xmlns:a="http://schemas.openxmlformats.org/drawingml/2006/main">
          <a:r>
            <a:rPr lang="ru-RU" sz="1100"/>
            <a:t>уровень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0.66667</cdr:x>
      <cdr:y>0.24826</cdr:y>
    </cdr:from>
    <cdr:to>
      <cdr:x>0.89792</cdr:x>
      <cdr:y>0.5816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48000" y="681027"/>
          <a:ext cx="1057274" cy="9144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/>
            <a:t>высокий </a:t>
          </a:r>
          <a:endParaRPr lang="ru-RU" sz="1100" b="1" baseline="0"/>
        </a:p>
        <a:p xmlns:a="http://schemas.openxmlformats.org/drawingml/2006/main">
          <a:r>
            <a:rPr lang="ru-RU" sz="1100" b="1" baseline="0"/>
            <a:t>уровень</a:t>
          </a:r>
          <a:endParaRPr lang="ru-RU" sz="1100" b="1"/>
        </a:p>
      </cdr:txBody>
    </cdr:sp>
  </cdr:relSizeAnchor>
  <cdr:relSizeAnchor xmlns:cdr="http://schemas.openxmlformats.org/drawingml/2006/chartDrawing">
    <cdr:from>
      <cdr:x>0.26875</cdr:x>
      <cdr:y>0.39063</cdr:y>
    </cdr:from>
    <cdr:to>
      <cdr:x>0.49772</cdr:x>
      <cdr:y>0.70639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56623" y="758482"/>
          <a:ext cx="815027" cy="6131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/>
            <a:t>низкий</a:t>
          </a:r>
        </a:p>
        <a:p xmlns:a="http://schemas.openxmlformats.org/drawingml/2006/main">
          <a:r>
            <a:rPr lang="ru-RU" sz="1100" b="1"/>
            <a:t>уровень</a:t>
          </a:r>
        </a:p>
      </cdr:txBody>
    </cdr:sp>
  </cdr:relSizeAnchor>
  <cdr:relSizeAnchor xmlns:cdr="http://schemas.openxmlformats.org/drawingml/2006/chartDrawing">
    <cdr:from>
      <cdr:x>0.23333</cdr:x>
      <cdr:y>0.05382</cdr:y>
    </cdr:from>
    <cdr:to>
      <cdr:x>0.46026</cdr:x>
      <cdr:y>0.29433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30545" y="104502"/>
          <a:ext cx="807755" cy="4669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/>
            <a:t>средний </a:t>
          </a:r>
        </a:p>
        <a:p xmlns:a="http://schemas.openxmlformats.org/drawingml/2006/main">
          <a:r>
            <a:rPr lang="ru-RU" sz="1100" b="1"/>
            <a:t>уровень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0.66667</cdr:x>
      <cdr:y>0.24826</cdr:y>
    </cdr:from>
    <cdr:to>
      <cdr:x>0.89792</cdr:x>
      <cdr:y>0.5816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48000" y="681027"/>
          <a:ext cx="1057274" cy="9144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/>
            <a:t>высокий </a:t>
          </a:r>
          <a:endParaRPr lang="ru-RU" sz="1100" baseline="0"/>
        </a:p>
        <a:p xmlns:a="http://schemas.openxmlformats.org/drawingml/2006/main">
          <a:r>
            <a:rPr lang="ru-RU" sz="1100" baseline="0"/>
            <a:t>уровень</a:t>
          </a:r>
          <a:endParaRPr lang="ru-RU" sz="1100"/>
        </a:p>
      </cdr:txBody>
    </cdr:sp>
  </cdr:relSizeAnchor>
  <cdr:relSizeAnchor xmlns:cdr="http://schemas.openxmlformats.org/drawingml/2006/chartDrawing">
    <cdr:from>
      <cdr:x>0.20408</cdr:x>
      <cdr:y>0.40827</cdr:y>
    </cdr:from>
    <cdr:to>
      <cdr:x>0.40403</cdr:x>
      <cdr:y>0.7689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42974" y="1143000"/>
          <a:ext cx="923925" cy="1009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  <a:p xmlns:a="http://schemas.openxmlformats.org/drawingml/2006/main">
          <a:r>
            <a:rPr lang="ru-RU" sz="1100"/>
            <a:t>низкий</a:t>
          </a:r>
        </a:p>
        <a:p xmlns:a="http://schemas.openxmlformats.org/drawingml/2006/main">
          <a:r>
            <a:rPr lang="ru-RU" sz="1100"/>
            <a:t>уровень</a:t>
          </a:r>
        </a:p>
      </cdr:txBody>
    </cdr:sp>
  </cdr:relSizeAnchor>
  <cdr:relSizeAnchor xmlns:cdr="http://schemas.openxmlformats.org/drawingml/2006/chartDrawing">
    <cdr:from>
      <cdr:x>0.28035</cdr:x>
      <cdr:y>0.00868</cdr:y>
    </cdr:from>
    <cdr:to>
      <cdr:x>0.45</cdr:x>
      <cdr:y>0.18712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295400" y="24301"/>
          <a:ext cx="783908" cy="4995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/>
            <a:t>средний </a:t>
          </a:r>
        </a:p>
        <a:p xmlns:a="http://schemas.openxmlformats.org/drawingml/2006/main">
          <a:r>
            <a:rPr lang="ru-RU" sz="1100"/>
            <a:t>уровень</a:t>
          </a:r>
        </a:p>
        <a:p xmlns:a="http://schemas.openxmlformats.org/drawingml/2006/main">
          <a:endParaRPr lang="ru-RU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0.6353</cdr:x>
      <cdr:y>0.29693</cdr:y>
    </cdr:from>
    <cdr:to>
      <cdr:x>0.86655</cdr:x>
      <cdr:y>0.63027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133790" y="622383"/>
          <a:ext cx="1140705" cy="6987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/>
            <a:t>низкий </a:t>
          </a:r>
          <a:endParaRPr lang="ru-RU" sz="1100" baseline="0"/>
        </a:p>
        <a:p xmlns:a="http://schemas.openxmlformats.org/drawingml/2006/main">
          <a:r>
            <a:rPr lang="ru-RU" sz="1100" baseline="0"/>
            <a:t>уровень</a:t>
          </a:r>
          <a:endParaRPr lang="ru-RU" sz="1100"/>
        </a:p>
      </cdr:txBody>
    </cdr:sp>
  </cdr:relSizeAnchor>
  <cdr:relSizeAnchor xmlns:cdr="http://schemas.openxmlformats.org/drawingml/2006/chartDrawing">
    <cdr:from>
      <cdr:x>0.60833</cdr:x>
      <cdr:y>0</cdr:y>
    </cdr:from>
    <cdr:to>
      <cdr:x>0.73958</cdr:x>
      <cdr:y>0.25347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81300" y="0"/>
          <a:ext cx="600060" cy="695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  <a:p xmlns:a="http://schemas.openxmlformats.org/drawingml/2006/main">
          <a:r>
            <a:rPr lang="ru-RU" sz="1100"/>
            <a:t>высокий</a:t>
          </a:r>
        </a:p>
        <a:p xmlns:a="http://schemas.openxmlformats.org/drawingml/2006/main">
          <a:r>
            <a:rPr lang="ru-RU" sz="1100"/>
            <a:t>уровень</a:t>
          </a:r>
        </a:p>
      </cdr:txBody>
    </cdr:sp>
  </cdr:relSizeAnchor>
  <cdr:relSizeAnchor xmlns:cdr="http://schemas.openxmlformats.org/drawingml/2006/chartDrawing">
    <cdr:from>
      <cdr:x>0.23333</cdr:x>
      <cdr:y>0.18576</cdr:y>
    </cdr:from>
    <cdr:to>
      <cdr:x>0.45</cdr:x>
      <cdr:y>0.36979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66799" y="509588"/>
          <a:ext cx="990601" cy="5048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/>
            <a:t>средний </a:t>
          </a:r>
        </a:p>
        <a:p xmlns:a="http://schemas.openxmlformats.org/drawingml/2006/main">
          <a:r>
            <a:rPr lang="ru-RU" sz="1100"/>
            <a:t>уровень</a:t>
          </a:r>
        </a:p>
        <a:p xmlns:a="http://schemas.openxmlformats.org/drawingml/2006/main">
          <a:endParaRPr lang="ru-RU" sz="11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0.65915</cdr:x>
      <cdr:y>0.09498</cdr:y>
    </cdr:from>
    <cdr:to>
      <cdr:x>0.8904</cdr:x>
      <cdr:y>0.42832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67459" y="183044"/>
          <a:ext cx="865655" cy="6424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/>
            <a:t>высокий </a:t>
          </a:r>
          <a:endParaRPr lang="ru-RU" sz="1100" baseline="0"/>
        </a:p>
        <a:p xmlns:a="http://schemas.openxmlformats.org/drawingml/2006/main">
          <a:r>
            <a:rPr lang="ru-RU" sz="1100" baseline="0"/>
            <a:t>уровень</a:t>
          </a:r>
          <a:endParaRPr lang="ru-RU" sz="1100"/>
        </a:p>
      </cdr:txBody>
    </cdr:sp>
  </cdr:relSizeAnchor>
  <cdr:relSizeAnchor xmlns:cdr="http://schemas.openxmlformats.org/drawingml/2006/chartDrawing">
    <cdr:from>
      <cdr:x>0.57292</cdr:x>
      <cdr:y>0</cdr:y>
    </cdr:from>
    <cdr:to>
      <cdr:x>0.76667</cdr:x>
      <cdr:y>0.11285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619390" y="0"/>
          <a:ext cx="885810" cy="3095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  <a:p xmlns:a="http://schemas.openxmlformats.org/drawingml/2006/main">
          <a:endParaRPr lang="ru-RU" sz="1100"/>
        </a:p>
        <a:p xmlns:a="http://schemas.openxmlformats.org/drawingml/2006/main">
          <a:r>
            <a:rPr lang="ru-RU" sz="1100"/>
            <a:t>низкий </a:t>
          </a:r>
        </a:p>
        <a:p xmlns:a="http://schemas.openxmlformats.org/drawingml/2006/main">
          <a:r>
            <a:rPr lang="ru-RU" sz="1100"/>
            <a:t>уровень</a:t>
          </a:r>
        </a:p>
      </cdr:txBody>
    </cdr:sp>
  </cdr:relSizeAnchor>
  <cdr:relSizeAnchor xmlns:cdr="http://schemas.openxmlformats.org/drawingml/2006/chartDrawing">
    <cdr:from>
      <cdr:x>0.23333</cdr:x>
      <cdr:y>0.33854</cdr:y>
    </cdr:from>
    <cdr:to>
      <cdr:x>0.45</cdr:x>
      <cdr:y>0.53993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66785" y="928688"/>
          <a:ext cx="990615" cy="552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/>
            <a:t>средний </a:t>
          </a:r>
        </a:p>
        <a:p xmlns:a="http://schemas.openxmlformats.org/drawingml/2006/main">
          <a:r>
            <a:rPr lang="ru-RU" sz="1100"/>
            <a:t>уровень</a:t>
          </a:r>
        </a:p>
        <a:p xmlns:a="http://schemas.openxmlformats.org/drawingml/2006/main">
          <a:endParaRPr lang="ru-RU" sz="110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1.m4a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10.m4a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11.m4a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12.m4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13.m4a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2.m4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3.m4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4.m4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5.m4a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6.m4a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7.m4a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8.m4a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79;&#1074;&#1091;&#1082;%20&#1082;%20&#1087;&#1088;&#1077;&#1079;&#1077;&#1085;&#1090;&#1072;&#1094;&#1080;&#1080;%20&#1060;&#1091;&#1088;&#1082;&#1072;&#1081;&#1083;&#1086;\&#1052;&#1086;&#1103;%20&#1079;&#1072;&#1087;&#1080;&#1089;&#1100;%209.m4a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908720"/>
            <a:ext cx="6172200" cy="2542434"/>
          </a:xfrm>
        </p:spPr>
        <p:txBody>
          <a:bodyPr>
            <a:normAutofit/>
          </a:bodyPr>
          <a:lstStyle/>
          <a:p>
            <a:r>
              <a:rPr lang="ru-RU" b="1" dirty="0" smtClean="0"/>
              <a:t>Формирования социально-психологической готовности дошкольников к обучению  в школе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Фуркайло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Марина Александровна,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воспитатель МБ ДОУ № 34, г. Анжеро-Судженск.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Моя запись 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11247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Анкетирование родителей. Беседа с детьми «Готов ли ты к школе».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547664" y="1772816"/>
          <a:ext cx="5729064" cy="3764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Моя запись 10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404664"/>
            <a:ext cx="7467600" cy="5256584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Проанализировав все результаты, полученные в процессе констатирующего этапа эксперимента, можно утверждать, что на высоком уровне социально- психологической готовности находились 4 ребенка (36%). На среднем уровне 6 детей (54%). На низком уровне только 1 ребенок (9%).</a:t>
            </a:r>
            <a:endParaRPr lang="ru-RU" dirty="0" smtClean="0"/>
          </a:p>
          <a:p>
            <a:pPr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Опираясь на результаты, полученные на констатирующем этапе эксперимента, была продумана работа и составлена программа по формированию социально-психологической готовности детей к обучению в школе. Программа направлена на формирование внутренней позиции школьника у ребенка, желание и умение общаться, понимать правила и законы поведения в группе, уметь подчинять свои действия нормам и правилам общества, а также развитие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деятельности, мотивов и представлений об учебной деятельности. Также были составлены консультации для родителей. Занятия проводились 1 раз в неделю на протяжении 3 месяцев.</a:t>
            </a:r>
          </a:p>
          <a:p>
            <a:pPr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После проведенного формирующего эксперимента была проведена повторная диагностика, обнаружившая положительную динамику, заключающуюся в повышении уровня социально-психологической готовности дошкольников к обучению в школе. Высокий уровень развития был выявлен у 7 детей (63, 6%), средний уровень продемонстрировали 4 ребенка (36,4%), низкого уровня на этапе контрольного эксперимента не выявлено.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Моя запись 1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4440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71599" y="2264004"/>
          <a:ext cx="6696744" cy="36132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232248"/>
                <a:gridCol w="2232248"/>
              </a:tblGrid>
              <a:tr h="1176413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Уровни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Констатирующий эксперимент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Контрольный эксперимент.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82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Высокий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 ребенка (36,4%)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 детей (63, 6%)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82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Средний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 детей (54,5%)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 ребенка (36,4%)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820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Низкий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 ребенок (9,1%)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22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71600" y="332656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Наблюдается снижение результатов по низкому уровню и повышение по среднему и высокому уровням. Данные о положительных результатах подтверждают нашу гипотезу.</a:t>
            </a:r>
          </a:p>
        </p:txBody>
      </p:sp>
      <p:pic>
        <p:nvPicPr>
          <p:cNvPr id="6" name="Моя запись 1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4440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476672"/>
            <a:ext cx="7467600" cy="487375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Формирование социально-психологической готовности ребенка к школе является одной из задач обучения и воспитания детей старшего дошкольного возраста. На сегодняшний день общепризнанно, что готовность к школьному обучению – это многокомпонентное образование, складывающееся из определенного уровня развития мыслительной деятельности, познавательных интересов, готовности к социальной позиции школьника, имеющего круг прав и обязанностей, а также готовность к новой форме социальных отношений, в ситуации школьного обучения.</a:t>
            </a:r>
          </a:p>
          <a:p>
            <a:pPr algn="just"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Успешность подготовки детей к школе во многом определяется тем, насколько педагог учитывает своеобразие деятельности дошкольников и, в частности, как он использует для этой цели игру. Игровая деятельность как ведущий вид деятельности в дошкольном возрасте, подводит ребенка к порогу учения. В игровой деятельности формируются такие качества необходимые будущему школьнику, как самостоятельность, инициативность, организованность, развиваются творческие способности, умение работать коллективно.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Моя запись 13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4440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844824"/>
            <a:ext cx="70567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внимание.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620688"/>
            <a:ext cx="7385248" cy="585326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Проблема подготовки детей к школьному обучению является в настоящее время одной из актуальных в педагогической теории и практике. В школе за последнее время произошли серьезные преобразования, введены новые Федеральные государственные образовательные стандарты дошкольного образования. Все более высокие требования предъявляются к детям, поступающим в первый класс. Все это заставляет искать новые, более эффективные психолого-педагогические подходы, нацеленные на приведение методов обучения в соответствие с требованиями жизни. 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Развитие социально - психологической готовности к школьному обучению одна из важнейших проблем педагогической психологии. Исследование проблем подготовки детей к школе было начато непосредственно под руководством психолога-академика Александра Владимировича Запорожца. Результаты работы неоднократно обсуждались в работах Даниила Борисовича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Эльконина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 их научных трудах рассматриваются пути и способы максимального использования возможностей этого возрастного этапа, а, также, безболезненный переход от дошкольного к младшему школьному возрасту. Данную проблему также рассматривали такие ученые как: Николай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Евгеньвич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Веракса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Нина Иосифовна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Гуткина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другие.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Моя запись 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028384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476672"/>
            <a:ext cx="7385248" cy="5997280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Теоретический анализ показал, что готовность к обучению в школе «представляет собой целостную систему взаимосвязанных качеств детской личности, включая особенности ее мотивации, уровня развития познавательной, аналитико-синтетической деятельности, степень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механизмов волевой регуляции действий и т.д.» (Александр Владимирович Запорожец). Отмечено, что в содержание социально-психологической готовности включены такие УВК (учебно-важные качества) ребенка, которые достаточны для его соответствия требованиям систематического обучения и которые не будут являться для него чрезмерными. Психологический аспект представлен эмоциями, волевой (произвольной)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саморегуляцией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деятельности, мотивами и представлениями об учебной деятельности, достаточным уровнем развития психических функций. Социальный аспект представлен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сформированностью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внутренней позиции школьника, желанием и умением общаться, понимании правил и законов поведения в группе, умение подчинять свои действия нормам и правилам. </a:t>
            </a:r>
          </a:p>
          <a:p>
            <a:pPr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Изучение возрастных особенностей дошкольников выявило, что период старшего дошкольного детства характеризуется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сензитивностью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к разного рода воздействиям. Это обусловлено интенсивностью развития всех психических процессов, - ощущения, восприятия, а также высших психических функций, - памяти, внимания, мышления, внимания, речи. Среди центральных новообразований психологи выделяют новую внутреннюю позицию (школьника), соподчинение мотивов, самооценку и осознание своего места в системе общественных отношений. Педагогическая трактовка новообразований дополняется таким психическим новообразованием как умение играть, в сюжетно-ролевые игры, играть по правилам. Игра выступает для дошкольников зоной актуального развития и определяет систему соподчиненных мотивов, придающих общую направленность поведению старшего дошкольника и обозначает начало становления его личности.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Моя запись 3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00392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332656"/>
            <a:ext cx="7169224" cy="518457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Противоречие: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между необходимостью формирования социально-психологической готовности дошкольников к обучению в школе и недостаточным опытом работы у специалистов по формированию социально-психологической готовности на практике.</a:t>
            </a:r>
          </a:p>
          <a:p>
            <a:pPr algn="just">
              <a:buNone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Проблема: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каковы пути формирования социально-психологической готовности дошкольников к обучению в школе?</a:t>
            </a:r>
          </a:p>
          <a:p>
            <a:pPr algn="just">
              <a:buNone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Цель нашей работы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создание путей для социально-психологической готовности дошкольников к обучению в школе.</a:t>
            </a:r>
          </a:p>
          <a:p>
            <a:pPr algn="just">
              <a:buNone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На основе анализа психолого-педагогической литературы охарактеризовать социально-психологическую готовность к обучению в школе, особенности и методы ее развития у дошкольников.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Изучить индивидуальные особенности и определить уровень социально-психологической готовности дошкольников к обучению в школе.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Составить и реализовать коррекционно-развивающую программу, направленную на формирование внутренней позиции школьника у ребенка, желание и умение общаться, понимать правила и законы поведения в группе, уметь подчинять свои действия нормам и правилам общества, а также развитие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деятельности, мотивов и представлений об учебной деятельности.</a:t>
            </a:r>
          </a:p>
          <a:p>
            <a:pPr algn="just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Моя запись 4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028384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064896" cy="201622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>Для подтверждения теоретических положений нашего исследования был проведен психолого-педагогический эксперимент в подготовительной группе на базе МБ ДОУ № 34 Кемеровской области, г. Анжеро-Судженска. На этапе констатирующего эксперимента исследованием было охвачено 11 детей 6-7 лет, а так же родители и педагоги детей подготовительной группы дошкольного образовательного учреждения.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экспериментальное исследование было начато с определения критериев и показателей уровней готовности дошкольников к обучению в школе. в данном вопросе мы опираемся на мнение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константина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марковича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гуревича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александра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владимировича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запорожца (интеллектуальный,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мотивационно-психологический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социальный).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67544" y="2492896"/>
          <a:ext cx="8064895" cy="4230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199"/>
                <a:gridCol w="4248472"/>
                <a:gridCol w="2016224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Методики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95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Интеллектуальный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-способность к дифференциации ощущений, уровень развития восприятия;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-развитие мелкой моторики; умение классифицировать предметы;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-сформированность мыслительных операций (синтез, анализ, обобщение); развитие речи.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Программа изучения уровня интеллектуального развития ребенка Г.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Витцлака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97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Мотивационно-психологический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-сформированность предпосылок учебной деятельности;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самооценка и уровень притязаний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Методика "Домик", Н. И. Гуткина; методика «Лесенка», С.Г.Якобсон, В.Г.Щур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097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Социальный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особенности взаимоотношений в группе, выявление симпатий к членам.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-способность исполнить роль ученика в ситуации школьного обучения.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"Два домика", Т.Д. Марцинковская. Анкетирование родителей. </a:t>
                      </a:r>
                      <a:endParaRPr lang="ru-RU" sz="12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Беседа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детьми «Готов ли ты к школе»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Моя запись 5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992888" cy="2232248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изучения интеллектуального показателя нами была реализована программа Г.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Вицлака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целью которой является: диагностика психологической готовности детей 5 - 7 лет к школьному обучению, уровня интеллектуального развития ребенка. Программа состоит из 15 заданий. Для каждого из них предусмотрена своя система оценок, которая оговаривается в руководстве к тесту</a:t>
            </a:r>
            <a:r>
              <a:rPr lang="ru-RU" dirty="0" smtClean="0"/>
              <a:t>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1187624" y="3212976"/>
          <a:ext cx="6737176" cy="3260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Моя запись 6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7467600" cy="230425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Для изучения мотивационно- психологического критерия были использованы методики: «Домик» Н. И. </a:t>
            </a:r>
            <a:r>
              <a:rPr lang="ru-RU" sz="1600" dirty="0" err="1" smtClean="0"/>
              <a:t>Гуткиной</a:t>
            </a:r>
            <a:r>
              <a:rPr lang="ru-RU" sz="1600" dirty="0" smtClean="0"/>
              <a:t>, «Лесенка» С.Г.Якобсон, В.Г.Щур.</a:t>
            </a:r>
            <a:br>
              <a:rPr lang="ru-RU" sz="1600" dirty="0" smtClean="0"/>
            </a:br>
            <a:r>
              <a:rPr lang="ru-RU" sz="1600" dirty="0" smtClean="0"/>
              <a:t>Посредством методики «Домик» Н.И </a:t>
            </a:r>
            <a:r>
              <a:rPr lang="ru-RU" sz="1600" dirty="0" err="1" smtClean="0"/>
              <a:t>Гуткиной</a:t>
            </a:r>
            <a:r>
              <a:rPr lang="ru-RU" sz="1600" dirty="0" smtClean="0"/>
              <a:t> нами была изучена </a:t>
            </a:r>
            <a:r>
              <a:rPr lang="ru-RU" sz="1600" dirty="0" err="1" smtClean="0"/>
              <a:t>сформированность</a:t>
            </a:r>
            <a:r>
              <a:rPr lang="ru-RU" sz="1600" dirty="0" smtClean="0"/>
              <a:t> предпосылок учебной деятельности. Методика представляет собой задание на срисовывание картинки с изображением дома, отдельные детали которого состоят из элементов прописных букв. Задание позволяет выявить умение ребёнка ориентироваться по образцу, точно его копировать, определить особенности развития непроизвольного внимания, пространственного восприятия, сенсомоторной координации и мелкой моторики рук.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043608" y="3212977"/>
          <a:ext cx="6881192" cy="3260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Моя запись 7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изучения второго показателя: самооценки и уровня притязаний нами была выбрана методика «Лесенка» С.Г.Якобсон, В.Г.Щур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187624" y="1988840"/>
          <a:ext cx="5657056" cy="3620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Моя запись 8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7467600" cy="1656184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изучения социального критерия мы использовали методику Т.Д. Марцинковской «Два домика»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Целью методики «Два домика» Т. Д. Марцинковской является: определение особенностей взаимоотношений в группе, выявление симпатий к членам.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547664" y="2492896"/>
          <a:ext cx="5657056" cy="3404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Моя запись 9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84368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88</TotalTime>
  <Words>1249</Words>
  <Application>Microsoft Office PowerPoint</Application>
  <PresentationFormat>Экран (4:3)</PresentationFormat>
  <Paragraphs>110</Paragraphs>
  <Slides>14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Формирования социально-психологической готовности дошкольников к обучению  в школе </vt:lpstr>
      <vt:lpstr>Слайд 2</vt:lpstr>
      <vt:lpstr>Слайд 3</vt:lpstr>
      <vt:lpstr>Слайд 4</vt:lpstr>
      <vt:lpstr>            Для подтверждения теоретических положений нашего исследования был проведен психолого-педагогический эксперимент в подготовительной группе на базе МБ ДОУ № 34 Кемеровской области, г. Анжеро-Судженска. На этапе констатирующего эксперимента исследованием было охвачено 11 детей 6-7 лет, а так же родители и педагоги детей подготовительной группы дошкольного образовательного учреждения.  экспериментальное исследование было начато с определения критериев и показателей уровней готовности дошкольников к обучению в школе. в данном вопросе мы опираемся на мнение константина марковича гуревича и александра владимировича запорожца (интеллектуальный, мотивационно-психологический и социальный).  </vt:lpstr>
      <vt:lpstr>Для изучения интеллектуального показателя нами была реализована программа Г. Вицлака, целью которой является: диагностика психологической готовности детей 5 - 7 лет к школьному обучению, уровня интеллектуального развития ребенка. Программа состоит из 15 заданий. Для каждого из них предусмотрена своя система оценок, которая оговаривается в руководстве к тесту. </vt:lpstr>
      <vt:lpstr>    Для изучения мотивационно- психологического критерия были использованы методики: «Домик» Н. И. Гуткиной, «Лесенка» С.Г.Якобсон, В.Г.Щур. Посредством методики «Домик» Н.И Гуткиной нами была изучена сформированность предпосылок учебной деятельности. Методика представляет собой задание на срисовывание картинки с изображением дома, отдельные детали которого состоят из элементов прописных букв. Задание позволяет выявить умение ребёнка ориентироваться по образцу, точно его копировать, определить особенности развития непроизвольного внимания, пространственного восприятия, сенсомоторной координации и мелкой моторики рук.</vt:lpstr>
      <vt:lpstr>Для изучения второго показателя: самооценки и уровня притязаний нами была выбрана методика «Лесенка» С.Г.Якобсон, В.Г.Щур</vt:lpstr>
      <vt:lpstr>Для изучения социального критерия мы использовали методику Т.Д. Марцинковской «Два домика» Целью методики «Два домика» Т. Д. Марцинковской является: определение особенностей взаимоотношений в группе, выявление симпатий к членам.  </vt:lpstr>
      <vt:lpstr>Анкетирование родителей. Беседа с детьми «Готов ли ты к школе».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Формирования социально-психологической готовности дошкольников к обучению  в школе </dc:title>
  <dc:creator>User</dc:creator>
  <cp:lastModifiedBy>User</cp:lastModifiedBy>
  <cp:revision>10</cp:revision>
  <dcterms:created xsi:type="dcterms:W3CDTF">2020-10-31T10:08:25Z</dcterms:created>
  <dcterms:modified xsi:type="dcterms:W3CDTF">2020-10-31T14:51:54Z</dcterms:modified>
</cp:coreProperties>
</file>