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8" r:id="rId3"/>
    <p:sldId id="261" r:id="rId4"/>
    <p:sldId id="260" r:id="rId5"/>
    <p:sldId id="262" r:id="rId6"/>
    <p:sldId id="263" r:id="rId7"/>
    <p:sldId id="264" r:id="rId8"/>
    <p:sldId id="265" r:id="rId9"/>
    <p:sldId id="266" r:id="rId10"/>
    <p:sldId id="267" r:id="rId11"/>
    <p:sldId id="268" r:id="rId12"/>
    <p:sldId id="281" r:id="rId13"/>
    <p:sldId id="269" r:id="rId14"/>
    <p:sldId id="272" r:id="rId15"/>
    <p:sldId id="270" r:id="rId16"/>
    <p:sldId id="271" r:id="rId17"/>
    <p:sldId id="273" r:id="rId18"/>
    <p:sldId id="274" r:id="rId19"/>
    <p:sldId id="275" r:id="rId20"/>
    <p:sldId id="282" r:id="rId21"/>
    <p:sldId id="279" r:id="rId22"/>
    <p:sldId id="277" r:id="rId23"/>
    <p:sldId id="278" r:id="rId24"/>
    <p:sldId id="280"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1387" y="-1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A422AE72-52C0-411A-82BE-BC8E22817808}" type="datetimeFigureOut">
              <a:rPr lang="ru-RU" smtClean="0"/>
              <a:t>28.11.2014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422AE72-52C0-411A-82BE-BC8E22817808}" type="datetimeFigureOut">
              <a:rPr lang="ru-RU" smtClean="0"/>
              <a:t>28.11.2014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422AE72-52C0-411A-82BE-BC8E22817808}" type="datetimeFigureOut">
              <a:rPr lang="ru-RU" smtClean="0"/>
              <a:t>28.11.2014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95CBB2-1CB7-4953-8537-DAEF334ED561}"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422AE72-52C0-411A-82BE-BC8E22817808}" type="datetimeFigureOut">
              <a:rPr lang="ru-RU" smtClean="0"/>
              <a:t>28.11.2014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95CBB2-1CB7-4953-8537-DAEF334ED561}"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422AE72-52C0-411A-82BE-BC8E22817808}" type="datetimeFigureOut">
              <a:rPr lang="ru-RU" smtClean="0"/>
              <a:t>28.11.2014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A422AE72-52C0-411A-82BE-BC8E22817808}" type="datetimeFigureOut">
              <a:rPr lang="ru-RU" smtClean="0"/>
              <a:t>28.11.2014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95CBB2-1CB7-4953-8537-DAEF334ED561}"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422AE72-52C0-411A-82BE-BC8E22817808}" type="datetimeFigureOut">
              <a:rPr lang="ru-RU" smtClean="0"/>
              <a:t>28.11.2014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A422AE72-52C0-411A-82BE-BC8E22817808}" type="datetimeFigureOut">
              <a:rPr lang="ru-RU" smtClean="0"/>
              <a:t>28.11.2014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422AE72-52C0-411A-82BE-BC8E22817808}" type="datetimeFigureOut">
              <a:rPr lang="ru-RU" smtClean="0"/>
              <a:t>28.11.2014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395CBB2-1CB7-4953-8537-DAEF334ED56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422AE72-52C0-411A-82BE-BC8E22817808}" type="datetimeFigureOut">
              <a:rPr lang="ru-RU" smtClean="0"/>
              <a:t>28.11.2014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95CBB2-1CB7-4953-8537-DAEF334ED561}"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422AE72-52C0-411A-82BE-BC8E22817808}" type="datetimeFigureOut">
              <a:rPr lang="ru-RU" smtClean="0"/>
              <a:t>28.11.2014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95CBB2-1CB7-4953-8537-DAEF334ED561}"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422AE72-52C0-411A-82BE-BC8E22817808}" type="datetimeFigureOut">
              <a:rPr lang="ru-RU" smtClean="0"/>
              <a:t>28.11.2014</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3395CBB2-1CB7-4953-8537-DAEF334ED561}"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gif"/><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6.xml"/><Relationship Id="rId6" Type="http://schemas.openxmlformats.org/officeDocument/2006/relationships/image" Target="../media/image49.gif"/><Relationship Id="rId5" Type="http://schemas.openxmlformats.org/officeDocument/2006/relationships/image" Target="../media/image48.jpeg"/><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88640"/>
            <a:ext cx="8229600" cy="3456384"/>
          </a:xfrm>
        </p:spPr>
        <p:txBody>
          <a:bodyPr>
            <a:normAutofit/>
          </a:bodyPr>
          <a:lstStyle/>
          <a:p>
            <a:r>
              <a:rPr lang="ru-RU" sz="2400" b="1" dirty="0" smtClean="0">
                <a:solidFill>
                  <a:schemeClr val="tx2">
                    <a:lumMod val="50000"/>
                  </a:schemeClr>
                </a:solidFill>
              </a:rPr>
              <a:t>ГБОУ СОШ «ОЦ»</a:t>
            </a:r>
            <a:br>
              <a:rPr lang="ru-RU" sz="2400" b="1" dirty="0" smtClean="0">
                <a:solidFill>
                  <a:schemeClr val="tx2">
                    <a:lumMod val="50000"/>
                  </a:schemeClr>
                </a:solidFill>
              </a:rPr>
            </a:br>
            <a:r>
              <a:rPr lang="ru-RU" sz="2400" b="1" dirty="0" smtClean="0">
                <a:solidFill>
                  <a:schemeClr val="tx2">
                    <a:lumMod val="50000"/>
                  </a:schemeClr>
                </a:solidFill>
              </a:rPr>
              <a:t>с.Дубовый Умет</a:t>
            </a:r>
            <a:br>
              <a:rPr lang="ru-RU" sz="2400" b="1" dirty="0" smtClean="0">
                <a:solidFill>
                  <a:schemeClr val="tx2">
                    <a:lumMod val="50000"/>
                  </a:schemeClr>
                </a:solidFill>
              </a:rPr>
            </a:br>
            <a:r>
              <a:rPr lang="ru-RU" sz="2400" b="1" dirty="0" smtClean="0">
                <a:solidFill>
                  <a:schemeClr val="tx2">
                    <a:lumMod val="50000"/>
                  </a:schemeClr>
                </a:solidFill>
              </a:rPr>
              <a:t>м.р.Волжский Самарской области</a:t>
            </a:r>
            <a:br>
              <a:rPr lang="ru-RU" sz="2400" b="1" dirty="0" smtClean="0">
                <a:solidFill>
                  <a:schemeClr val="tx2">
                    <a:lumMod val="50000"/>
                  </a:schemeClr>
                </a:solidFill>
              </a:rPr>
            </a:br>
            <a:r>
              <a:rPr lang="ru-RU" sz="2400" b="1" dirty="0">
                <a:solidFill>
                  <a:schemeClr val="tx2">
                    <a:lumMod val="50000"/>
                  </a:schemeClr>
                </a:solidFill>
              </a:rPr>
              <a:t/>
            </a:r>
            <a:br>
              <a:rPr lang="ru-RU" sz="2400" b="1" dirty="0">
                <a:solidFill>
                  <a:schemeClr val="tx2">
                    <a:lumMod val="50000"/>
                  </a:schemeClr>
                </a:solidFill>
              </a:rPr>
            </a:br>
            <a:r>
              <a:rPr lang="ru-RU" sz="2400" b="1" dirty="0" smtClean="0">
                <a:solidFill>
                  <a:schemeClr val="tx2">
                    <a:lumMod val="50000"/>
                  </a:schemeClr>
                </a:solidFill>
              </a:rPr>
              <a:t>«Работа с семьей как одно из направлений по профилактике безнадзорного поведения и правонарушений несовершеннолетних»</a:t>
            </a:r>
            <a:br>
              <a:rPr lang="ru-RU" sz="2400" b="1" dirty="0" smtClean="0">
                <a:solidFill>
                  <a:schemeClr val="tx2">
                    <a:lumMod val="50000"/>
                  </a:schemeClr>
                </a:solidFill>
              </a:rPr>
            </a:br>
            <a:r>
              <a:rPr lang="ru-RU" sz="2400" b="1" dirty="0" smtClean="0">
                <a:solidFill>
                  <a:schemeClr val="tx2">
                    <a:lumMod val="50000"/>
                  </a:schemeClr>
                </a:solidFill>
              </a:rPr>
              <a:t>(из опыта работы </a:t>
            </a:r>
            <a:r>
              <a:rPr lang="ru-RU" sz="2400" b="1" dirty="0" err="1" smtClean="0">
                <a:solidFill>
                  <a:schemeClr val="tx2">
                    <a:lumMod val="50000"/>
                  </a:schemeClr>
                </a:solidFill>
              </a:rPr>
              <a:t>кл</a:t>
            </a:r>
            <a:r>
              <a:rPr lang="ru-RU" sz="2400" b="1" dirty="0" smtClean="0">
                <a:solidFill>
                  <a:schemeClr val="tx2">
                    <a:lumMod val="50000"/>
                  </a:schemeClr>
                </a:solidFill>
              </a:rPr>
              <a:t>. руководителя 9Б </a:t>
            </a:r>
            <a:r>
              <a:rPr lang="ru-RU" sz="2400" b="1" dirty="0" err="1" smtClean="0">
                <a:solidFill>
                  <a:schemeClr val="tx2">
                    <a:lumMod val="50000"/>
                  </a:schemeClr>
                </a:solidFill>
              </a:rPr>
              <a:t>кл</a:t>
            </a:r>
            <a:r>
              <a:rPr lang="ru-RU" sz="2400" b="1" dirty="0" smtClean="0">
                <a:solidFill>
                  <a:schemeClr val="tx2">
                    <a:lumMod val="50000"/>
                  </a:schemeClr>
                </a:solidFill>
              </a:rPr>
              <a:t>.</a:t>
            </a:r>
            <a:br>
              <a:rPr lang="ru-RU" sz="2400" b="1" dirty="0" smtClean="0">
                <a:solidFill>
                  <a:schemeClr val="tx2">
                    <a:lumMod val="50000"/>
                  </a:schemeClr>
                </a:solidFill>
              </a:rPr>
            </a:br>
            <a:r>
              <a:rPr lang="ru-RU" sz="2400" b="1" dirty="0" err="1" smtClean="0">
                <a:solidFill>
                  <a:schemeClr val="tx2">
                    <a:lumMod val="50000"/>
                  </a:schemeClr>
                </a:solidFill>
              </a:rPr>
              <a:t>Андреяшиной</a:t>
            </a:r>
            <a:r>
              <a:rPr lang="ru-RU" sz="2400" b="1" dirty="0" smtClean="0">
                <a:solidFill>
                  <a:schemeClr val="tx2">
                    <a:lumMod val="50000"/>
                  </a:schemeClr>
                </a:solidFill>
              </a:rPr>
              <a:t> </a:t>
            </a:r>
            <a:r>
              <a:rPr lang="ru-RU" sz="2400" b="1" dirty="0" smtClean="0">
                <a:solidFill>
                  <a:schemeClr val="tx2">
                    <a:lumMod val="50000"/>
                  </a:schemeClr>
                </a:solidFill>
              </a:rPr>
              <a:t>С.В.)</a:t>
            </a:r>
            <a:endParaRPr lang="ru-RU" sz="2400" b="1" dirty="0">
              <a:solidFill>
                <a:schemeClr val="tx2">
                  <a:lumMod val="50000"/>
                </a:schemeClr>
              </a:solidFill>
            </a:endParaRPr>
          </a:p>
        </p:txBody>
      </p:sp>
      <p:sp>
        <p:nvSpPr>
          <p:cNvPr id="3" name="Подзаголовок 2"/>
          <p:cNvSpPr>
            <a:spLocks noGrp="1"/>
          </p:cNvSpPr>
          <p:nvPr>
            <p:ph type="subTitle" idx="1"/>
          </p:nvPr>
        </p:nvSpPr>
        <p:spPr/>
        <p:txBody>
          <a:bodyPr/>
          <a:lstStyle/>
          <a:p>
            <a:endParaRPr lang="ru-RU" dirty="0"/>
          </a:p>
        </p:txBody>
      </p:sp>
      <p:pic>
        <p:nvPicPr>
          <p:cNvPr id="10242" name="Picture 2" descr="F:\7 класс 2012-2013 гг\фото для классного\P11000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0936" y="3573016"/>
            <a:ext cx="4549296"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6789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bg2">
                    <a:lumMod val="10000"/>
                  </a:schemeClr>
                </a:solidFill>
              </a:rPr>
              <a:t>Переписка с родителями</a:t>
            </a:r>
            <a:endParaRPr lang="ru-RU" b="1" dirty="0">
              <a:solidFill>
                <a:schemeClr val="bg2">
                  <a:lumMod val="10000"/>
                </a:schemeClr>
              </a:solidFill>
            </a:endParaRPr>
          </a:p>
        </p:txBody>
      </p:sp>
      <p:pic>
        <p:nvPicPr>
          <p:cNvPr id="8194" name="Picture 2" descr="F:\фото семинар\P1190922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450" y="1570241"/>
            <a:ext cx="3105438" cy="2605464"/>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F:\фото семинар\P11909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3523" y="1354705"/>
            <a:ext cx="3437801" cy="257835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F:\фото семинар\P119092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7924" y="4146438"/>
            <a:ext cx="3348372" cy="2511279"/>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F:\С.В\картинки из интернета\419254-2f755cf65e9a11d4.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08520" y="4120121"/>
            <a:ext cx="2883621" cy="2306897"/>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F:\картинки родители\b5f4bd97b4d16510d08cc19a048f75e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7462" y="468779"/>
            <a:ext cx="955828" cy="95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6194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bg2">
                    <a:lumMod val="10000"/>
                  </a:schemeClr>
                </a:solidFill>
              </a:rPr>
              <a:t>Организация совместных досуговых мероприятий</a:t>
            </a:r>
            <a:endParaRPr lang="ru-RU" b="1" dirty="0">
              <a:solidFill>
                <a:schemeClr val="bg2">
                  <a:lumMod val="10000"/>
                </a:schemeClr>
              </a:solidFill>
            </a:endParaRPr>
          </a:p>
        </p:txBody>
      </p:sp>
      <p:pic>
        <p:nvPicPr>
          <p:cNvPr id="9218" name="Picture 2" descr="F:\родители\P11101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428" y="1556792"/>
            <a:ext cx="3139476" cy="235460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F:\7 класс 2012-2013 гг\фото для классного\Праздник для мам,5 класс (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4365104"/>
            <a:ext cx="2986289" cy="2239970"/>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F:\7 класс 2012-2013 гг\фото для классного\Праздник для мам,5 класс (3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4311390"/>
            <a:ext cx="3024336" cy="2268507"/>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F:\картинки родители\b5f4bd97b4d16510d08cc19a048f75e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158" y="434404"/>
            <a:ext cx="1057300" cy="1057300"/>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F:\родители\родительское собрание 27.09.12г\P111008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2040" y="1700808"/>
            <a:ext cx="3203848" cy="2402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799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2">
                    <a:lumMod val="10000"/>
                  </a:schemeClr>
                </a:solidFill>
              </a:rPr>
              <a:t>Организация совместных досуговых мероприятий</a:t>
            </a:r>
            <a:endParaRPr lang="ru-RU" dirty="0"/>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51520" y="2636912"/>
            <a:ext cx="4110732" cy="3312368"/>
          </a:xfrm>
        </p:spPr>
      </p:pic>
      <p:pic>
        <p:nvPicPr>
          <p:cNvPr id="6" name="Объект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572000" y="2204864"/>
            <a:ext cx="4224470" cy="3168352"/>
          </a:xfrm>
        </p:spPr>
      </p:pic>
    </p:spTree>
    <p:extLst>
      <p:ext uri="{BB962C8B-B14F-4D97-AF65-F5344CB8AC3E}">
        <p14:creationId xmlns:p14="http://schemas.microsoft.com/office/powerpoint/2010/main" val="3087584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2">
                    <a:lumMod val="10000"/>
                  </a:schemeClr>
                </a:solidFill>
              </a:rPr>
              <a:t>Организация совместных досуговых </a:t>
            </a:r>
            <a:r>
              <a:rPr lang="ru-RU" b="1" dirty="0" smtClean="0">
                <a:solidFill>
                  <a:schemeClr val="bg2">
                    <a:lumMod val="10000"/>
                  </a:schemeClr>
                </a:solidFill>
              </a:rPr>
              <a:t>мероприятий</a:t>
            </a:r>
            <a:endParaRPr lang="ru-RU" b="1" dirty="0">
              <a:solidFill>
                <a:schemeClr val="bg2">
                  <a:lumMod val="10000"/>
                </a:schemeClr>
              </a:solidFill>
            </a:endParaRPr>
          </a:p>
        </p:txBody>
      </p:sp>
      <p:pic>
        <p:nvPicPr>
          <p:cNvPr id="11266" name="Picture 2" descr="F:\родители\P11107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2634181"/>
            <a:ext cx="3816424" cy="286231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F:\родители\P11109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629273"/>
            <a:ext cx="3356099" cy="251707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F:\С.В\картинки из интернета\32451c80e36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1279560"/>
            <a:ext cx="1296144" cy="1320911"/>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4365104"/>
            <a:ext cx="3168352" cy="237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266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2">
                    <a:lumMod val="10000"/>
                  </a:schemeClr>
                </a:solidFill>
              </a:rPr>
              <a:t>Организация совместных досуговых мероприятий</a:t>
            </a:r>
            <a:endParaRPr lang="ru-RU" dirty="0"/>
          </a:p>
        </p:txBody>
      </p:sp>
      <p:pic>
        <p:nvPicPr>
          <p:cNvPr id="14338" name="Picture 2" descr="F:\8 класс 2013-2014 уч.год\танец армян\SDC1225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700809"/>
            <a:ext cx="3888432" cy="2916324"/>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F:\родители\P112028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2780928"/>
            <a:ext cx="4224470" cy="3168352"/>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F:\картинки родители\b5f4bd97b4d16510d08cc19a048f75e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476672"/>
            <a:ext cx="874960" cy="87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9153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2">
                    <a:lumMod val="10000"/>
                  </a:schemeClr>
                </a:solidFill>
              </a:rPr>
              <a:t>Организация совместных досуговых мероприятий</a:t>
            </a:r>
          </a:p>
        </p:txBody>
      </p:sp>
      <p:pic>
        <p:nvPicPr>
          <p:cNvPr id="12290" name="Picture 2" descr="F:\родители\P11208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61052"/>
            <a:ext cx="3544915" cy="265868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F:\родители\P11208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755104"/>
            <a:ext cx="3371738" cy="2528804"/>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F:\родители\P11208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0405" y="4577832"/>
            <a:ext cx="2436075" cy="2093987"/>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F:\картинки родители\b5f4bd97b4d16510d08cc19a048f75e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548680"/>
            <a:ext cx="776503" cy="77650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С.В\картинки из интернета\509681-fd02e322ac3b7f4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5620" y="4577832"/>
            <a:ext cx="1378449" cy="1953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7635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2">
                    <a:lumMod val="10000"/>
                  </a:schemeClr>
                </a:solidFill>
              </a:rPr>
              <a:t>Организация совместных досуговых мероприятий</a:t>
            </a:r>
          </a:p>
        </p:txBody>
      </p:sp>
      <p:pic>
        <p:nvPicPr>
          <p:cNvPr id="13314" name="Picture 2" descr="F:\родители\P11205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769754"/>
            <a:ext cx="32512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F:\родители\P11300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700808"/>
            <a:ext cx="3307723" cy="2480792"/>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F:\родители\P1130873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4357067"/>
            <a:ext cx="3110668" cy="2333001"/>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descr="F:\родители\P115047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16" y="4383335"/>
            <a:ext cx="3240360" cy="2430271"/>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F:\С.В\картинки из интернета\409559-ce450b5d56126665.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049266" y="1916832"/>
            <a:ext cx="1333500" cy="1381125"/>
          </a:xfrm>
          <a:prstGeom prst="rect">
            <a:avLst/>
          </a:prstGeom>
          <a:noFill/>
          <a:extLst>
            <a:ext uri="{909E8E84-426E-40DD-AFC4-6F175D3DCCD1}">
              <a14:hiddenFill xmlns:a14="http://schemas.microsoft.com/office/drawing/2010/main">
                <a:solidFill>
                  <a:srgbClr val="FFFFFF"/>
                </a:solidFill>
              </a14:hiddenFill>
            </a:ext>
          </a:extLst>
        </p:spPr>
      </p:pic>
      <p:pic>
        <p:nvPicPr>
          <p:cNvPr id="13319" name="Picture 7" descr="F:\картинки родители\b5f4bd97b4d16510d08cc19a048f75e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548680"/>
            <a:ext cx="1026938" cy="1026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61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bg2">
                    <a:lumMod val="10000"/>
                  </a:schemeClr>
                </a:solidFill>
              </a:rPr>
              <a:t>Открытые уроки</a:t>
            </a:r>
            <a:endParaRPr lang="ru-RU" b="1" dirty="0">
              <a:solidFill>
                <a:schemeClr val="bg2">
                  <a:lumMod val="10000"/>
                </a:schemeClr>
              </a:solidFill>
            </a:endParaRPr>
          </a:p>
        </p:txBody>
      </p:sp>
      <p:pic>
        <p:nvPicPr>
          <p:cNvPr id="15362" name="Picture 2" descr="F:\картинки родители\rod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556791"/>
            <a:ext cx="4896544" cy="495348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F:\картинки родители\b5f4bd97b4d16510d08cc19a048f75e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332655"/>
            <a:ext cx="1224136"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5668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8134" y="338328"/>
            <a:ext cx="8338666" cy="1866536"/>
          </a:xfrm>
        </p:spPr>
        <p:txBody>
          <a:bodyPr>
            <a:normAutofit/>
          </a:bodyPr>
          <a:lstStyle/>
          <a:p>
            <a:r>
              <a:rPr lang="ru-RU" b="1" dirty="0" smtClean="0">
                <a:solidFill>
                  <a:schemeClr val="bg2">
                    <a:lumMod val="10000"/>
                  </a:schemeClr>
                </a:solidFill>
              </a:rPr>
              <a:t>Тесный контакт с родителями </a:t>
            </a:r>
            <a:br>
              <a:rPr lang="ru-RU" b="1" dirty="0" smtClean="0">
                <a:solidFill>
                  <a:schemeClr val="bg2">
                    <a:lumMod val="10000"/>
                  </a:schemeClr>
                </a:solidFill>
              </a:rPr>
            </a:br>
            <a:r>
              <a:rPr lang="ru-RU" b="1" dirty="0" smtClean="0">
                <a:solidFill>
                  <a:schemeClr val="bg2">
                    <a:lumMod val="10000"/>
                  </a:schemeClr>
                </a:solidFill>
              </a:rPr>
              <a:t>по телефону</a:t>
            </a:r>
            <a:endParaRPr lang="ru-RU" b="1" dirty="0">
              <a:solidFill>
                <a:schemeClr val="bg2">
                  <a:lumMod val="10000"/>
                </a:schemeClr>
              </a:solidFill>
            </a:endParaRPr>
          </a:p>
        </p:txBody>
      </p:sp>
      <p:pic>
        <p:nvPicPr>
          <p:cNvPr id="16386" name="Picture 2" descr="F:\фото семинар\43048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204864"/>
            <a:ext cx="3888432" cy="291632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F:\фото семинар\image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0521" y="2924944"/>
            <a:ext cx="3781959" cy="3089669"/>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F:\картинки родители\b5f4bd97b4d16510d08cc19a048f75e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164288" y="1484784"/>
            <a:ext cx="841276" cy="841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107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bg2">
                    <a:lumMod val="10000"/>
                  </a:schemeClr>
                </a:solidFill>
              </a:rPr>
              <a:t>Родительский лекторий</a:t>
            </a:r>
            <a:endParaRPr lang="ru-RU" b="1" dirty="0">
              <a:solidFill>
                <a:schemeClr val="bg2">
                  <a:lumMod val="10000"/>
                </a:schemeClr>
              </a:solidFill>
            </a:endParaRPr>
          </a:p>
        </p:txBody>
      </p:sp>
      <p:pic>
        <p:nvPicPr>
          <p:cNvPr id="17410" name="Picture 2" descr="F:\план воспит.9бкл\Upsov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276872"/>
            <a:ext cx="6984776" cy="4173820"/>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F:\картинки родители\b5f4bd97b4d16510d08cc19a048f75e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946" y="1340768"/>
            <a:ext cx="1633364" cy="1633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7644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8328"/>
            <a:ext cx="8229600" cy="5466936"/>
          </a:xfrm>
        </p:spPr>
        <p:txBody>
          <a:bodyPr>
            <a:normAutofit fontScale="90000"/>
          </a:bodyPr>
          <a:lstStyle/>
          <a:p>
            <a:pPr algn="r"/>
            <a:r>
              <a:rPr lang="ru-RU" b="1" dirty="0">
                <a:solidFill>
                  <a:schemeClr val="bg2">
                    <a:lumMod val="10000"/>
                  </a:schemeClr>
                </a:solidFill>
              </a:rPr>
              <a:t>«Воспитание есть процесс социальный в самом широком смысле. Воспитывает все: люди, вещи, явления, но прежде всего и больше всего – люди. Из них на первом месте  - родители и педагоги».</a:t>
            </a:r>
            <a:br>
              <a:rPr lang="ru-RU" b="1" dirty="0">
                <a:solidFill>
                  <a:schemeClr val="bg2">
                    <a:lumMod val="10000"/>
                  </a:schemeClr>
                </a:solidFill>
              </a:rPr>
            </a:br>
            <a:r>
              <a:rPr lang="ru-RU" b="1" dirty="0" err="1">
                <a:solidFill>
                  <a:schemeClr val="bg2">
                    <a:lumMod val="10000"/>
                  </a:schemeClr>
                </a:solidFill>
              </a:rPr>
              <a:t>А.С.Макаренко</a:t>
            </a:r>
            <a:r>
              <a:rPr lang="ru-RU" dirty="0">
                <a:solidFill>
                  <a:schemeClr val="bg2">
                    <a:lumMod val="10000"/>
                  </a:schemeClr>
                </a:solidFill>
              </a:rPr>
              <a:t/>
            </a:r>
            <a:br>
              <a:rPr lang="ru-RU" dirty="0">
                <a:solidFill>
                  <a:schemeClr val="bg2">
                    <a:lumMod val="10000"/>
                  </a:schemeClr>
                </a:solidFill>
              </a:rPr>
            </a:br>
            <a:endParaRPr lang="ru-RU" dirty="0">
              <a:solidFill>
                <a:schemeClr val="bg2">
                  <a:lumMod val="10000"/>
                </a:schemeClr>
              </a:solidFill>
            </a:endParaRPr>
          </a:p>
        </p:txBody>
      </p:sp>
      <p:pic>
        <p:nvPicPr>
          <p:cNvPr id="3074" name="Picture 2" descr="F:\картинки родители\758708888.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516438"/>
            <a:ext cx="2190845" cy="3077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04784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1367365" y="332657"/>
            <a:ext cx="6417734" cy="1296144"/>
          </a:xfrm>
        </p:spPr>
        <p:txBody>
          <a:bodyPr>
            <a:noAutofit/>
          </a:bodyPr>
          <a:lstStyle/>
          <a:p>
            <a:r>
              <a:rPr lang="ru-RU" sz="3600" b="1" dirty="0" smtClean="0">
                <a:solidFill>
                  <a:schemeClr val="bg2">
                    <a:lumMod val="10000"/>
                  </a:schemeClr>
                </a:solidFill>
              </a:rPr>
              <a:t>Индивидуальные  тематические консультации</a:t>
            </a:r>
            <a:endParaRPr lang="ru-RU" sz="3600" b="1" dirty="0">
              <a:solidFill>
                <a:schemeClr val="bg2">
                  <a:lumMod val="10000"/>
                </a:schemeClr>
              </a:solidFill>
            </a:endParaRPr>
          </a:p>
        </p:txBody>
      </p:sp>
      <p:pic>
        <p:nvPicPr>
          <p:cNvPr id="1027" name="Picture 3" descr="E:\1d0aba24fbfd5ff17235c1b90f63359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610825"/>
            <a:ext cx="4801921" cy="48245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F:\картинки родители\b5f4bd97b4d16510d08cc19a048f75e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897" y="1766234"/>
            <a:ext cx="1417340" cy="1417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652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268760"/>
            <a:ext cx="8784976" cy="5589240"/>
          </a:xfrm>
        </p:spPr>
        <p:txBody>
          <a:bodyPr>
            <a:noAutofit/>
          </a:bodyPr>
          <a:lstStyle/>
          <a:p>
            <a:pPr lvl="0" algn="l">
              <a:spcAft>
                <a:spcPts val="0"/>
              </a:spcAft>
            </a:pPr>
            <a:r>
              <a:rPr lang="ru-RU" sz="1600" b="1" kern="150" dirty="0" smtClean="0">
                <a:solidFill>
                  <a:schemeClr val="bg2">
                    <a:lumMod val="10000"/>
                  </a:schemeClr>
                </a:solidFill>
                <a:ea typeface="SimSun"/>
                <a:cs typeface="Mangal"/>
              </a:rPr>
              <a:t>1. Не </a:t>
            </a:r>
            <a:r>
              <a:rPr lang="ru-RU" sz="1600" b="1" kern="150" dirty="0">
                <a:solidFill>
                  <a:schemeClr val="bg2">
                    <a:lumMod val="10000"/>
                  </a:schemeClr>
                </a:solidFill>
                <a:ea typeface="SimSun"/>
                <a:cs typeface="Mangal"/>
              </a:rPr>
              <a:t>жди, что твой ребенок будет таким, как ты или таким, как ты хочешь. Помоги ему стать не тобой, а </a:t>
            </a:r>
            <a:r>
              <a:rPr lang="ru-RU" sz="1600" b="1" kern="150" dirty="0" smtClean="0">
                <a:solidFill>
                  <a:schemeClr val="bg2">
                    <a:lumMod val="10000"/>
                  </a:schemeClr>
                </a:solidFill>
                <a:ea typeface="SimSun"/>
                <a:cs typeface="Mangal"/>
              </a:rPr>
              <a:t>собой.</a:t>
            </a:r>
            <a:r>
              <a:rPr lang="ru-RU" sz="1600" b="1" kern="150" dirty="0">
                <a:solidFill>
                  <a:schemeClr val="bg2">
                    <a:lumMod val="10000"/>
                  </a:schemeClr>
                </a:solidFill>
                <a:ea typeface="SimSun"/>
                <a:cs typeface="Mangal"/>
              </a:rPr>
              <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2. Не </a:t>
            </a:r>
            <a:r>
              <a:rPr lang="ru-RU" sz="1600" b="1" kern="150" dirty="0">
                <a:solidFill>
                  <a:schemeClr val="bg2">
                    <a:lumMod val="10000"/>
                  </a:schemeClr>
                </a:solidFill>
                <a:ea typeface="SimSun"/>
                <a:cs typeface="Mangal"/>
              </a:rPr>
              <a:t>требуй от ребенка платы за все, что ты для него сделал. Ты дал ему жизнь, как он может отблагодарить тебя? Он даст жизнь другому, тот — третьему, и это необратимый закон благодарности.</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3. Не </a:t>
            </a:r>
            <a:r>
              <a:rPr lang="ru-RU" sz="1600" b="1" kern="150" dirty="0">
                <a:solidFill>
                  <a:schemeClr val="bg2">
                    <a:lumMod val="10000"/>
                  </a:schemeClr>
                </a:solidFill>
                <a:ea typeface="SimSun"/>
                <a:cs typeface="Mangal"/>
              </a:rPr>
              <a:t>вымещай на ребенке свои обиды, чтобы в старости не есть горький хлеб. Ибо,  что посеешь, то и взойдет.</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4. Не </a:t>
            </a:r>
            <a:r>
              <a:rPr lang="ru-RU" sz="1600" b="1" kern="150" dirty="0">
                <a:solidFill>
                  <a:schemeClr val="bg2">
                    <a:lumMod val="10000"/>
                  </a:schemeClr>
                </a:solidFill>
                <a:ea typeface="SimSun"/>
                <a:cs typeface="Mangal"/>
              </a:rPr>
              <a:t>относись к его проблемам свысока. Жизнь дана каждому по силам и, будь уверен, ему она тяжела не меньше, чем тебе, а может быть и больше, поскольку у него нет опыта.</a:t>
            </a:r>
            <a:br>
              <a:rPr lang="ru-RU" sz="1600" b="1" kern="150" dirty="0">
                <a:solidFill>
                  <a:schemeClr val="bg2">
                    <a:lumMod val="10000"/>
                  </a:schemeClr>
                </a:solidFill>
                <a:ea typeface="SimSun"/>
                <a:cs typeface="Mangal"/>
              </a:rPr>
            </a:br>
            <a:r>
              <a:rPr lang="ru-RU" sz="1600" b="1" kern="150" dirty="0">
                <a:solidFill>
                  <a:schemeClr val="bg2">
                    <a:lumMod val="10000"/>
                  </a:schemeClr>
                </a:solidFill>
                <a:ea typeface="SimSun"/>
                <a:cs typeface="Mangal"/>
              </a:rPr>
              <a:t>Не унижай!</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5.Не </a:t>
            </a:r>
            <a:r>
              <a:rPr lang="ru-RU" sz="1600" b="1" kern="150" dirty="0">
                <a:solidFill>
                  <a:schemeClr val="bg2">
                    <a:lumMod val="10000"/>
                  </a:schemeClr>
                </a:solidFill>
                <a:ea typeface="SimSun"/>
                <a:cs typeface="Mangal"/>
              </a:rPr>
              <a:t>забывай, что самые важные встречи человека — это его встречи с детьми. Обращай больше внимания на них — мы никогда не можем знать, кого мы встречаем в ребенке.</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6.Не </a:t>
            </a:r>
            <a:r>
              <a:rPr lang="ru-RU" sz="1600" b="1" kern="150" dirty="0">
                <a:solidFill>
                  <a:schemeClr val="bg2">
                    <a:lumMod val="10000"/>
                  </a:schemeClr>
                </a:solidFill>
                <a:ea typeface="SimSun"/>
                <a:cs typeface="Mangal"/>
              </a:rPr>
              <a:t>мучь себя, если не можешь сделать что-то для своего ребенка. Мучь, если можешь — но не делаешь. Помни, для ребенка сделано недостаточно, если не сделано все.</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7.Ребенок </a:t>
            </a:r>
            <a:r>
              <a:rPr lang="ru-RU" sz="1600" b="1" kern="150" dirty="0">
                <a:solidFill>
                  <a:schemeClr val="bg2">
                    <a:lumMod val="10000"/>
                  </a:schemeClr>
                </a:solidFill>
                <a:ea typeface="SimSun"/>
                <a:cs typeface="Mangal"/>
              </a:rPr>
              <a:t>— это не тиран, который завладевает всей твоей жизнью, не только плод плоти и крови. Это та драгоценная чаша, которую Жизнь дала тебе на хранение и развитии в нем творческого огня. Это раскрепощенная любовь матери и отца, у которых будет расти не «наш», «свой» ребенок, но душа, данная на хранение.</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8.Умей </a:t>
            </a:r>
            <a:r>
              <a:rPr lang="ru-RU" sz="1600" b="1" kern="150" dirty="0">
                <a:solidFill>
                  <a:schemeClr val="bg2">
                    <a:lumMod val="10000"/>
                  </a:schemeClr>
                </a:solidFill>
                <a:ea typeface="SimSun"/>
                <a:cs typeface="Mangal"/>
              </a:rPr>
              <a:t>любить чужого ребенка. Никогда не делай чужому то, что не хотел бы, чтобы делали твоему.</a:t>
            </a:r>
            <a:br>
              <a:rPr lang="ru-RU" sz="1600" b="1" kern="150" dirty="0">
                <a:solidFill>
                  <a:schemeClr val="bg2">
                    <a:lumMod val="10000"/>
                  </a:schemeClr>
                </a:solidFill>
                <a:ea typeface="SimSun"/>
                <a:cs typeface="Mangal"/>
              </a:rPr>
            </a:br>
            <a:r>
              <a:rPr lang="ru-RU" sz="1600" b="1" kern="150" dirty="0" smtClean="0">
                <a:solidFill>
                  <a:schemeClr val="bg2">
                    <a:lumMod val="10000"/>
                  </a:schemeClr>
                </a:solidFill>
                <a:ea typeface="SimSun"/>
                <a:cs typeface="Mangal"/>
              </a:rPr>
              <a:t>9.Люби </a:t>
            </a:r>
            <a:r>
              <a:rPr lang="ru-RU" sz="1600" b="1" kern="150" dirty="0">
                <a:solidFill>
                  <a:schemeClr val="bg2">
                    <a:lumMod val="10000"/>
                  </a:schemeClr>
                </a:solidFill>
                <a:ea typeface="SimSun"/>
                <a:cs typeface="Mangal"/>
              </a:rPr>
              <a:t>своего ребенка любым — не талантливым, неудачливым, взрослым. </a:t>
            </a:r>
            <a:r>
              <a:rPr lang="ru-RU" sz="1600" b="1" kern="150" dirty="0" smtClean="0">
                <a:solidFill>
                  <a:schemeClr val="bg2">
                    <a:lumMod val="10000"/>
                  </a:schemeClr>
                </a:solidFill>
                <a:ea typeface="SimSun"/>
                <a:cs typeface="Mangal"/>
              </a:rPr>
              <a:t>10.Общаясь</a:t>
            </a:r>
            <a:r>
              <a:rPr lang="ru-RU" sz="1600" b="1" kern="150" dirty="0">
                <a:solidFill>
                  <a:schemeClr val="bg2">
                    <a:lumMod val="10000"/>
                  </a:schemeClr>
                </a:solidFill>
                <a:ea typeface="SimSun"/>
                <a:cs typeface="Mangal"/>
              </a:rPr>
              <a:t> с ним — радуйся, потому что ребенок — это праздник, который пока с тобой.</a:t>
            </a:r>
            <a:br>
              <a:rPr lang="ru-RU" sz="1600" b="1" kern="150" dirty="0">
                <a:solidFill>
                  <a:schemeClr val="bg2">
                    <a:lumMod val="10000"/>
                  </a:schemeClr>
                </a:solidFill>
                <a:ea typeface="SimSun"/>
                <a:cs typeface="Mangal"/>
              </a:rPr>
            </a:br>
            <a:endParaRPr lang="ru-RU" sz="1600" b="1" dirty="0">
              <a:solidFill>
                <a:schemeClr val="bg2">
                  <a:lumMod val="10000"/>
                </a:schemeClr>
              </a:solidFill>
            </a:endParaRPr>
          </a:p>
        </p:txBody>
      </p:sp>
      <p:sp>
        <p:nvSpPr>
          <p:cNvPr id="3" name="Текст 2"/>
          <p:cNvSpPr>
            <a:spLocks noGrp="1"/>
          </p:cNvSpPr>
          <p:nvPr>
            <p:ph type="body" idx="1"/>
          </p:nvPr>
        </p:nvSpPr>
        <p:spPr>
          <a:xfrm>
            <a:off x="611560" y="-603448"/>
            <a:ext cx="7137814" cy="1872208"/>
          </a:xfrm>
        </p:spPr>
        <p:txBody>
          <a:bodyPr>
            <a:normAutofit/>
          </a:bodyPr>
          <a:lstStyle/>
          <a:p>
            <a:r>
              <a:rPr lang="ru-RU" sz="3200" b="1" dirty="0">
                <a:solidFill>
                  <a:srgbClr val="C6E7FC">
                    <a:lumMod val="10000"/>
                  </a:srgbClr>
                </a:solidFill>
                <a:ea typeface="+mj-ea"/>
                <a:cs typeface="+mj-cs"/>
              </a:rPr>
              <a:t>10 заповедей для родителей </a:t>
            </a:r>
            <a:br>
              <a:rPr lang="ru-RU" sz="3200" b="1" dirty="0">
                <a:solidFill>
                  <a:srgbClr val="C6E7FC">
                    <a:lumMod val="10000"/>
                  </a:srgbClr>
                </a:solidFill>
                <a:ea typeface="+mj-ea"/>
                <a:cs typeface="+mj-cs"/>
              </a:rPr>
            </a:br>
            <a:r>
              <a:rPr lang="ru-RU" sz="3200" b="1" dirty="0">
                <a:solidFill>
                  <a:srgbClr val="C6E7FC">
                    <a:lumMod val="10000"/>
                  </a:srgbClr>
                </a:solidFill>
                <a:ea typeface="+mj-ea"/>
                <a:cs typeface="+mj-cs"/>
              </a:rPr>
              <a:t>от </a:t>
            </a:r>
            <a:r>
              <a:rPr lang="ru-RU" sz="3200" b="1" dirty="0" err="1">
                <a:solidFill>
                  <a:srgbClr val="C6E7FC">
                    <a:lumMod val="10000"/>
                  </a:srgbClr>
                </a:solidFill>
                <a:ea typeface="+mj-ea"/>
                <a:cs typeface="+mj-cs"/>
              </a:rPr>
              <a:t>Януша</a:t>
            </a:r>
            <a:r>
              <a:rPr lang="ru-RU" sz="3200" b="1" dirty="0">
                <a:solidFill>
                  <a:srgbClr val="C6E7FC">
                    <a:lumMod val="10000"/>
                  </a:srgbClr>
                </a:solidFill>
                <a:ea typeface="+mj-ea"/>
                <a:cs typeface="+mj-cs"/>
              </a:rPr>
              <a:t> </a:t>
            </a:r>
            <a:r>
              <a:rPr lang="ru-RU" sz="3200" b="1" dirty="0" smtClean="0">
                <a:solidFill>
                  <a:srgbClr val="C6E7FC">
                    <a:lumMod val="10000"/>
                  </a:srgbClr>
                </a:solidFill>
                <a:ea typeface="+mj-ea"/>
                <a:cs typeface="+mj-cs"/>
              </a:rPr>
              <a:t>Корчака</a:t>
            </a:r>
            <a:r>
              <a:rPr lang="ru-RU" sz="3200" b="1" dirty="0">
                <a:solidFill>
                  <a:srgbClr val="C6E7FC">
                    <a:lumMod val="10000"/>
                  </a:srgbClr>
                </a:solidFill>
                <a:ea typeface="+mj-ea"/>
                <a:cs typeface="+mj-cs"/>
              </a:rPr>
              <a:t>:</a:t>
            </a:r>
            <a:endParaRPr lang="ru-RU" dirty="0"/>
          </a:p>
        </p:txBody>
      </p:sp>
      <p:pic>
        <p:nvPicPr>
          <p:cNvPr id="4" name="Picture 3" descr="F:\картинки родители\b5f4bd97b4d16510d08cc19a048f75e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40" y="374706"/>
            <a:ext cx="816682" cy="816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752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412776"/>
            <a:ext cx="8640960" cy="5256584"/>
          </a:xfrm>
        </p:spPr>
        <p:txBody>
          <a:bodyPr>
            <a:noAutofit/>
          </a:bodyPr>
          <a:lstStyle/>
          <a:p>
            <a:pPr lvl="0" algn="l" fontAlgn="base">
              <a:spcBef>
                <a:spcPct val="20000"/>
              </a:spcBef>
              <a:spcAft>
                <a:spcPct val="0"/>
              </a:spcAft>
            </a:pPr>
            <a:r>
              <a:rPr lang="ru-RU" sz="2000" b="1" dirty="0">
                <a:solidFill>
                  <a:schemeClr val="bg2">
                    <a:lumMod val="10000"/>
                  </a:schemeClr>
                </a:solidFill>
                <a:latin typeface="Calibri"/>
                <a:ea typeface="+mn-ea"/>
                <a:cs typeface="+mn-cs"/>
              </a:rPr>
              <a:t>Представьте себе, что жизнь — это игра, построенная на жонглировании пятью шариками.</a:t>
            </a:r>
            <a:br>
              <a:rPr lang="ru-RU" sz="2000" b="1" dirty="0">
                <a:solidFill>
                  <a:schemeClr val="bg2">
                    <a:lumMod val="10000"/>
                  </a:schemeClr>
                </a:solidFill>
                <a:latin typeface="Calibri"/>
                <a:ea typeface="+mn-ea"/>
                <a:cs typeface="+mn-cs"/>
              </a:rPr>
            </a:br>
            <a:r>
              <a:rPr lang="ru-RU" sz="2000" b="1" dirty="0">
                <a:solidFill>
                  <a:schemeClr val="bg2">
                    <a:lumMod val="10000"/>
                  </a:schemeClr>
                </a:solidFill>
                <a:latin typeface="Calibri"/>
                <a:ea typeface="+mn-ea"/>
                <a:cs typeface="+mn-cs"/>
              </a:rPr>
              <a:t> Эти шарики — Работа, Семья, Здоровье, Друзья и Душа, и вам необходимо, чтобы все они постоянно находились в воздухе.</a:t>
            </a:r>
            <a:br>
              <a:rPr lang="ru-RU" sz="2000" b="1" dirty="0">
                <a:solidFill>
                  <a:schemeClr val="bg2">
                    <a:lumMod val="10000"/>
                  </a:schemeClr>
                </a:solidFill>
                <a:latin typeface="Calibri"/>
                <a:ea typeface="+mn-ea"/>
                <a:cs typeface="+mn-cs"/>
              </a:rPr>
            </a:br>
            <a:r>
              <a:rPr lang="ru-RU" sz="2000" b="1" dirty="0">
                <a:solidFill>
                  <a:schemeClr val="bg2">
                    <a:lumMod val="10000"/>
                  </a:schemeClr>
                </a:solidFill>
                <a:latin typeface="Calibri"/>
                <a:ea typeface="+mn-ea"/>
                <a:cs typeface="+mn-cs"/>
              </a:rPr>
              <a:t> Вскоре вы поймёте, что шарик Работа сделан из резины — если вы его невзначай уроните, он подпрыгнет и вернётся обратно.</a:t>
            </a:r>
            <a:br>
              <a:rPr lang="ru-RU" sz="2000" b="1" dirty="0">
                <a:solidFill>
                  <a:schemeClr val="bg2">
                    <a:lumMod val="10000"/>
                  </a:schemeClr>
                </a:solidFill>
                <a:latin typeface="Calibri"/>
                <a:ea typeface="+mn-ea"/>
                <a:cs typeface="+mn-cs"/>
              </a:rPr>
            </a:br>
            <a:r>
              <a:rPr lang="ru-RU" sz="2000" b="1" dirty="0">
                <a:solidFill>
                  <a:schemeClr val="bg2">
                    <a:lumMod val="10000"/>
                  </a:schemeClr>
                </a:solidFill>
                <a:latin typeface="Calibri"/>
                <a:ea typeface="+mn-ea"/>
                <a:cs typeface="+mn-cs"/>
              </a:rPr>
              <a:t> Но остальные четыре шарика — Семья, Здоровье, Друзья и Душа — стеклянные. И если вы уроните один из них, он будет непоправимо испорчен, надколот, поцарапан, серьёзно поврежден или даже полностью разбит. Он никогда не будет таким, как раньше. Вы должны осознавать это и стараться, чтобы этого не случилось.</a:t>
            </a:r>
            <a:br>
              <a:rPr lang="ru-RU" sz="2000" b="1" dirty="0">
                <a:solidFill>
                  <a:schemeClr val="bg2">
                    <a:lumMod val="10000"/>
                  </a:schemeClr>
                </a:solidFill>
                <a:latin typeface="Calibri"/>
                <a:ea typeface="+mn-ea"/>
                <a:cs typeface="+mn-cs"/>
              </a:rPr>
            </a:br>
            <a:r>
              <a:rPr lang="ru-RU" sz="2000" b="1" dirty="0">
                <a:solidFill>
                  <a:schemeClr val="bg2">
                    <a:lumMod val="10000"/>
                  </a:schemeClr>
                </a:solidFill>
                <a:latin typeface="Calibri"/>
                <a:ea typeface="+mn-ea"/>
                <a:cs typeface="+mn-cs"/>
              </a:rPr>
              <a:t>Работайте максимально эффективно в рабочее время и уходите домой вовремя.</a:t>
            </a:r>
            <a:br>
              <a:rPr lang="ru-RU" sz="2000" b="1" dirty="0">
                <a:solidFill>
                  <a:schemeClr val="bg2">
                    <a:lumMod val="10000"/>
                  </a:schemeClr>
                </a:solidFill>
                <a:latin typeface="Calibri"/>
                <a:ea typeface="+mn-ea"/>
                <a:cs typeface="+mn-cs"/>
              </a:rPr>
            </a:br>
            <a:r>
              <a:rPr lang="ru-RU" sz="2000" b="1" dirty="0">
                <a:solidFill>
                  <a:schemeClr val="bg2">
                    <a:lumMod val="10000"/>
                  </a:schemeClr>
                </a:solidFill>
                <a:latin typeface="Calibri"/>
                <a:ea typeface="+mn-ea"/>
                <a:cs typeface="+mn-cs"/>
              </a:rPr>
              <a:t>Посвящайте необходимое время своей семье, друзьям и полноценному отдыху.</a:t>
            </a:r>
            <a:br>
              <a:rPr lang="ru-RU" sz="2000" b="1" dirty="0">
                <a:solidFill>
                  <a:schemeClr val="bg2">
                    <a:lumMod val="10000"/>
                  </a:schemeClr>
                </a:solidFill>
                <a:latin typeface="Calibri"/>
                <a:ea typeface="+mn-ea"/>
                <a:cs typeface="+mn-cs"/>
              </a:rPr>
            </a:br>
            <a:r>
              <a:rPr lang="ru-RU" sz="2000" b="1" dirty="0" smtClean="0">
                <a:solidFill>
                  <a:schemeClr val="bg2">
                    <a:lumMod val="10000"/>
                  </a:schemeClr>
                </a:solidFill>
                <a:latin typeface="Calibri"/>
                <a:ea typeface="+mn-ea"/>
                <a:cs typeface="+mn-cs"/>
              </a:rPr>
              <a:t>Ценность ценна только если её ценят.</a:t>
            </a:r>
            <a:r>
              <a:rPr lang="ru-RU" sz="2000" b="1" dirty="0">
                <a:solidFill>
                  <a:schemeClr val="bg2">
                    <a:lumMod val="10000"/>
                  </a:schemeClr>
                </a:solidFill>
                <a:latin typeface="Calibri"/>
                <a:ea typeface="+mn-ea"/>
                <a:cs typeface="+mn-cs"/>
              </a:rPr>
              <a:t/>
            </a:r>
            <a:br>
              <a:rPr lang="ru-RU" sz="2000" b="1" dirty="0">
                <a:solidFill>
                  <a:schemeClr val="bg2">
                    <a:lumMod val="10000"/>
                  </a:schemeClr>
                </a:solidFill>
                <a:latin typeface="Calibri"/>
                <a:ea typeface="+mn-ea"/>
                <a:cs typeface="+mn-cs"/>
              </a:rPr>
            </a:br>
            <a:endParaRPr lang="ru-RU" sz="2000" b="1" dirty="0">
              <a:solidFill>
                <a:schemeClr val="bg2">
                  <a:lumMod val="10000"/>
                </a:schemeClr>
              </a:solidFill>
            </a:endParaRPr>
          </a:p>
        </p:txBody>
      </p:sp>
      <p:sp>
        <p:nvSpPr>
          <p:cNvPr id="3" name="Текст 2"/>
          <p:cNvSpPr>
            <a:spLocks noGrp="1"/>
          </p:cNvSpPr>
          <p:nvPr>
            <p:ph type="body" idx="1"/>
          </p:nvPr>
        </p:nvSpPr>
        <p:spPr>
          <a:xfrm>
            <a:off x="539552" y="548681"/>
            <a:ext cx="8208912" cy="864095"/>
          </a:xfrm>
        </p:spPr>
        <p:txBody>
          <a:bodyPr>
            <a:normAutofit fontScale="85000" lnSpcReduction="20000"/>
          </a:bodyPr>
          <a:lstStyle/>
          <a:p>
            <a:r>
              <a:rPr lang="ru-RU" sz="3600" b="1" dirty="0">
                <a:solidFill>
                  <a:srgbClr val="C6E7FC">
                    <a:lumMod val="10000"/>
                  </a:srgbClr>
                </a:solidFill>
                <a:latin typeface="Calibri"/>
                <a:ea typeface="+mj-ea"/>
                <a:cs typeface="+mj-cs"/>
              </a:rPr>
              <a:t>30-секундная речь Брайана Дайсона — бывшего CEО </a:t>
            </a:r>
            <a:r>
              <a:rPr lang="ru-RU" sz="3600" b="1" dirty="0" err="1">
                <a:solidFill>
                  <a:srgbClr val="C6E7FC">
                    <a:lumMod val="10000"/>
                  </a:srgbClr>
                </a:solidFill>
                <a:latin typeface="Calibri"/>
                <a:ea typeface="+mj-ea"/>
                <a:cs typeface="+mj-cs"/>
              </a:rPr>
              <a:t>Coca-Cola</a:t>
            </a:r>
            <a:endParaRPr lang="ru-RU" dirty="0"/>
          </a:p>
        </p:txBody>
      </p:sp>
      <p:pic>
        <p:nvPicPr>
          <p:cNvPr id="19458" name="Picture 2" descr="E:\1_mike_busch_at_bill_signing_20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332656"/>
            <a:ext cx="918882" cy="1198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7203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412776"/>
            <a:ext cx="8424936" cy="5040560"/>
          </a:xfrm>
        </p:spPr>
        <p:txBody>
          <a:bodyPr>
            <a:normAutofit/>
          </a:bodyPr>
          <a:lstStyle/>
          <a:p>
            <a:pPr algn="l"/>
            <a:r>
              <a:rPr lang="ru-RU" sz="3600" b="1" dirty="0" smtClean="0">
                <a:solidFill>
                  <a:schemeClr val="bg2">
                    <a:lumMod val="10000"/>
                  </a:schemeClr>
                </a:solidFill>
              </a:rPr>
              <a:t>Мы с Вами – родители.</a:t>
            </a:r>
            <a:br>
              <a:rPr lang="ru-RU" sz="3600" b="1" dirty="0" smtClean="0">
                <a:solidFill>
                  <a:schemeClr val="bg2">
                    <a:lumMod val="10000"/>
                  </a:schemeClr>
                </a:solidFill>
              </a:rPr>
            </a:br>
            <a:r>
              <a:rPr lang="ru-RU" sz="3600" b="1" dirty="0" smtClean="0">
                <a:solidFill>
                  <a:schemeClr val="bg2">
                    <a:lumMod val="10000"/>
                  </a:schemeClr>
                </a:solidFill>
              </a:rPr>
              <a:t>И в наших силах помочь своему ребенку вырасти добрым, умным, активным, сильным, смелым, храбрым, ответственным, творческим…</a:t>
            </a:r>
            <a:br>
              <a:rPr lang="ru-RU" sz="3600" b="1" dirty="0" smtClean="0">
                <a:solidFill>
                  <a:schemeClr val="bg2">
                    <a:lumMod val="10000"/>
                  </a:schemeClr>
                </a:solidFill>
              </a:rPr>
            </a:br>
            <a:r>
              <a:rPr lang="ru-RU" sz="3600" b="1" dirty="0" smtClean="0">
                <a:solidFill>
                  <a:schemeClr val="bg2">
                    <a:lumMod val="10000"/>
                  </a:schemeClr>
                </a:solidFill>
              </a:rPr>
              <a:t>Одним словом ЧЕЛОВЕКОМ.</a:t>
            </a:r>
            <a:endParaRPr lang="ru-RU" sz="3600" b="1" dirty="0">
              <a:solidFill>
                <a:schemeClr val="bg2">
                  <a:lumMod val="10000"/>
                </a:schemeClr>
              </a:solidFill>
            </a:endParaRPr>
          </a:p>
        </p:txBody>
      </p:sp>
      <p:sp>
        <p:nvSpPr>
          <p:cNvPr id="3" name="Текст 2"/>
          <p:cNvSpPr>
            <a:spLocks noGrp="1"/>
          </p:cNvSpPr>
          <p:nvPr>
            <p:ph type="body" idx="1"/>
          </p:nvPr>
        </p:nvSpPr>
        <p:spPr>
          <a:xfrm>
            <a:off x="395536" y="476673"/>
            <a:ext cx="8208912" cy="1080120"/>
          </a:xfrm>
        </p:spPr>
        <p:txBody>
          <a:bodyPr>
            <a:normAutofit/>
          </a:bodyPr>
          <a:lstStyle/>
          <a:p>
            <a:pPr algn="r"/>
            <a:r>
              <a:rPr lang="ru-RU" sz="3200" b="1" dirty="0" smtClean="0">
                <a:solidFill>
                  <a:schemeClr val="bg2">
                    <a:lumMod val="10000"/>
                  </a:schemeClr>
                </a:solidFill>
                <a:latin typeface="+mj-lt"/>
              </a:rPr>
              <a:t>«Счастлив тот, кто счастлив у себя дома» Л.Н.Толстой</a:t>
            </a:r>
            <a:endParaRPr lang="ru-RU" sz="3200" b="1" dirty="0">
              <a:solidFill>
                <a:schemeClr val="bg2">
                  <a:lumMod val="10000"/>
                </a:schemeClr>
              </a:solidFill>
              <a:latin typeface="+mj-lt"/>
            </a:endParaRPr>
          </a:p>
        </p:txBody>
      </p:sp>
      <p:pic>
        <p:nvPicPr>
          <p:cNvPr id="18434" name="Picture 2" descr="F:\картинки родители\43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4437112"/>
            <a:ext cx="1865784" cy="2256048"/>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F:\картинки родители\1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4748386"/>
            <a:ext cx="2109614" cy="2109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375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картинки родители\1345468494_35596_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9311" y="332657"/>
            <a:ext cx="3374522" cy="4032448"/>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F:\С.В\картинки из интернета\438896-7f5e0c2dc1bbccf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24744"/>
            <a:ext cx="12573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F:\картинки родители\f0a58acd23ad0e3e10bd7c8a095e0e4d.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96561" y="4581128"/>
            <a:ext cx="5905500" cy="176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766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404664"/>
            <a:ext cx="8546132" cy="6264696"/>
          </a:xfrm>
        </p:spPr>
        <p:txBody>
          <a:bodyPr>
            <a:noAutofit/>
          </a:bodyPr>
          <a:lstStyle/>
          <a:p>
            <a:pPr marL="0" indent="0">
              <a:buNone/>
            </a:pPr>
            <a:r>
              <a:rPr lang="ru-RU" sz="2000" b="1" dirty="0">
                <a:solidFill>
                  <a:schemeClr val="bg2">
                    <a:lumMod val="10000"/>
                  </a:schemeClr>
                </a:solidFill>
              </a:rPr>
              <a:t>Что может быть семьи дороже?</a:t>
            </a:r>
          </a:p>
          <a:p>
            <a:pPr marL="0" indent="0">
              <a:buNone/>
            </a:pPr>
            <a:r>
              <a:rPr lang="ru-RU" sz="2000" b="1" dirty="0">
                <a:solidFill>
                  <a:schemeClr val="bg2">
                    <a:lumMod val="10000"/>
                  </a:schemeClr>
                </a:solidFill>
              </a:rPr>
              <a:t>Теплом встречает отчий дом,</a:t>
            </a:r>
          </a:p>
          <a:p>
            <a:pPr marL="0" indent="0">
              <a:buNone/>
            </a:pPr>
            <a:r>
              <a:rPr lang="ru-RU" sz="2000" b="1" dirty="0">
                <a:solidFill>
                  <a:schemeClr val="bg2">
                    <a:lumMod val="10000"/>
                  </a:schemeClr>
                </a:solidFill>
              </a:rPr>
              <a:t>Здесь ждут тебя всегда с любовью,</a:t>
            </a:r>
          </a:p>
          <a:p>
            <a:pPr marL="0" indent="0">
              <a:buNone/>
            </a:pPr>
            <a:r>
              <a:rPr lang="ru-RU" sz="2000" b="1" dirty="0">
                <a:solidFill>
                  <a:schemeClr val="bg2">
                    <a:lumMod val="10000"/>
                  </a:schemeClr>
                </a:solidFill>
              </a:rPr>
              <a:t>И провожают в путь с добром</a:t>
            </a:r>
            <a:r>
              <a:rPr lang="ru-RU" sz="2000" b="1" dirty="0" smtClean="0">
                <a:solidFill>
                  <a:schemeClr val="bg2">
                    <a:lumMod val="10000"/>
                  </a:schemeClr>
                </a:solidFill>
              </a:rPr>
              <a:t>!</a:t>
            </a:r>
            <a:endParaRPr lang="ru-RU" sz="2000" b="1" dirty="0">
              <a:solidFill>
                <a:schemeClr val="bg2">
                  <a:lumMod val="10000"/>
                </a:schemeClr>
              </a:solidFill>
            </a:endParaRPr>
          </a:p>
          <a:p>
            <a:pPr marL="0" indent="0">
              <a:buNone/>
            </a:pPr>
            <a:r>
              <a:rPr lang="ru-RU" sz="2000" b="1" dirty="0">
                <a:solidFill>
                  <a:schemeClr val="bg2">
                    <a:lumMod val="10000"/>
                  </a:schemeClr>
                </a:solidFill>
              </a:rPr>
              <a:t>Отец и мать, и дети дружно</a:t>
            </a:r>
          </a:p>
          <a:p>
            <a:pPr marL="0" indent="0">
              <a:buNone/>
            </a:pPr>
            <a:r>
              <a:rPr lang="ru-RU" sz="2000" b="1" dirty="0">
                <a:solidFill>
                  <a:schemeClr val="bg2">
                    <a:lumMod val="10000"/>
                  </a:schemeClr>
                </a:solidFill>
              </a:rPr>
              <a:t>Сидят за праздничным столом,</a:t>
            </a:r>
          </a:p>
          <a:p>
            <a:pPr marL="0" indent="0">
              <a:buNone/>
            </a:pPr>
            <a:r>
              <a:rPr lang="ru-RU" sz="2000" b="1" dirty="0">
                <a:solidFill>
                  <a:schemeClr val="bg2">
                    <a:lumMod val="10000"/>
                  </a:schemeClr>
                </a:solidFill>
              </a:rPr>
              <a:t>И вместе им совсем не скучно,</a:t>
            </a:r>
          </a:p>
          <a:p>
            <a:pPr marL="0" indent="0">
              <a:buNone/>
            </a:pPr>
            <a:r>
              <a:rPr lang="ru-RU" sz="2000" b="1" dirty="0">
                <a:solidFill>
                  <a:schemeClr val="bg2">
                    <a:lumMod val="10000"/>
                  </a:schemeClr>
                </a:solidFill>
              </a:rPr>
              <a:t>А интересно впятером.</a:t>
            </a:r>
          </a:p>
          <a:p>
            <a:pPr marL="0" indent="0">
              <a:buNone/>
            </a:pPr>
            <a:r>
              <a:rPr lang="ru-RU" sz="2000" b="1" dirty="0">
                <a:solidFill>
                  <a:schemeClr val="bg2">
                    <a:lumMod val="10000"/>
                  </a:schemeClr>
                </a:solidFill>
              </a:rPr>
              <a:t>Малыш для старших как любимец,</a:t>
            </a:r>
          </a:p>
          <a:p>
            <a:pPr marL="0" indent="0">
              <a:buNone/>
            </a:pPr>
            <a:r>
              <a:rPr lang="ru-RU" sz="2000" b="1" dirty="0">
                <a:solidFill>
                  <a:schemeClr val="bg2">
                    <a:lumMod val="10000"/>
                  </a:schemeClr>
                </a:solidFill>
              </a:rPr>
              <a:t>Родители - во всем мудрей,</a:t>
            </a:r>
          </a:p>
          <a:p>
            <a:pPr marL="0" indent="0">
              <a:buNone/>
            </a:pPr>
            <a:r>
              <a:rPr lang="ru-RU" sz="2000" b="1" dirty="0">
                <a:solidFill>
                  <a:schemeClr val="bg2">
                    <a:lumMod val="10000"/>
                  </a:schemeClr>
                </a:solidFill>
              </a:rPr>
              <a:t>Любимый папа - друг, кормилец,</a:t>
            </a:r>
          </a:p>
          <a:p>
            <a:pPr marL="0" indent="0">
              <a:buNone/>
            </a:pPr>
            <a:r>
              <a:rPr lang="ru-RU" sz="2000" b="1" dirty="0">
                <a:solidFill>
                  <a:schemeClr val="bg2">
                    <a:lumMod val="10000"/>
                  </a:schemeClr>
                </a:solidFill>
              </a:rPr>
              <a:t>А мама ближе всех, родней.</a:t>
            </a:r>
          </a:p>
          <a:p>
            <a:pPr marL="0" indent="0">
              <a:buNone/>
            </a:pPr>
            <a:r>
              <a:rPr lang="ru-RU" sz="2000" b="1" dirty="0">
                <a:solidFill>
                  <a:schemeClr val="bg2">
                    <a:lumMod val="10000"/>
                  </a:schemeClr>
                </a:solidFill>
              </a:rPr>
              <a:t>Любите! И цените счастье!</a:t>
            </a:r>
          </a:p>
          <a:p>
            <a:pPr marL="0" indent="0">
              <a:buNone/>
            </a:pPr>
            <a:r>
              <a:rPr lang="ru-RU" sz="2000" b="1" dirty="0">
                <a:solidFill>
                  <a:schemeClr val="bg2">
                    <a:lumMod val="10000"/>
                  </a:schemeClr>
                </a:solidFill>
              </a:rPr>
              <a:t>Оно рождается в семье,</a:t>
            </a:r>
          </a:p>
          <a:p>
            <a:pPr marL="0" indent="0">
              <a:buNone/>
            </a:pPr>
            <a:r>
              <a:rPr lang="ru-RU" sz="2000" b="1" dirty="0">
                <a:solidFill>
                  <a:schemeClr val="bg2">
                    <a:lumMod val="10000"/>
                  </a:schemeClr>
                </a:solidFill>
              </a:rPr>
              <a:t>Что может быть ее дороже</a:t>
            </a:r>
          </a:p>
          <a:p>
            <a:pPr marL="0" indent="0">
              <a:buNone/>
            </a:pPr>
            <a:r>
              <a:rPr lang="ru-RU" sz="2000" b="1" dirty="0">
                <a:solidFill>
                  <a:schemeClr val="bg2">
                    <a:lumMod val="10000"/>
                  </a:schemeClr>
                </a:solidFill>
              </a:rPr>
              <a:t>На этой сказочной </a:t>
            </a:r>
            <a:r>
              <a:rPr lang="ru-RU" sz="2000" b="1" dirty="0" smtClean="0">
                <a:solidFill>
                  <a:schemeClr val="bg2">
                    <a:lumMod val="10000"/>
                  </a:schemeClr>
                </a:solidFill>
              </a:rPr>
              <a:t>земле.</a:t>
            </a:r>
            <a:endParaRPr lang="ru-RU" sz="2000" b="1" dirty="0">
              <a:solidFill>
                <a:schemeClr val="bg2">
                  <a:lumMod val="10000"/>
                </a:schemeClr>
              </a:solidFill>
            </a:endParaRPr>
          </a:p>
          <a:p>
            <a:endParaRPr lang="ru-RU" sz="2000" dirty="0">
              <a:solidFill>
                <a:schemeClr val="bg2">
                  <a:lumMod val="10000"/>
                </a:schemeClr>
              </a:solidFill>
            </a:endParaRPr>
          </a:p>
        </p:txBody>
      </p:sp>
      <p:sp>
        <p:nvSpPr>
          <p:cNvPr id="3" name="Заголовок 2"/>
          <p:cNvSpPr>
            <a:spLocks noGrp="1"/>
          </p:cNvSpPr>
          <p:nvPr>
            <p:ph type="title"/>
          </p:nvPr>
        </p:nvSpPr>
        <p:spPr>
          <a:xfrm>
            <a:off x="107504" y="332655"/>
            <a:ext cx="8733656" cy="216025"/>
          </a:xfrm>
        </p:spPr>
        <p:txBody>
          <a:bodyPr>
            <a:normAutofit fontScale="90000"/>
          </a:bodyPr>
          <a:lstStyle/>
          <a:p>
            <a:endParaRPr lang="ru-RU" b="1" dirty="0"/>
          </a:p>
        </p:txBody>
      </p:sp>
      <p:pic>
        <p:nvPicPr>
          <p:cNvPr id="3075" name="Picture 3" descr="F:\картинки родители\family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011523"/>
            <a:ext cx="3937620" cy="4351070"/>
          </a:xfrm>
          <a:prstGeom prst="rect">
            <a:avLst/>
          </a:prstGeom>
          <a:noFill/>
          <a:extLst>
            <a:ext uri="{909E8E84-426E-40DD-AFC4-6F175D3DCCD1}">
              <a14:hiddenFill xmlns:a14="http://schemas.microsoft.com/office/drawing/2010/main">
                <a:solidFill>
                  <a:srgbClr val="FFFFFF"/>
                </a:solidFill>
              </a14:hiddenFill>
            </a:ext>
          </a:extLst>
        </p:spPr>
      </p:pic>
      <p:pic>
        <p:nvPicPr>
          <p:cNvPr id="6" name="prosto_krasivaya_melodiya_-_Odinokij_pastuh_(iPlayer.f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23928" y="5788711"/>
            <a:ext cx="487363" cy="487363"/>
          </a:xfrm>
          <a:prstGeom prst="rect">
            <a:avLst/>
          </a:prstGeom>
        </p:spPr>
      </p:pic>
    </p:spTree>
    <p:extLst>
      <p:ext uri="{BB962C8B-B14F-4D97-AF65-F5344CB8AC3E}">
        <p14:creationId xmlns:p14="http://schemas.microsoft.com/office/powerpoint/2010/main" val="1563427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634"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340768"/>
            <a:ext cx="8568952" cy="5328592"/>
          </a:xfrm>
        </p:spPr>
        <p:txBody>
          <a:bodyPr>
            <a:normAutofit/>
          </a:bodyPr>
          <a:lstStyle/>
          <a:p>
            <a:pPr algn="just"/>
            <a:r>
              <a:rPr lang="ru-RU" b="1" dirty="0">
                <a:solidFill>
                  <a:schemeClr val="bg2">
                    <a:lumMod val="10000"/>
                  </a:schemeClr>
                </a:solidFill>
              </a:rPr>
              <a:t>Представление о счастье каждый человек связывает с семьёй. Не зря говорят: «Счастлив тот, кто счастлив в семье». Семья – это опора, </a:t>
            </a:r>
            <a:r>
              <a:rPr lang="ru-RU" b="1" dirty="0" smtClean="0">
                <a:solidFill>
                  <a:schemeClr val="bg2">
                    <a:lumMod val="10000"/>
                  </a:schemeClr>
                </a:solidFill>
              </a:rPr>
              <a:t>крепость, одно </a:t>
            </a:r>
            <a:r>
              <a:rPr lang="ru-RU" b="1" dirty="0">
                <a:solidFill>
                  <a:schemeClr val="bg2">
                    <a:lumMod val="10000"/>
                  </a:schemeClr>
                </a:solidFill>
              </a:rPr>
              <a:t>из немногих мест, где человек может почувствовать себя личностью, получить подтверждение своей значимости, уникальности. В семье дети получают первые уроки любви, понимания, доверия, веры. Это первый коллектив ребёнка, естественная среда ребёнка, где закладываются основы будущей личности</a:t>
            </a:r>
            <a:r>
              <a:rPr lang="ru-RU" b="1" dirty="0" smtClean="0">
                <a:solidFill>
                  <a:schemeClr val="bg2">
                    <a:lumMod val="10000"/>
                  </a:schemeClr>
                </a:solidFill>
              </a:rPr>
              <a:t>.</a:t>
            </a:r>
          </a:p>
          <a:p>
            <a:pPr marL="0" indent="0" algn="just">
              <a:buNone/>
            </a:pPr>
            <a:r>
              <a:rPr lang="ru-RU" b="1" i="1" dirty="0" smtClean="0">
                <a:solidFill>
                  <a:schemeClr val="bg2">
                    <a:lumMod val="10000"/>
                  </a:schemeClr>
                </a:solidFill>
              </a:rPr>
              <a:t>    НЕВОЗМОЖНО </a:t>
            </a:r>
            <a:r>
              <a:rPr lang="ru-RU" b="1" i="1" dirty="0">
                <a:solidFill>
                  <a:schemeClr val="bg2">
                    <a:lumMod val="10000"/>
                  </a:schemeClr>
                </a:solidFill>
              </a:rPr>
              <a:t>сделать </a:t>
            </a:r>
            <a:r>
              <a:rPr lang="ru-RU" b="1" i="1" dirty="0" smtClean="0">
                <a:solidFill>
                  <a:schemeClr val="bg2">
                    <a:lumMod val="10000"/>
                  </a:schemeClr>
                </a:solidFill>
              </a:rPr>
              <a:t>хлопок </a:t>
            </a:r>
            <a:r>
              <a:rPr lang="ru-RU" b="1" i="1" dirty="0">
                <a:solidFill>
                  <a:schemeClr val="bg2">
                    <a:lumMod val="10000"/>
                  </a:schemeClr>
                </a:solidFill>
              </a:rPr>
              <a:t>одной рукой. Учитель - это только одна ладошка.  И какой бы сильной, творческой и мудрой она не была, без второй ладошки (</a:t>
            </a:r>
            <a:r>
              <a:rPr lang="ru-RU" b="1" i="1" dirty="0" smtClean="0">
                <a:solidFill>
                  <a:schemeClr val="bg2">
                    <a:lumMod val="10000"/>
                  </a:schemeClr>
                </a:solidFill>
              </a:rPr>
              <a:t>родителей) </a:t>
            </a:r>
            <a:r>
              <a:rPr lang="ru-RU" b="1" i="1" dirty="0">
                <a:solidFill>
                  <a:schemeClr val="bg2">
                    <a:lumMod val="10000"/>
                  </a:schemeClr>
                </a:solidFill>
              </a:rPr>
              <a:t>учитель бессилен.</a:t>
            </a:r>
          </a:p>
        </p:txBody>
      </p:sp>
      <p:sp>
        <p:nvSpPr>
          <p:cNvPr id="3" name="Заголовок 2"/>
          <p:cNvSpPr>
            <a:spLocks noGrp="1"/>
          </p:cNvSpPr>
          <p:nvPr>
            <p:ph type="title"/>
          </p:nvPr>
        </p:nvSpPr>
        <p:spPr>
          <a:xfrm>
            <a:off x="457200" y="338328"/>
            <a:ext cx="8229600" cy="858424"/>
          </a:xfrm>
        </p:spPr>
        <p:txBody>
          <a:bodyPr/>
          <a:lstStyle/>
          <a:p>
            <a:r>
              <a:rPr lang="ru-RU" dirty="0" smtClean="0">
                <a:solidFill>
                  <a:schemeClr val="bg2">
                    <a:lumMod val="10000"/>
                  </a:schemeClr>
                </a:solidFill>
              </a:rPr>
              <a:t>Актуальность </a:t>
            </a:r>
            <a:endParaRPr lang="ru-RU" dirty="0">
              <a:solidFill>
                <a:schemeClr val="bg2">
                  <a:lumMod val="10000"/>
                </a:schemeClr>
              </a:solidFill>
            </a:endParaRPr>
          </a:p>
        </p:txBody>
      </p:sp>
      <p:pic>
        <p:nvPicPr>
          <p:cNvPr id="2051" name="Picture 3" descr="F:\картинки родители\73598432_62a.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314164"/>
            <a:ext cx="1224136"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357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фото семинар\72840163_1301515278_cl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548681"/>
            <a:ext cx="2302673" cy="216023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картинки родители\uchitelnitsa-u-doski-997x1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956" y="2348880"/>
            <a:ext cx="3219964" cy="38755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картинки родители\3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2928297"/>
            <a:ext cx="3777630" cy="32961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F:\картинки родители\b5f4bd97b4d16510d08cc19a048f75e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36" y="324136"/>
            <a:ext cx="1201316" cy="1201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5144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484784"/>
            <a:ext cx="8496944" cy="5256584"/>
          </a:xfrm>
        </p:spPr>
        <p:txBody>
          <a:bodyPr>
            <a:normAutofit/>
          </a:bodyPr>
          <a:lstStyle/>
          <a:p>
            <a:pPr lvl="0" algn="l">
              <a:lnSpc>
                <a:spcPct val="115000"/>
              </a:lnSpc>
              <a:spcAft>
                <a:spcPts val="0"/>
              </a:spcAft>
            </a:pPr>
            <a:r>
              <a:rPr lang="ru-RU" sz="2000" dirty="0" smtClean="0">
                <a:solidFill>
                  <a:schemeClr val="bg2">
                    <a:lumMod val="10000"/>
                  </a:schemeClr>
                </a:solidFill>
                <a:latin typeface="Times New Roman"/>
                <a:ea typeface="Calibri"/>
                <a:cs typeface="Times New Roman"/>
              </a:rPr>
              <a:t>1</a:t>
            </a:r>
            <a:r>
              <a:rPr lang="ru-RU" sz="2000" b="1" dirty="0" smtClean="0">
                <a:solidFill>
                  <a:schemeClr val="bg2">
                    <a:lumMod val="10000"/>
                  </a:schemeClr>
                </a:solidFill>
                <a:latin typeface="Times New Roman"/>
                <a:ea typeface="Calibri"/>
                <a:cs typeface="Times New Roman"/>
              </a:rPr>
              <a:t>. Малодетность семьи.</a:t>
            </a:r>
            <a:br>
              <a:rPr lang="ru-RU" sz="2000" b="1" dirty="0" smtClean="0">
                <a:solidFill>
                  <a:schemeClr val="bg2">
                    <a:lumMod val="10000"/>
                  </a:schemeClr>
                </a:solidFill>
                <a:latin typeface="Times New Roman"/>
                <a:ea typeface="Calibri"/>
                <a:cs typeface="Times New Roman"/>
              </a:rPr>
            </a:br>
            <a:r>
              <a:rPr lang="ru-RU" sz="2000" b="1" dirty="0" smtClean="0">
                <a:solidFill>
                  <a:schemeClr val="bg2">
                    <a:lumMod val="10000"/>
                  </a:schemeClr>
                </a:solidFill>
                <a:latin typeface="Times New Roman"/>
                <a:ea typeface="Calibri"/>
                <a:cs typeface="Times New Roman"/>
              </a:rPr>
              <a:t>2. Молодые </a:t>
            </a:r>
            <a:r>
              <a:rPr lang="ru-RU" sz="2000" b="1" dirty="0">
                <a:solidFill>
                  <a:schemeClr val="bg2">
                    <a:lumMod val="10000"/>
                  </a:schemeClr>
                </a:solidFill>
                <a:latin typeface="Times New Roman"/>
                <a:ea typeface="Calibri"/>
                <a:cs typeface="Times New Roman"/>
              </a:rPr>
              <a:t>отделяются от своих родителей, влияние старших поколений снижается, оно не востребовано, происходит отрыв от традиций </a:t>
            </a:r>
            <a:r>
              <a:rPr lang="ru-RU" sz="2000" b="1" dirty="0" smtClean="0">
                <a:solidFill>
                  <a:schemeClr val="bg2">
                    <a:lumMod val="10000"/>
                  </a:schemeClr>
                </a:solidFill>
                <a:latin typeface="Times New Roman"/>
                <a:ea typeface="Calibri"/>
                <a:cs typeface="Times New Roman"/>
              </a:rPr>
              <a:t>семьи</a:t>
            </a:r>
            <a:r>
              <a:rPr lang="ru-RU" sz="2000" b="1" dirty="0">
                <a:solidFill>
                  <a:schemeClr val="bg2">
                    <a:lumMod val="10000"/>
                  </a:schemeClr>
                </a:solidFill>
                <a:latin typeface="Times New Roman"/>
                <a:ea typeface="Calibri"/>
                <a:cs typeface="Times New Roman"/>
              </a:rPr>
              <a:t>.</a:t>
            </a:r>
            <a:r>
              <a:rPr lang="ru-RU" sz="2000" b="1" dirty="0" smtClean="0">
                <a:solidFill>
                  <a:schemeClr val="bg2">
                    <a:lumMod val="10000"/>
                  </a:schemeClr>
                </a:solidFill>
                <a:latin typeface="Times New Roman"/>
                <a:ea typeface="Calibri"/>
                <a:cs typeface="Times New Roman"/>
              </a:rPr>
              <a:t/>
            </a:r>
            <a:br>
              <a:rPr lang="ru-RU" sz="2000" b="1" dirty="0" smtClean="0">
                <a:solidFill>
                  <a:schemeClr val="bg2">
                    <a:lumMod val="10000"/>
                  </a:schemeClr>
                </a:solidFill>
                <a:latin typeface="Times New Roman"/>
                <a:ea typeface="Calibri"/>
                <a:cs typeface="Times New Roman"/>
              </a:rPr>
            </a:br>
            <a:r>
              <a:rPr lang="ru-RU" sz="2000" b="1" dirty="0" smtClean="0">
                <a:solidFill>
                  <a:schemeClr val="bg2">
                    <a:lumMod val="10000"/>
                  </a:schemeClr>
                </a:solidFill>
                <a:latin typeface="Times New Roman"/>
                <a:ea typeface="Calibri"/>
                <a:cs typeface="Times New Roman"/>
              </a:rPr>
              <a:t>3. Утрачены </a:t>
            </a:r>
            <a:r>
              <a:rPr lang="ru-RU" sz="2000" b="1" dirty="0">
                <a:solidFill>
                  <a:schemeClr val="bg2">
                    <a:lumMod val="10000"/>
                  </a:schemeClr>
                </a:solidFill>
                <a:latin typeface="Times New Roman"/>
                <a:ea typeface="Calibri"/>
                <a:cs typeface="Times New Roman"/>
              </a:rPr>
              <a:t>народные традиции педагогики, которое отмечает, что воспитанием  ребёнка надо заниматься, пока он маленький, и «лежит поперёк лавки, а не вдоль</a:t>
            </a:r>
            <a:r>
              <a:rPr lang="ru-RU" sz="2000" b="1" dirty="0" smtClean="0">
                <a:solidFill>
                  <a:schemeClr val="bg2">
                    <a:lumMod val="10000"/>
                  </a:schemeClr>
                </a:solidFill>
                <a:latin typeface="Times New Roman"/>
                <a:ea typeface="Calibri"/>
                <a:cs typeface="Times New Roman"/>
              </a:rPr>
              <a:t>».</a:t>
            </a:r>
            <a:r>
              <a:rPr lang="ru-RU" sz="2000" b="1" dirty="0">
                <a:solidFill>
                  <a:schemeClr val="bg2">
                    <a:lumMod val="10000"/>
                  </a:schemeClr>
                </a:solidFill>
                <a:latin typeface="Calibri"/>
                <a:ea typeface="Calibri"/>
                <a:cs typeface="Times New Roman"/>
              </a:rPr>
              <a:t/>
            </a:r>
            <a:br>
              <a:rPr lang="ru-RU" sz="2000" b="1" dirty="0">
                <a:solidFill>
                  <a:schemeClr val="bg2">
                    <a:lumMod val="10000"/>
                  </a:schemeClr>
                </a:solidFill>
                <a:latin typeface="Calibri"/>
                <a:ea typeface="Calibri"/>
                <a:cs typeface="Times New Roman"/>
              </a:rPr>
            </a:br>
            <a:r>
              <a:rPr lang="ru-RU" sz="2000" b="1" dirty="0" smtClean="0">
                <a:solidFill>
                  <a:schemeClr val="bg2">
                    <a:lumMod val="10000"/>
                  </a:schemeClr>
                </a:solidFill>
                <a:latin typeface="Calibri"/>
                <a:ea typeface="Calibri"/>
                <a:cs typeface="Times New Roman"/>
              </a:rPr>
              <a:t>4. </a:t>
            </a:r>
            <a:r>
              <a:rPr lang="ru-RU" sz="2000" b="1" dirty="0" smtClean="0">
                <a:solidFill>
                  <a:schemeClr val="bg2">
                    <a:lumMod val="10000"/>
                  </a:schemeClr>
                </a:solidFill>
                <a:latin typeface="Times New Roman"/>
                <a:ea typeface="Calibri"/>
              </a:rPr>
              <a:t>Осложнение </a:t>
            </a:r>
            <a:r>
              <a:rPr lang="ru-RU" sz="2000" b="1" dirty="0">
                <a:solidFill>
                  <a:schemeClr val="bg2">
                    <a:lumMod val="10000"/>
                  </a:schemeClr>
                </a:solidFill>
                <a:latin typeface="Times New Roman"/>
                <a:ea typeface="Calibri"/>
              </a:rPr>
              <a:t>семейного воспитания из-за обострения социально-экономических </a:t>
            </a:r>
            <a:r>
              <a:rPr lang="ru-RU" sz="2000" b="1" dirty="0" smtClean="0">
                <a:solidFill>
                  <a:schemeClr val="bg2">
                    <a:lumMod val="10000"/>
                  </a:schemeClr>
                </a:solidFill>
                <a:latin typeface="Times New Roman"/>
                <a:ea typeface="Calibri"/>
              </a:rPr>
              <a:t>трудностей.</a:t>
            </a:r>
            <a:r>
              <a:rPr lang="ru-RU" sz="2000" b="1" dirty="0">
                <a:solidFill>
                  <a:schemeClr val="bg2">
                    <a:lumMod val="10000"/>
                  </a:schemeClr>
                </a:solidFill>
                <a:latin typeface="Calibri"/>
                <a:ea typeface="Calibri"/>
                <a:cs typeface="Times New Roman"/>
              </a:rPr>
              <a:t/>
            </a:r>
            <a:br>
              <a:rPr lang="ru-RU" sz="2000" b="1" dirty="0">
                <a:solidFill>
                  <a:schemeClr val="bg2">
                    <a:lumMod val="10000"/>
                  </a:schemeClr>
                </a:solidFill>
                <a:latin typeface="Calibri"/>
                <a:ea typeface="Calibri"/>
                <a:cs typeface="Times New Roman"/>
              </a:rPr>
            </a:br>
            <a:r>
              <a:rPr lang="ru-RU" sz="2000" b="1" dirty="0" smtClean="0">
                <a:solidFill>
                  <a:schemeClr val="bg2">
                    <a:lumMod val="10000"/>
                  </a:schemeClr>
                </a:solidFill>
                <a:latin typeface="Calibri"/>
                <a:ea typeface="Calibri"/>
                <a:cs typeface="Times New Roman"/>
              </a:rPr>
              <a:t>5. </a:t>
            </a:r>
            <a:r>
              <a:rPr lang="ru-RU" sz="2000" b="1" dirty="0" smtClean="0">
                <a:solidFill>
                  <a:schemeClr val="bg2">
                    <a:lumMod val="10000"/>
                  </a:schemeClr>
                </a:solidFill>
                <a:latin typeface="Times New Roman"/>
                <a:ea typeface="Calibri"/>
                <a:cs typeface="Times New Roman"/>
              </a:rPr>
              <a:t>Родители </a:t>
            </a:r>
            <a:r>
              <a:rPr lang="ru-RU" sz="2000" b="1" dirty="0">
                <a:solidFill>
                  <a:schemeClr val="bg2">
                    <a:lumMod val="10000"/>
                  </a:schemeClr>
                </a:solidFill>
                <a:latin typeface="Times New Roman"/>
                <a:ea typeface="Calibri"/>
                <a:cs typeface="Times New Roman"/>
              </a:rPr>
              <a:t>увлекаются компьютером, просмотром телепередач, фильмов, а на общение с детьми, на их воспитание не хватает времени.</a:t>
            </a:r>
            <a:r>
              <a:rPr lang="ru-RU" sz="2000" b="1" dirty="0">
                <a:solidFill>
                  <a:schemeClr val="bg2">
                    <a:lumMod val="10000"/>
                  </a:schemeClr>
                </a:solidFill>
                <a:latin typeface="Calibri"/>
                <a:ea typeface="Calibri"/>
                <a:cs typeface="Times New Roman"/>
              </a:rPr>
              <a:t/>
            </a:r>
            <a:br>
              <a:rPr lang="ru-RU" sz="2000" b="1" dirty="0">
                <a:solidFill>
                  <a:schemeClr val="bg2">
                    <a:lumMod val="10000"/>
                  </a:schemeClr>
                </a:solidFill>
                <a:latin typeface="Calibri"/>
                <a:ea typeface="Calibri"/>
                <a:cs typeface="Times New Roman"/>
              </a:rPr>
            </a:br>
            <a:r>
              <a:rPr lang="ru-RU" sz="2000" b="1" dirty="0">
                <a:solidFill>
                  <a:schemeClr val="bg2">
                    <a:lumMod val="10000"/>
                  </a:schemeClr>
                </a:solidFill>
                <a:latin typeface="Times New Roman"/>
                <a:ea typeface="Calibri"/>
                <a:cs typeface="Times New Roman"/>
              </a:rPr>
              <a:t> </a:t>
            </a:r>
            <a:r>
              <a:rPr lang="ru-RU" sz="2000" b="1" dirty="0">
                <a:solidFill>
                  <a:schemeClr val="bg2">
                    <a:lumMod val="10000"/>
                  </a:schemeClr>
                </a:solidFill>
                <a:latin typeface="Calibri"/>
                <a:ea typeface="Calibri"/>
                <a:cs typeface="Times New Roman"/>
              </a:rPr>
              <a:t/>
            </a:r>
            <a:br>
              <a:rPr lang="ru-RU" sz="2000" b="1" dirty="0">
                <a:solidFill>
                  <a:schemeClr val="bg2">
                    <a:lumMod val="10000"/>
                  </a:schemeClr>
                </a:solidFill>
                <a:latin typeface="Calibri"/>
                <a:ea typeface="Calibri"/>
                <a:cs typeface="Times New Roman"/>
              </a:rPr>
            </a:br>
            <a:r>
              <a:rPr lang="ru-RU" sz="2000" b="1" dirty="0">
                <a:solidFill>
                  <a:schemeClr val="bg2">
                    <a:lumMod val="10000"/>
                  </a:schemeClr>
                </a:solidFill>
                <a:latin typeface="Calibri"/>
                <a:ea typeface="Calibri"/>
                <a:cs typeface="Times New Roman"/>
              </a:rPr>
              <a:t/>
            </a:r>
            <a:br>
              <a:rPr lang="ru-RU" sz="2000" b="1" dirty="0">
                <a:solidFill>
                  <a:schemeClr val="bg2">
                    <a:lumMod val="10000"/>
                  </a:schemeClr>
                </a:solidFill>
                <a:latin typeface="Calibri"/>
                <a:ea typeface="Calibri"/>
                <a:cs typeface="Times New Roman"/>
              </a:rPr>
            </a:br>
            <a:endParaRPr lang="ru-RU" sz="2000" b="1" dirty="0">
              <a:solidFill>
                <a:schemeClr val="bg2">
                  <a:lumMod val="10000"/>
                </a:schemeClr>
              </a:solidFill>
            </a:endParaRPr>
          </a:p>
        </p:txBody>
      </p:sp>
      <p:sp>
        <p:nvSpPr>
          <p:cNvPr id="3" name="Текст 2"/>
          <p:cNvSpPr>
            <a:spLocks noGrp="1"/>
          </p:cNvSpPr>
          <p:nvPr>
            <p:ph type="body" idx="1"/>
          </p:nvPr>
        </p:nvSpPr>
        <p:spPr>
          <a:xfrm>
            <a:off x="1367365" y="332657"/>
            <a:ext cx="6417734" cy="1152128"/>
          </a:xfrm>
        </p:spPr>
        <p:txBody>
          <a:bodyPr>
            <a:noAutofit/>
          </a:bodyPr>
          <a:lstStyle/>
          <a:p>
            <a:r>
              <a:rPr lang="ru-RU" sz="4400" b="1" dirty="0" smtClean="0">
                <a:solidFill>
                  <a:schemeClr val="bg2">
                    <a:lumMod val="10000"/>
                  </a:schemeClr>
                </a:solidFill>
              </a:rPr>
              <a:t>Изменения с системе семейного воспитания</a:t>
            </a:r>
            <a:endParaRPr lang="ru-RU" sz="4400" b="1" dirty="0">
              <a:solidFill>
                <a:schemeClr val="bg2">
                  <a:lumMod val="10000"/>
                </a:schemeClr>
              </a:solidFill>
            </a:endParaRPr>
          </a:p>
        </p:txBody>
      </p:sp>
      <p:pic>
        <p:nvPicPr>
          <p:cNvPr id="4098" name="Picture 2" descr="F:\картинки родители\ch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92280" y="5430648"/>
            <a:ext cx="1433736" cy="116670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F:\картинки родители\b5f4bd97b4d16510d08cc19a048f75e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324136"/>
            <a:ext cx="1201316" cy="1201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7004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340768"/>
            <a:ext cx="8640959" cy="5184576"/>
          </a:xfrm>
        </p:spPr>
        <p:txBody>
          <a:bodyPr/>
          <a:lstStyle/>
          <a:p>
            <a:pPr lvl="1">
              <a:buFont typeface="Wingdings" panose="05000000000000000000" pitchFamily="2" charset="2"/>
              <a:buChar char="Ø"/>
            </a:pPr>
            <a:endParaRPr lang="ru-RU" dirty="0" smtClean="0">
              <a:solidFill>
                <a:schemeClr val="bg2">
                  <a:lumMod val="10000"/>
                </a:schemeClr>
              </a:solidFill>
            </a:endParaRPr>
          </a:p>
          <a:p>
            <a:pPr lvl="1">
              <a:buFont typeface="Wingdings" panose="05000000000000000000" pitchFamily="2" charset="2"/>
              <a:buChar char="Ø"/>
            </a:pPr>
            <a:r>
              <a:rPr lang="ru-RU" dirty="0" smtClean="0">
                <a:solidFill>
                  <a:schemeClr val="bg2">
                    <a:lumMod val="10000"/>
                  </a:schemeClr>
                </a:solidFill>
              </a:rPr>
              <a:t> </a:t>
            </a:r>
            <a:r>
              <a:rPr lang="ru-RU" b="1" dirty="0" smtClean="0">
                <a:solidFill>
                  <a:schemeClr val="bg2">
                    <a:lumMod val="10000"/>
                  </a:schemeClr>
                </a:solidFill>
              </a:rPr>
              <a:t>Родительские собрания</a:t>
            </a:r>
          </a:p>
          <a:p>
            <a:pPr lvl="1">
              <a:buFont typeface="Wingdings" panose="05000000000000000000" pitchFamily="2" charset="2"/>
              <a:buChar char="Ø"/>
            </a:pPr>
            <a:r>
              <a:rPr lang="ru-RU" b="1" dirty="0" smtClean="0">
                <a:solidFill>
                  <a:schemeClr val="bg2">
                    <a:lumMod val="10000"/>
                  </a:schemeClr>
                </a:solidFill>
              </a:rPr>
              <a:t>Посещение семьи</a:t>
            </a:r>
          </a:p>
          <a:p>
            <a:pPr lvl="1">
              <a:buFont typeface="Wingdings" panose="05000000000000000000" pitchFamily="2" charset="2"/>
              <a:buChar char="Ø"/>
            </a:pPr>
            <a:r>
              <a:rPr lang="ru-RU" b="1" dirty="0" smtClean="0">
                <a:solidFill>
                  <a:schemeClr val="bg2">
                    <a:lumMod val="10000"/>
                  </a:schemeClr>
                </a:solidFill>
              </a:rPr>
              <a:t>Переписка с родителями</a:t>
            </a:r>
          </a:p>
          <a:p>
            <a:pPr lvl="1">
              <a:buFont typeface="Wingdings" panose="05000000000000000000" pitchFamily="2" charset="2"/>
              <a:buChar char="Ø"/>
            </a:pPr>
            <a:r>
              <a:rPr lang="ru-RU" b="1" dirty="0" smtClean="0">
                <a:solidFill>
                  <a:schemeClr val="bg2">
                    <a:lumMod val="10000"/>
                  </a:schemeClr>
                </a:solidFill>
              </a:rPr>
              <a:t>Организация совместных досуговых мероприятий</a:t>
            </a:r>
          </a:p>
          <a:p>
            <a:pPr lvl="1">
              <a:buFont typeface="Wingdings" panose="05000000000000000000" pitchFamily="2" charset="2"/>
              <a:buChar char="Ø"/>
            </a:pPr>
            <a:r>
              <a:rPr lang="ru-RU" b="1" dirty="0" smtClean="0">
                <a:solidFill>
                  <a:schemeClr val="bg2">
                    <a:lumMod val="10000"/>
                  </a:schemeClr>
                </a:solidFill>
              </a:rPr>
              <a:t>Открытые уроки</a:t>
            </a:r>
          </a:p>
          <a:p>
            <a:pPr lvl="1">
              <a:buFont typeface="Wingdings" panose="05000000000000000000" pitchFamily="2" charset="2"/>
              <a:buChar char="Ø"/>
            </a:pPr>
            <a:r>
              <a:rPr lang="ru-RU" b="1" dirty="0" smtClean="0">
                <a:solidFill>
                  <a:schemeClr val="bg2">
                    <a:lumMod val="10000"/>
                  </a:schemeClr>
                </a:solidFill>
              </a:rPr>
              <a:t>Индивидуальные тематические консультации</a:t>
            </a:r>
          </a:p>
          <a:p>
            <a:pPr lvl="1">
              <a:buFont typeface="Wingdings" panose="05000000000000000000" pitchFamily="2" charset="2"/>
              <a:buChar char="Ø"/>
            </a:pPr>
            <a:r>
              <a:rPr lang="ru-RU" b="1" dirty="0" smtClean="0">
                <a:solidFill>
                  <a:schemeClr val="bg2">
                    <a:lumMod val="10000"/>
                  </a:schemeClr>
                </a:solidFill>
              </a:rPr>
              <a:t>Родительский всеобуч</a:t>
            </a:r>
          </a:p>
          <a:p>
            <a:pPr lvl="1">
              <a:buFont typeface="Wingdings" panose="05000000000000000000" pitchFamily="2" charset="2"/>
              <a:buChar char="Ø"/>
            </a:pPr>
            <a:r>
              <a:rPr lang="ru-RU" b="1" dirty="0" smtClean="0">
                <a:solidFill>
                  <a:schemeClr val="bg2">
                    <a:lumMod val="10000"/>
                  </a:schemeClr>
                </a:solidFill>
              </a:rPr>
              <a:t>Тесный контакт с родителями по телефону</a:t>
            </a:r>
          </a:p>
          <a:p>
            <a:pPr lvl="1">
              <a:buFont typeface="Wingdings" panose="05000000000000000000" pitchFamily="2" charset="2"/>
              <a:buChar char="Ø"/>
            </a:pPr>
            <a:r>
              <a:rPr lang="ru-RU" b="1" dirty="0" smtClean="0">
                <a:solidFill>
                  <a:schemeClr val="bg2">
                    <a:lumMod val="10000"/>
                  </a:schemeClr>
                </a:solidFill>
              </a:rPr>
              <a:t>Родительский лекторий</a:t>
            </a:r>
          </a:p>
          <a:p>
            <a:pPr lvl="1">
              <a:buFont typeface="Wingdings" panose="05000000000000000000" pitchFamily="2" charset="2"/>
              <a:buChar char="Ø"/>
            </a:pPr>
            <a:r>
              <a:rPr lang="ru-RU" b="1" dirty="0" smtClean="0">
                <a:solidFill>
                  <a:schemeClr val="bg2">
                    <a:lumMod val="10000"/>
                  </a:schemeClr>
                </a:solidFill>
              </a:rPr>
              <a:t>Работа с дневниками</a:t>
            </a:r>
          </a:p>
          <a:p>
            <a:pPr lvl="1">
              <a:buFont typeface="Wingdings" panose="05000000000000000000" pitchFamily="2" charset="2"/>
              <a:buChar char="Ø"/>
            </a:pPr>
            <a:r>
              <a:rPr lang="ru-RU" b="1" dirty="0" smtClean="0">
                <a:solidFill>
                  <a:schemeClr val="bg2">
                    <a:lumMod val="10000"/>
                  </a:schemeClr>
                </a:solidFill>
              </a:rPr>
              <a:t>АСУ РСО</a:t>
            </a:r>
          </a:p>
          <a:p>
            <a:pPr lvl="1">
              <a:buFont typeface="Wingdings" panose="05000000000000000000" pitchFamily="2" charset="2"/>
              <a:buChar char="Ø"/>
            </a:pPr>
            <a:endParaRPr lang="ru-RU" b="1" dirty="0" smtClean="0">
              <a:solidFill>
                <a:schemeClr val="bg2">
                  <a:lumMod val="10000"/>
                </a:schemeClr>
              </a:solidFill>
            </a:endParaRPr>
          </a:p>
          <a:p>
            <a:pPr>
              <a:buFont typeface="Wingdings" panose="05000000000000000000" pitchFamily="2" charset="2"/>
              <a:buChar char="v"/>
            </a:pPr>
            <a:endParaRPr lang="ru-RU" b="1" dirty="0">
              <a:solidFill>
                <a:schemeClr val="bg2">
                  <a:lumMod val="10000"/>
                </a:schemeClr>
              </a:solidFill>
            </a:endParaRPr>
          </a:p>
        </p:txBody>
      </p:sp>
      <p:sp>
        <p:nvSpPr>
          <p:cNvPr id="3" name="Заголовок 2"/>
          <p:cNvSpPr>
            <a:spLocks noGrp="1"/>
          </p:cNvSpPr>
          <p:nvPr>
            <p:ph type="title"/>
          </p:nvPr>
        </p:nvSpPr>
        <p:spPr/>
        <p:txBody>
          <a:bodyPr>
            <a:normAutofit/>
          </a:bodyPr>
          <a:lstStyle/>
          <a:p>
            <a:r>
              <a:rPr lang="ru-RU" b="1" dirty="0" smtClean="0">
                <a:solidFill>
                  <a:schemeClr val="bg2">
                    <a:lumMod val="10000"/>
                  </a:schemeClr>
                </a:solidFill>
              </a:rPr>
              <a:t>Формы  работы с семьей</a:t>
            </a:r>
            <a:endParaRPr lang="ru-RU" b="1" dirty="0">
              <a:solidFill>
                <a:schemeClr val="bg2">
                  <a:lumMod val="10000"/>
                </a:schemeClr>
              </a:solidFill>
            </a:endParaRPr>
          </a:p>
        </p:txBody>
      </p:sp>
      <p:pic>
        <p:nvPicPr>
          <p:cNvPr id="5122" name="Picture 2" descr="F:\картинки родители\04e0dfae-cbb1-4c0e-8c65-46c3824ff8f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216" y="4280936"/>
            <a:ext cx="2152493" cy="2091909"/>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F:\картинки родители\cae22ad696aa.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92462" y="947589"/>
            <a:ext cx="1140721" cy="115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4629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bg2">
                    <a:lumMod val="10000"/>
                  </a:schemeClr>
                </a:solidFill>
              </a:rPr>
              <a:t>Родительские собрания</a:t>
            </a:r>
            <a:endParaRPr lang="ru-RU" b="1" dirty="0">
              <a:solidFill>
                <a:schemeClr val="bg2">
                  <a:lumMod val="10000"/>
                </a:schemeClr>
              </a:solidFill>
            </a:endParaRPr>
          </a:p>
        </p:txBody>
      </p:sp>
      <p:pic>
        <p:nvPicPr>
          <p:cNvPr id="6146" name="Picture 2" descr="F:\родители\P110026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700808"/>
            <a:ext cx="3202086" cy="240156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F:\родители\P110026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1700808"/>
            <a:ext cx="3190360" cy="239277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родители\P110027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5" y="4293096"/>
            <a:ext cx="2824049" cy="211803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F:\картинки родители\b5f4bd97b4d16510d08cc19a048f75e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004" y="476672"/>
            <a:ext cx="985292" cy="985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207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bg2">
                    <a:lumMod val="10000"/>
                  </a:schemeClr>
                </a:solidFill>
              </a:rPr>
              <a:t>Посещение семьи</a:t>
            </a:r>
            <a:endParaRPr lang="ru-RU" b="1" dirty="0">
              <a:solidFill>
                <a:schemeClr val="bg2">
                  <a:lumMod val="10000"/>
                </a:schemeClr>
              </a:solidFill>
            </a:endParaRPr>
          </a:p>
        </p:txBody>
      </p:sp>
      <p:pic>
        <p:nvPicPr>
          <p:cNvPr id="7170" name="Picture 2" descr="F:\фото семинар\P1190896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64512"/>
            <a:ext cx="5616624" cy="401444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F:\С.В\картинки из интернета\456669-f8bd4cb592d5b117.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2327021"/>
            <a:ext cx="2441476" cy="244961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картинки родители\b5f4bd97b4d16510d08cc19a048f75e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332656"/>
            <a:ext cx="1068710" cy="1068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3650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650</TotalTime>
  <Words>395</Words>
  <Application>Microsoft Office PowerPoint</Application>
  <PresentationFormat>Экран (4:3)</PresentationFormat>
  <Paragraphs>55</Paragraphs>
  <Slides>24</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Волна</vt:lpstr>
      <vt:lpstr>ГБОУ СОШ «ОЦ» с.Дубовый Умет м.р.Волжский Самарской области  «Работа с семьей как одно из направлений по профилактике безнадзорного поведения и правонарушений несовершеннолетних» (из опыта работы кл. руководителя 9Б кл. Андреяшиной С.В.)</vt:lpstr>
      <vt:lpstr>«Воспитание есть процесс социальный в самом широком смысле. Воспитывает все: люди, вещи, явления, но прежде всего и больше всего – люди. Из них на первом месте  - родители и педагоги». А.С.Макаренко </vt:lpstr>
      <vt:lpstr>Презентация PowerPoint</vt:lpstr>
      <vt:lpstr>Актуальность </vt:lpstr>
      <vt:lpstr>Презентация PowerPoint</vt:lpstr>
      <vt:lpstr>1. Малодетность семьи. 2. Молодые отделяются от своих родителей, влияние старших поколений снижается, оно не востребовано, происходит отрыв от традиций семьи. 3. Утрачены народные традиции педагогики, которое отмечает, что воспитанием  ребёнка надо заниматься, пока он маленький, и «лежит поперёк лавки, а не вдоль». 4. Осложнение семейного воспитания из-за обострения социально-экономических трудностей. 5. Родители увлекаются компьютером, просмотром телепередач, фильмов, а на общение с детьми, на их воспитание не хватает времени.    </vt:lpstr>
      <vt:lpstr>Формы  работы с семьей</vt:lpstr>
      <vt:lpstr>Родительские собрания</vt:lpstr>
      <vt:lpstr>Посещение семьи</vt:lpstr>
      <vt:lpstr>Переписка с родителями</vt:lpstr>
      <vt:lpstr>Организация совместных досуговых мероприятий</vt:lpstr>
      <vt:lpstr>Организация совместных досуговых мероприятий</vt:lpstr>
      <vt:lpstr>Организация совместных досуговых мероприятий</vt:lpstr>
      <vt:lpstr>Организация совместных досуговых мероприятий</vt:lpstr>
      <vt:lpstr>Организация совместных досуговых мероприятий</vt:lpstr>
      <vt:lpstr>Организация совместных досуговых мероприятий</vt:lpstr>
      <vt:lpstr>Открытые уроки</vt:lpstr>
      <vt:lpstr>Тесный контакт с родителями  по телефону</vt:lpstr>
      <vt:lpstr>Родительский лекторий</vt:lpstr>
      <vt:lpstr>Презентация PowerPoint</vt:lpstr>
      <vt:lpstr>1. Не жди, что твой ребенок будет таким, как ты или таким, как ты хочешь. Помоги ему стать не тобой, а собой. 2. Не требуй от ребенка платы за все, что ты для него сделал. Ты дал ему жизнь, как он может отблагодарить тебя? Он даст жизнь другому, тот — третьему, и это необратимый закон благодарности. 3. Не вымещай на ребенке свои обиды, чтобы в старости не есть горький хлеб. Ибо,  что посеешь, то и взойдет. 4. Не относись к его проблемам свысока. Жизнь дана каждому по силам и, будь уверен, ему она тяжела не меньше, чем тебе, а может быть и больше, поскольку у него нет опыта. Не унижай! 5.Не забывай, что самые важные встречи человека — это его встречи с детьми. Обращай больше внимания на них — мы никогда не можем знать, кого мы встречаем в ребенке. 6.Не мучь себя, если не можешь сделать что-то для своего ребенка. Мучь, если можешь — но не делаешь. Помни, для ребенка сделано недостаточно, если не сделано все. 7.Ребенок — это не тиран, который завладевает всей твоей жизнью, не только плод плоти и крови. Это та драгоценная чаша, которую Жизнь дала тебе на хранение и развитии в нем творческого огня. Это раскрепощенная любовь матери и отца, у которых будет расти не «наш», «свой» ребенок, но душа, данная на хранение. 8.Умей любить чужого ребенка. Никогда не делай чужому то, что не хотел бы, чтобы делали твоему. 9.Люби своего ребенка любым — не талантливым, неудачливым, взрослым. 10.Общаясь с ним — радуйся, потому что ребенок — это праздник, который пока с тобой. </vt:lpstr>
      <vt:lpstr>Представьте себе, что жизнь — это игра, построенная на жонглировании пятью шариками.  Эти шарики — Работа, Семья, Здоровье, Друзья и Душа, и вам необходимо, чтобы все они постоянно находились в воздухе.  Вскоре вы поймёте, что шарик Работа сделан из резины — если вы его невзначай уроните, он подпрыгнет и вернётся обратно.  Но остальные четыре шарика — Семья, Здоровье, Друзья и Душа — стеклянные. И если вы уроните один из них, он будет непоправимо испорчен, надколот, поцарапан, серьёзно поврежден или даже полностью разбит. Он никогда не будет таким, как раньше. Вы должны осознавать это и стараться, чтобы этого не случилось. Работайте максимально эффективно в рабочее время и уходите домой вовремя. Посвящайте необходимое время своей семье, друзьям и полноценному отдыху. Ценность ценна только если её ценят. </vt:lpstr>
      <vt:lpstr>Мы с Вами – родители. И в наших силах помочь своему ребенку вырасти добрым, умным, активным, сильным, смелым, храбрым, ответственным, творческим… Одним словом ЧЕЛОВЕКОМ.</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ГБОУ СОШ «ОЦ» с.Дубовый Умет м.р.Волжский Самарской области   «Работа с семьей как одно из направлений по профилактике безнадзорного поведения и правонарушений несовершеннолетних. (из опыта работы кл. руководителя 9Б кл. Анреяшиной С.В.)</dc:title>
  <dc:creator>ученик</dc:creator>
  <cp:lastModifiedBy>ученик</cp:lastModifiedBy>
  <cp:revision>38</cp:revision>
  <dcterms:created xsi:type="dcterms:W3CDTF">2014-11-27T05:20:50Z</dcterms:created>
  <dcterms:modified xsi:type="dcterms:W3CDTF">2014-11-28T05:48:25Z</dcterms:modified>
</cp:coreProperties>
</file>