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5"/>
  </p:notesMasterIdLst>
  <p:sldIdLst>
    <p:sldId id="256" r:id="rId2"/>
    <p:sldId id="293" r:id="rId3"/>
    <p:sldId id="257" r:id="rId4"/>
    <p:sldId id="258" r:id="rId5"/>
    <p:sldId id="259" r:id="rId6"/>
    <p:sldId id="261" r:id="rId7"/>
    <p:sldId id="262" r:id="rId8"/>
    <p:sldId id="290" r:id="rId9"/>
    <p:sldId id="291" r:id="rId10"/>
    <p:sldId id="263" r:id="rId11"/>
    <p:sldId id="272" r:id="rId12"/>
    <p:sldId id="287" r:id="rId13"/>
    <p:sldId id="28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78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170E22-F04E-466A-A197-6DB1A088EA78}" type="datetimeFigureOut">
              <a:rPr lang="ru-RU" smtClean="0"/>
              <a:pPr/>
              <a:t>10.06.2022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AD56AD-DE1F-4EA8-AD7D-5763D7C365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88354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284538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5040313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10.06.2022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10.06.2022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7625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7625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10.06.2022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10.06.2022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10.06.2022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80181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80181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10.06.2022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10.06.2022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10.06.2022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10.06.2022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10.06.2022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10.06.2022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762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01813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10.06.2022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31.emf"/><Relationship Id="rId4" Type="http://schemas.openxmlformats.org/officeDocument/2006/relationships/package" Target="../embeddings/Microsoft_Word_Document3.docx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emf"/><Relationship Id="rId4" Type="http://schemas.openxmlformats.org/officeDocument/2006/relationships/package" Target="../embeddings/Microsoft_Word_Document1.docx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jpeg"/><Relationship Id="rId3" Type="http://schemas.openxmlformats.org/officeDocument/2006/relationships/oleObject" Target="../embeddings/oleObject2.bin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6.jpeg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emf"/><Relationship Id="rId15" Type="http://schemas.openxmlformats.org/officeDocument/2006/relationships/image" Target="../media/image15.jpeg"/><Relationship Id="rId10" Type="http://schemas.openxmlformats.org/officeDocument/2006/relationships/image" Target="../media/image10.jpeg"/><Relationship Id="rId4" Type="http://schemas.openxmlformats.org/officeDocument/2006/relationships/package" Target="../embeddings/Microsoft_Word_Document2.docx"/><Relationship Id="rId9" Type="http://schemas.openxmlformats.org/officeDocument/2006/relationships/image" Target="../media/image9.jpeg"/><Relationship Id="rId1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13" Type="http://schemas.openxmlformats.org/officeDocument/2006/relationships/image" Target="../media/image28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12" Type="http://schemas.openxmlformats.org/officeDocument/2006/relationships/image" Target="../media/image27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11" Type="http://schemas.openxmlformats.org/officeDocument/2006/relationships/image" Target="../media/image26.jpeg"/><Relationship Id="rId5" Type="http://schemas.openxmlformats.org/officeDocument/2006/relationships/image" Target="../media/image20.jpeg"/><Relationship Id="rId15" Type="http://schemas.openxmlformats.org/officeDocument/2006/relationships/image" Target="../media/image30.jpeg"/><Relationship Id="rId10" Type="http://schemas.openxmlformats.org/officeDocument/2006/relationships/image" Target="../media/image25.jpeg"/><Relationship Id="rId4" Type="http://schemas.openxmlformats.org/officeDocument/2006/relationships/image" Target="../media/image19.jpeg"/><Relationship Id="rId9" Type="http://schemas.openxmlformats.org/officeDocument/2006/relationships/image" Target="../media/image24.jpeg"/><Relationship Id="rId1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43182"/>
            <a:ext cx="7772400" cy="2111381"/>
          </a:xfrm>
        </p:spPr>
        <p:txBody>
          <a:bodyPr/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муниципальное казенное образовательное учреждение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редняя общеобразовательная школа № 14»,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Курского муниципального района 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Ставропольского края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п. Ага-Батыр.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«Дизайн пришкольного участка»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 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Кашенко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Ирина Владимировна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2022 г.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523858"/>
          </a:xfrm>
        </p:spPr>
        <p:txBody>
          <a:bodyPr>
            <a:normAutofit/>
          </a:bodyPr>
          <a:lstStyle/>
          <a:p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 3. Изучение и выбор цветочных культур.</a:t>
            </a:r>
            <a:endParaRPr lang="ru-RU" dirty="0"/>
          </a:p>
        </p:txBody>
      </p:sp>
      <p:graphicFrame>
        <p:nvGraphicFramePr>
          <p:cNvPr id="22531" name="Object 3"/>
          <p:cNvGraphicFramePr>
            <a:graphicFrameLocks noChangeAspect="1"/>
          </p:cNvGraphicFramePr>
          <p:nvPr/>
        </p:nvGraphicFramePr>
        <p:xfrm>
          <a:off x="500034" y="714356"/>
          <a:ext cx="3571900" cy="57864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4" name="Документ" r:id="rId4" imgW="6089994" imgH="8679469" progId="Word.Document.12">
                  <p:embed/>
                </p:oleObj>
              </mc:Choice>
              <mc:Fallback>
                <p:oleObj name="Документ" r:id="rId4" imgW="6089994" imgH="8679469" progId="Word.Document.12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034" y="714356"/>
                        <a:ext cx="3571900" cy="578647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66673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Смета проекта: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3qgTNnf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19" y="1214422"/>
            <a:ext cx="8267559" cy="321471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738172"/>
          </a:xfrm>
        </p:spPr>
        <p:txBody>
          <a:bodyPr/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7. Посадка рассады и посев семян цветочных растений в отрытый грунт.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SDC1072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000108"/>
            <a:ext cx="3905276" cy="2928957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026" name="Picture 2" descr="C:\Users\Сергей\Desktop\Чипков\Новая папка (4)\SDC107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929066"/>
            <a:ext cx="2966969" cy="222522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7" name="Picture 3" descr="C:\Users\Сергей\Desktop\Чипков\Новая папка (4)\SDC1073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8" y="1285860"/>
            <a:ext cx="4000528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Users\Сергей\Desktop\Чипков\Новая папка (4)\SDC10732 — копия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14744" y="3214686"/>
            <a:ext cx="3560208" cy="29289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000108"/>
            <a:ext cx="7658128" cy="1143000"/>
          </a:xfrm>
        </p:spPr>
        <p:txBody>
          <a:bodyPr/>
          <a:lstStyle/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Спасибо за внимание!!!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3571876"/>
            <a:ext cx="7400948" cy="1785951"/>
          </a:xfrm>
        </p:spPr>
        <p:txBody>
          <a:bodyPr/>
          <a:lstStyle/>
          <a:p>
            <a:pPr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До новых встреч.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Школа – второй дом. Приходя в школу, мы хотим чувствовать себя уютно, ощущать красоту и ощущать гордость за любимую школу. Хочется, чтобы наш школьный участок был более современным и практичным. Данная проблема актуальна в наше время т.к. красота всегда в моде.</a:t>
            </a:r>
            <a:endParaRPr lang="ru-RU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14348" y="857232"/>
            <a:ext cx="7772400" cy="2357454"/>
          </a:xfrm>
        </p:spPr>
        <p:txBody>
          <a:bodyPr>
            <a:normAutofit/>
          </a:bodyPr>
          <a:lstStyle/>
          <a:p>
            <a:r>
              <a:rPr lang="ru-RU" b="1" dirty="0" smtClean="0"/>
              <a:t>Цель исследования</a:t>
            </a:r>
            <a:r>
              <a:rPr lang="ru-RU" dirty="0" smtClean="0"/>
              <a:t> - создать дизайн-проект по преобразованию пришкольного участка в комфортную и красивую мини-экосистему.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142984"/>
            <a:ext cx="8229600" cy="5440378"/>
          </a:xfrm>
        </p:spPr>
        <p:txBody>
          <a:bodyPr>
            <a:normAutofit/>
          </a:bodyPr>
          <a:lstStyle/>
          <a:p>
            <a:r>
              <a:rPr lang="ru-RU" sz="1800" b="1" dirty="0" smtClean="0"/>
              <a:t>Задачи работы: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- изучить общественное мнение обучающихся в школе МКОУ СОШ №14</a:t>
            </a:r>
            <a:br>
              <a:rPr lang="ru-RU" sz="1800" dirty="0" smtClean="0"/>
            </a:br>
            <a:r>
              <a:rPr lang="ru-RU" sz="1800" dirty="0" smtClean="0"/>
              <a:t>- обосновать актуальность проблемы преобразования ландшафта школы;</a:t>
            </a:r>
            <a:br>
              <a:rPr lang="ru-RU" sz="1800" dirty="0" smtClean="0"/>
            </a:br>
            <a:r>
              <a:rPr lang="ru-RU" sz="1800" dirty="0" smtClean="0"/>
              <a:t>- сформировать представления об уровнях и закономерностях взаимодействия природных факторов и сельской среды, узнать принципы проектирования и установить типологию структурных компонентов искусственных ландшафтов;</a:t>
            </a:r>
            <a:br>
              <a:rPr lang="ru-RU" sz="1800" dirty="0" smtClean="0"/>
            </a:br>
            <a:r>
              <a:rPr lang="ru-RU" sz="1800" dirty="0" smtClean="0"/>
              <a:t>- составить структурные композиции пришкольной композиции;</a:t>
            </a:r>
            <a:br>
              <a:rPr lang="ru-RU" sz="1800" dirty="0" smtClean="0"/>
            </a:br>
            <a:r>
              <a:rPr lang="ru-RU" sz="1800" dirty="0" smtClean="0"/>
              <a:t>- сделать оценку проекта пришкольного участка, и условий практической его реализации.</a:t>
            </a:r>
            <a:br>
              <a:rPr lang="ru-RU" sz="1800" dirty="0" smtClean="0"/>
            </a:b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 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14348" y="857232"/>
            <a:ext cx="7772400" cy="5643602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ru-RU" sz="23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Тип проекта:</a:t>
            </a:r>
            <a:r>
              <a:rPr lang="ru-RU" sz="23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долгосрочный.</a:t>
            </a:r>
          </a:p>
          <a:p>
            <a:pPr>
              <a:spcBef>
                <a:spcPts val="0"/>
              </a:spcBef>
            </a:pPr>
            <a:r>
              <a:rPr lang="ru-RU" sz="23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3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r>
              <a:rPr lang="ru-RU" sz="23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Актуальность этого проекта</a:t>
            </a:r>
            <a:r>
              <a:rPr lang="ru-RU" sz="23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en-US" sz="23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endParaRPr lang="en-US" sz="23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r>
              <a:rPr lang="ru-RU" dirty="0" smtClean="0"/>
              <a:t>Знакомство с профессией Ландшафтный дизайнер</a:t>
            </a:r>
          </a:p>
          <a:p>
            <a:pPr lvl="0">
              <a:spcBef>
                <a:spcPts val="0"/>
              </a:spcBef>
            </a:pPr>
            <a:r>
              <a:rPr lang="ru-RU" sz="23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Привитие эстетического и художественного вкуса учащимся,</a:t>
            </a:r>
          </a:p>
          <a:p>
            <a:pPr>
              <a:spcBef>
                <a:spcPts val="0"/>
              </a:spcBef>
            </a:pPr>
            <a:r>
              <a:rPr lang="ru-RU" sz="23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Воспитание трудолюбия, навыков ухода за цветочными растениями.  </a:t>
            </a:r>
          </a:p>
          <a:p>
            <a:pPr>
              <a:spcBef>
                <a:spcPts val="0"/>
              </a:spcBef>
            </a:pPr>
            <a:endParaRPr lang="ru-RU" sz="23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r>
              <a:rPr lang="ru-RU" sz="23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Ожидаемые результаты:</a:t>
            </a:r>
            <a:endParaRPr lang="ru-RU" sz="23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spcBef>
                <a:spcPts val="0"/>
              </a:spcBef>
            </a:pPr>
            <a:r>
              <a:rPr lang="ru-RU" sz="23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1)Цветущая клумба в разные периоды времени;</a:t>
            </a:r>
          </a:p>
          <a:p>
            <a:pPr lvl="0">
              <a:spcBef>
                <a:spcPts val="0"/>
              </a:spcBef>
            </a:pPr>
            <a:r>
              <a:rPr lang="ru-RU" sz="23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2)развитие практических навыков выращивания растений;</a:t>
            </a:r>
          </a:p>
          <a:p>
            <a:pPr lvl="0">
              <a:spcBef>
                <a:spcPts val="0"/>
              </a:spcBef>
            </a:pPr>
            <a:r>
              <a:rPr lang="ru-RU" sz="23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3)получение знаний о декоративных растениях;</a:t>
            </a:r>
          </a:p>
          <a:p>
            <a:pPr lvl="0">
              <a:spcBef>
                <a:spcPts val="0"/>
              </a:spcBef>
            </a:pPr>
            <a:r>
              <a:rPr lang="ru-RU" sz="23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4)формирование навыка исследовательской деятельности.</a:t>
            </a:r>
          </a:p>
          <a:p>
            <a:pPr>
              <a:spcBef>
                <a:spcPts val="0"/>
              </a:spcBef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1. 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План реализации проекта.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rS8Rmwq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642918"/>
            <a:ext cx="9144000" cy="557216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            План-схема школьного двора      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26" name="Object 2"/>
          <p:cNvGraphicFramePr>
            <a:graphicFrameLocks noGrp="1" noChangeAspect="1"/>
          </p:cNvGraphicFramePr>
          <p:nvPr>
            <p:ph idx="1"/>
          </p:nvPr>
        </p:nvGraphicFramePr>
        <p:xfrm>
          <a:off x="857224" y="1357298"/>
          <a:ext cx="7358114" cy="5226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Документ" r:id="rId4" imgW="10755190" imgH="7638799" progId="">
                  <p:embed/>
                </p:oleObj>
              </mc:Choice>
              <mc:Fallback>
                <p:oleObj name="Документ" r:id="rId4" imgW="10755190" imgH="7638799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7224" y="1357298"/>
                        <a:ext cx="7358114" cy="52261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2050" name="Object 2"/>
          <p:cNvGraphicFramePr>
            <a:graphicFrameLocks noGrp="1" noChangeAspect="1"/>
          </p:cNvGraphicFramePr>
          <p:nvPr>
            <p:ph idx="1"/>
          </p:nvPr>
        </p:nvGraphicFramePr>
        <p:xfrm>
          <a:off x="2214546" y="571480"/>
          <a:ext cx="4218189" cy="53398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Документ" r:id="rId4" imgW="7331776" imgH="9280563" progId="">
                  <p:embed/>
                </p:oleObj>
              </mc:Choice>
              <mc:Fallback>
                <p:oleObj name="Документ" r:id="rId4" imgW="7331776" imgH="9280563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14546" y="571480"/>
                        <a:ext cx="4218189" cy="533987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8" descr="C:\Documents and Settings\Admin\Рабочий стол\цветы 22\images (3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596" y="1285860"/>
            <a:ext cx="785818" cy="589365"/>
          </a:xfrm>
          <a:prstGeom prst="rect">
            <a:avLst/>
          </a:prstGeom>
          <a:noFill/>
        </p:spPr>
      </p:pic>
      <p:pic>
        <p:nvPicPr>
          <p:cNvPr id="6" name="Picture 10" descr="C:\Documents and Settings\Admin\Рабочий стол\цветы 22\images (4)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28596" y="2071678"/>
            <a:ext cx="857256" cy="537294"/>
          </a:xfrm>
          <a:prstGeom prst="rect">
            <a:avLst/>
          </a:prstGeom>
          <a:noFill/>
        </p:spPr>
      </p:pic>
      <p:pic>
        <p:nvPicPr>
          <p:cNvPr id="7" name="Picture 9" descr="C:\Documents and Settings\Admin\Рабочий стол\цветы 22\скачанные файлы (2)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flipH="1">
            <a:off x="357158" y="2786058"/>
            <a:ext cx="928694" cy="520069"/>
          </a:xfrm>
          <a:prstGeom prst="rect">
            <a:avLst/>
          </a:prstGeom>
          <a:noFill/>
        </p:spPr>
      </p:pic>
      <p:pic>
        <p:nvPicPr>
          <p:cNvPr id="8" name="Picture 3" descr="C:\Documents and Settings\Admin\Рабочий стол\цветы 22\canna-2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 rot="10800000" flipV="1">
            <a:off x="7000892" y="4857760"/>
            <a:ext cx="1285884" cy="114300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12" descr="C:\Documents and Settings\Admin\Рабочий стол\цветы 22\скачанные файлы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00034" y="4857760"/>
            <a:ext cx="928695" cy="92869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4" descr="C:\Documents and Settings\Admin\Рабочий стол\цветы 22\kak-vyraschivat-barhotki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929454" y="928670"/>
            <a:ext cx="1025538" cy="7659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1" name="Picture 5" descr="C:\Documents and Settings\Admin\Рабочий стол\цветы 22\images (6).jp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6999788" y="1768273"/>
            <a:ext cx="881928" cy="66059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Picture 6" descr="C:\Documents and Settings\Admin\Рабочий стол\цветы 22\images (11)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072330" y="2643181"/>
            <a:ext cx="785813" cy="58936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3" name="Picture 7" descr="C:\Documents and Settings\Admin\Рабочий стол\цветы 22\скачанные файлы (7).jp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143768" y="3357562"/>
            <a:ext cx="857256" cy="5883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4" name="Picture 3" descr="C:\Documents and Settings\Ира\Рабочий стол\ac71a4a8f7f1dfb2ed11d7b4fb4183be338e34c6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215205" y="4143380"/>
            <a:ext cx="833443" cy="625082"/>
          </a:xfrm>
          <a:prstGeom prst="rect">
            <a:avLst/>
          </a:prstGeom>
          <a:noFill/>
        </p:spPr>
      </p:pic>
      <p:pic>
        <p:nvPicPr>
          <p:cNvPr id="2051" name="Picture 3" descr="C:\Documents and Settings\Ира\Рабочий стол\original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 rot="10800000" flipV="1">
            <a:off x="428596" y="3571856"/>
            <a:ext cx="857256" cy="857256"/>
          </a:xfrm>
          <a:prstGeom prst="rect">
            <a:avLst/>
          </a:prstGeom>
          <a:noFill/>
        </p:spPr>
      </p:pic>
      <p:pic>
        <p:nvPicPr>
          <p:cNvPr id="15" name="Picture 5" descr="C:\Documents and Settings\Admin\Рабочий стол\цветы 22\images (6).jp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7000892" y="1785926"/>
            <a:ext cx="881928" cy="66059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/>
          <a:lstStyle/>
          <a:p>
            <a:pPr algn="ctr"/>
            <a:r>
              <a:rPr lang="ru-RU" sz="1600" dirty="0" smtClean="0"/>
              <a:t>Участок №2</a:t>
            </a:r>
            <a:endParaRPr lang="ru-RU" sz="1600" dirty="0"/>
          </a:p>
        </p:txBody>
      </p:sp>
      <p:pic>
        <p:nvPicPr>
          <p:cNvPr id="4" name="Содержимое 4"/>
          <p:cNvPicPr>
            <a:picLocks noGrp="1"/>
          </p:cNvPicPr>
          <p:nvPr>
            <p:ph idx="1"/>
          </p:nvPr>
        </p:nvPicPr>
        <p:blipFill>
          <a:blip r:embed="rId2"/>
          <a:srcRect l="25494" t="21053" r="24461" b="5471"/>
          <a:stretch>
            <a:fillRect/>
          </a:stretch>
        </p:blipFill>
        <p:spPr bwMode="auto">
          <a:xfrm>
            <a:off x="142844" y="1000108"/>
            <a:ext cx="5980356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C:\Documents and Settings\Ира\Рабочий стол\проект УПБ 2\цветы 22\kak-vyraschivat-barhotk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7950" y="1000108"/>
            <a:ext cx="857256" cy="640262"/>
          </a:xfrm>
          <a:prstGeom prst="rect">
            <a:avLst/>
          </a:prstGeom>
          <a:noFill/>
        </p:spPr>
      </p:pic>
      <p:pic>
        <p:nvPicPr>
          <p:cNvPr id="7" name="Picture 14" descr="C:\Documents and Settings\Ира\Рабочий стол\Флоксы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7950" y="1714488"/>
            <a:ext cx="857256" cy="571504"/>
          </a:xfrm>
          <a:prstGeom prst="rect">
            <a:avLst/>
          </a:prstGeom>
          <a:noFill/>
        </p:spPr>
      </p:pic>
      <p:pic>
        <p:nvPicPr>
          <p:cNvPr id="8" name="Picture 5" descr="C:\Documents and Settings\Ира\Рабочий стол\проект УПБ 2\цветы 22\images (15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57950" y="2357430"/>
            <a:ext cx="867625" cy="714380"/>
          </a:xfrm>
          <a:prstGeom prst="rect">
            <a:avLst/>
          </a:prstGeom>
          <a:noFill/>
        </p:spPr>
      </p:pic>
      <p:pic>
        <p:nvPicPr>
          <p:cNvPr id="9" name="Picture 9" descr="C:\Documents and Settings\Ира\Рабочий стол\iris_foto_06.jpg"/>
          <p:cNvPicPr>
            <a:picLocks noChangeAspect="1" noChangeArrowheads="1"/>
          </p:cNvPicPr>
          <p:nvPr/>
        </p:nvPicPr>
        <p:blipFill>
          <a:blip r:embed="rId6" cstate="print"/>
          <a:srcRect l="19941" t="4727" r="4727"/>
          <a:stretch>
            <a:fillRect/>
          </a:stretch>
        </p:blipFill>
        <p:spPr bwMode="auto">
          <a:xfrm>
            <a:off x="6357950" y="3143248"/>
            <a:ext cx="881065" cy="660824"/>
          </a:xfrm>
          <a:prstGeom prst="rect">
            <a:avLst/>
          </a:prstGeom>
          <a:noFill/>
        </p:spPr>
      </p:pic>
      <p:pic>
        <p:nvPicPr>
          <p:cNvPr id="10" name="Picture 7" descr="C:\Documents and Settings\Ира\Рабочий стол\проект УПБ 2\цветы 22\images (18)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357950" y="3929066"/>
            <a:ext cx="928694" cy="642942"/>
          </a:xfrm>
          <a:prstGeom prst="rect">
            <a:avLst/>
          </a:prstGeom>
          <a:noFill/>
        </p:spPr>
      </p:pic>
      <p:pic>
        <p:nvPicPr>
          <p:cNvPr id="11" name="Picture 8" descr="C:\Documents and Settings\Ира\Рабочий стол\проект УПБ 2\цветы 22\images (9)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429388" y="4714884"/>
            <a:ext cx="857256" cy="642113"/>
          </a:xfrm>
          <a:prstGeom prst="rect">
            <a:avLst/>
          </a:prstGeom>
          <a:noFill/>
        </p:spPr>
      </p:pic>
      <p:pic>
        <p:nvPicPr>
          <p:cNvPr id="12" name="Picture 4" descr="C:\Documents and Settings\Ира\Рабочий стол\проект УПБ 2\цветы 22\images (11)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429388" y="5429264"/>
            <a:ext cx="857256" cy="642942"/>
          </a:xfrm>
          <a:prstGeom prst="rect">
            <a:avLst/>
          </a:prstGeom>
          <a:noFill/>
        </p:spPr>
      </p:pic>
      <p:pic>
        <p:nvPicPr>
          <p:cNvPr id="13" name="Picture 24" descr="C:\Documents and Settings\Ира\Рабочий стол\37188952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643834" y="1000108"/>
            <a:ext cx="888983" cy="666737"/>
          </a:xfrm>
          <a:prstGeom prst="rect">
            <a:avLst/>
          </a:prstGeom>
          <a:noFill/>
        </p:spPr>
      </p:pic>
      <p:pic>
        <p:nvPicPr>
          <p:cNvPr id="14" name="Picture 15" descr="C:\Documents and Settings\Ира\Рабочий стол\p1-615_1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643834" y="1857364"/>
            <a:ext cx="857224" cy="714380"/>
          </a:xfrm>
          <a:prstGeom prst="rect">
            <a:avLst/>
          </a:prstGeom>
          <a:noFill/>
        </p:spPr>
      </p:pic>
      <p:pic>
        <p:nvPicPr>
          <p:cNvPr id="15" name="Picture 16" descr="C:\Documents and Settings\Ира\Рабочий стол\bcd8e92cc4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715272" y="4429132"/>
            <a:ext cx="857224" cy="631808"/>
          </a:xfrm>
          <a:prstGeom prst="rect">
            <a:avLst/>
          </a:prstGeom>
          <a:noFill/>
        </p:spPr>
      </p:pic>
      <p:pic>
        <p:nvPicPr>
          <p:cNvPr id="16" name="Picture 11" descr="C:\Documents and Settings\Ира\Рабочий стол\2360.jpg"/>
          <p:cNvPicPr>
            <a:picLocks noChangeAspect="1" noChangeArrowheads="1"/>
          </p:cNvPicPr>
          <p:nvPr/>
        </p:nvPicPr>
        <p:blipFill>
          <a:blip r:embed="rId13" cstate="print"/>
          <a:srcRect r="11437" b="8497"/>
          <a:stretch>
            <a:fillRect/>
          </a:stretch>
        </p:blipFill>
        <p:spPr bwMode="auto">
          <a:xfrm>
            <a:off x="7715272" y="3643314"/>
            <a:ext cx="785786" cy="595346"/>
          </a:xfrm>
          <a:prstGeom prst="rect">
            <a:avLst/>
          </a:prstGeom>
          <a:noFill/>
        </p:spPr>
      </p:pic>
      <p:pic>
        <p:nvPicPr>
          <p:cNvPr id="17" name="Picture 21" descr="C:\Documents and Settings\Ира\Рабочий стол\i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715272" y="2786058"/>
            <a:ext cx="785786" cy="594542"/>
          </a:xfrm>
          <a:prstGeom prst="rect">
            <a:avLst/>
          </a:prstGeom>
          <a:noFill/>
        </p:spPr>
      </p:pic>
      <p:pic>
        <p:nvPicPr>
          <p:cNvPr id="18" name="Picture 20" descr="C:\Documents and Settings\Ира\Рабочий стол\i (1)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715272" y="5286388"/>
            <a:ext cx="785786" cy="7143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nd_0177_slide">
  <a:themeElements>
    <a:clrScheme name="Тема Office 2">
      <a:dk1>
        <a:srgbClr val="000000"/>
      </a:dk1>
      <a:lt1>
        <a:srgbClr val="C6CB39"/>
      </a:lt1>
      <a:dk2>
        <a:srgbClr val="000000"/>
      </a:dk2>
      <a:lt2>
        <a:srgbClr val="B2B2B2"/>
      </a:lt2>
      <a:accent1>
        <a:srgbClr val="94AE39"/>
      </a:accent1>
      <a:accent2>
        <a:srgbClr val="D3B94D"/>
      </a:accent2>
      <a:accent3>
        <a:srgbClr val="DFE2AE"/>
      </a:accent3>
      <a:accent4>
        <a:srgbClr val="000000"/>
      </a:accent4>
      <a:accent5>
        <a:srgbClr val="C8D3AE"/>
      </a:accent5>
      <a:accent6>
        <a:srgbClr val="BFA745"/>
      </a:accent6>
      <a:hlink>
        <a:srgbClr val="7A7E22"/>
      </a:hlink>
      <a:folHlink>
        <a:srgbClr val="AA912A"/>
      </a:folHlink>
    </a:clrScheme>
    <a:fontScheme name="Тема Offic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C6CB39"/>
        </a:lt1>
        <a:dk2>
          <a:srgbClr val="000000"/>
        </a:dk2>
        <a:lt2>
          <a:srgbClr val="B2B2B2"/>
        </a:lt2>
        <a:accent1>
          <a:srgbClr val="6B6929"/>
        </a:accent1>
        <a:accent2>
          <a:srgbClr val="9CA229"/>
        </a:accent2>
        <a:accent3>
          <a:srgbClr val="DFE2AE"/>
        </a:accent3>
        <a:accent4>
          <a:srgbClr val="000000"/>
        </a:accent4>
        <a:accent5>
          <a:srgbClr val="BAB9AC"/>
        </a:accent5>
        <a:accent6>
          <a:srgbClr val="8D9224"/>
        </a:accent6>
        <a:hlink>
          <a:srgbClr val="D6D794"/>
        </a:hlink>
        <a:folHlink>
          <a:srgbClr val="E4E49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C6CB39"/>
        </a:lt1>
        <a:dk2>
          <a:srgbClr val="000000"/>
        </a:dk2>
        <a:lt2>
          <a:srgbClr val="B2B2B2"/>
        </a:lt2>
        <a:accent1>
          <a:srgbClr val="94AE39"/>
        </a:accent1>
        <a:accent2>
          <a:srgbClr val="D3B94D"/>
        </a:accent2>
        <a:accent3>
          <a:srgbClr val="DFE2AE"/>
        </a:accent3>
        <a:accent4>
          <a:srgbClr val="000000"/>
        </a:accent4>
        <a:accent5>
          <a:srgbClr val="C8D3AE"/>
        </a:accent5>
        <a:accent6>
          <a:srgbClr val="BFA745"/>
        </a:accent6>
        <a:hlink>
          <a:srgbClr val="7A7E22"/>
        </a:hlink>
        <a:folHlink>
          <a:srgbClr val="AA912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C6CB39"/>
        </a:lt1>
        <a:dk2>
          <a:srgbClr val="000000"/>
        </a:dk2>
        <a:lt2>
          <a:srgbClr val="B2B2B2"/>
        </a:lt2>
        <a:accent1>
          <a:srgbClr val="8D9227"/>
        </a:accent1>
        <a:accent2>
          <a:srgbClr val="CF73A5"/>
        </a:accent2>
        <a:accent3>
          <a:srgbClr val="DFE2AE"/>
        </a:accent3>
        <a:accent4>
          <a:srgbClr val="000000"/>
        </a:accent4>
        <a:accent5>
          <a:srgbClr val="C5C7AC"/>
        </a:accent5>
        <a:accent6>
          <a:srgbClr val="BB6895"/>
        </a:accent6>
        <a:hlink>
          <a:srgbClr val="4A38A5"/>
        </a:hlink>
        <a:folHlink>
          <a:srgbClr val="A5387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C6CB39"/>
        </a:lt1>
        <a:dk2>
          <a:srgbClr val="000000"/>
        </a:dk2>
        <a:lt2>
          <a:srgbClr val="B2B2B2"/>
        </a:lt2>
        <a:accent1>
          <a:srgbClr val="AA5E2A"/>
        </a:accent1>
        <a:accent2>
          <a:srgbClr val="7A7E22"/>
        </a:accent2>
        <a:accent3>
          <a:srgbClr val="DFE2AE"/>
        </a:accent3>
        <a:accent4>
          <a:srgbClr val="000000"/>
        </a:accent4>
        <a:accent5>
          <a:srgbClr val="D2B6AC"/>
        </a:accent5>
        <a:accent6>
          <a:srgbClr val="6E721E"/>
        </a:accent6>
        <a:hlink>
          <a:srgbClr val="3982A5"/>
        </a:hlink>
        <a:folHlink>
          <a:srgbClr val="8438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6B6929"/>
        </a:accent1>
        <a:accent2>
          <a:srgbClr val="9CA229"/>
        </a:accent2>
        <a:accent3>
          <a:srgbClr val="FFFFFF"/>
        </a:accent3>
        <a:accent4>
          <a:srgbClr val="000000"/>
        </a:accent4>
        <a:accent5>
          <a:srgbClr val="BAB9AC"/>
        </a:accent5>
        <a:accent6>
          <a:srgbClr val="8D9224"/>
        </a:accent6>
        <a:hlink>
          <a:srgbClr val="D6D794"/>
        </a:hlink>
        <a:folHlink>
          <a:srgbClr val="E4E49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94AE39"/>
        </a:accent1>
        <a:accent2>
          <a:srgbClr val="D3B94D"/>
        </a:accent2>
        <a:accent3>
          <a:srgbClr val="FFFFFF"/>
        </a:accent3>
        <a:accent4>
          <a:srgbClr val="000000"/>
        </a:accent4>
        <a:accent5>
          <a:srgbClr val="C8D3AE"/>
        </a:accent5>
        <a:accent6>
          <a:srgbClr val="BFA745"/>
        </a:accent6>
        <a:hlink>
          <a:srgbClr val="7A7E22"/>
        </a:hlink>
        <a:folHlink>
          <a:srgbClr val="AA912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8D9227"/>
        </a:accent1>
        <a:accent2>
          <a:srgbClr val="CF73A5"/>
        </a:accent2>
        <a:accent3>
          <a:srgbClr val="FFFFFF"/>
        </a:accent3>
        <a:accent4>
          <a:srgbClr val="000000"/>
        </a:accent4>
        <a:accent5>
          <a:srgbClr val="C5C7AC"/>
        </a:accent5>
        <a:accent6>
          <a:srgbClr val="BB6895"/>
        </a:accent6>
        <a:hlink>
          <a:srgbClr val="4A38A5"/>
        </a:hlink>
        <a:folHlink>
          <a:srgbClr val="A5387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AA5E2A"/>
        </a:accent1>
        <a:accent2>
          <a:srgbClr val="7A7E22"/>
        </a:accent2>
        <a:accent3>
          <a:srgbClr val="FFFFFF"/>
        </a:accent3>
        <a:accent4>
          <a:srgbClr val="000000"/>
        </a:accent4>
        <a:accent5>
          <a:srgbClr val="D2B6AC"/>
        </a:accent5>
        <a:accent6>
          <a:srgbClr val="6E721E"/>
        </a:accent6>
        <a:hlink>
          <a:srgbClr val="3982A5"/>
        </a:hlink>
        <a:folHlink>
          <a:srgbClr val="8438A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843</TotalTime>
  <Words>109</Words>
  <Application>Microsoft Office PowerPoint</Application>
  <PresentationFormat>Экран (4:3)</PresentationFormat>
  <Paragraphs>26</Paragraphs>
  <Slides>13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ind_0177_slide</vt:lpstr>
      <vt:lpstr>Документ</vt:lpstr>
      <vt:lpstr>муниципальное казенное образовательное учреждение «Средняя общеобразовательная школа № 14», Курского муниципального района  Ставропольского края  п. Ага-Батыр.         «Дизайн пришкольного участка»                    Кашенко Ирина Владимировна   2022 г. </vt:lpstr>
      <vt:lpstr>Презентация PowerPoint</vt:lpstr>
      <vt:lpstr>Презентация PowerPoint</vt:lpstr>
      <vt:lpstr>Задачи работы: - изучить общественное мнение обучающихся в школе МКОУ СОШ №14 - обосновать актуальность проблемы преобразования ландшафта школы; - сформировать представления об уровнях и закономерностях взаимодействия природных факторов и сельской среды, узнать принципы проектирования и установить типологию структурных компонентов искусственных ландшафтов; - составить структурные композиции пришкольной композиции; - сделать оценку проекта пришкольного участка, и условий практической его реализации.        </vt:lpstr>
      <vt:lpstr>Презентация PowerPoint</vt:lpstr>
      <vt:lpstr>1.  План реализации проекта. </vt:lpstr>
      <vt:lpstr>            План-схема школьного двора       </vt:lpstr>
      <vt:lpstr>Презентация PowerPoint</vt:lpstr>
      <vt:lpstr>Участок №2</vt:lpstr>
      <vt:lpstr> 3. Изучение и выбор цветочных культур.</vt:lpstr>
      <vt:lpstr>Смета проекта: </vt:lpstr>
      <vt:lpstr>7. Посадка рассады и посев семян цветочных растений в отрытый грунт.</vt:lpstr>
      <vt:lpstr>Спасибо за внимание!!!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Сергей</dc:creator>
  <cp:lastModifiedBy>User</cp:lastModifiedBy>
  <cp:revision>90</cp:revision>
  <dcterms:created xsi:type="dcterms:W3CDTF">2016-04-16T07:15:51Z</dcterms:created>
  <dcterms:modified xsi:type="dcterms:W3CDTF">2022-06-10T08:29:05Z</dcterms:modified>
</cp:coreProperties>
</file>