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8" r:id="rId2"/>
    <p:sldId id="266" r:id="rId3"/>
    <p:sldId id="259" r:id="rId4"/>
    <p:sldId id="256" r:id="rId5"/>
    <p:sldId id="267" r:id="rId6"/>
    <p:sldId id="264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8812-0F39-420D-9A6C-7A31BE71E25D}" type="datetimeFigureOut">
              <a:rPr lang="ru-RU" smtClean="0"/>
              <a:t>01.02.2025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7EA174B1-2254-4865-AEBB-2FDF35DCC4D3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51029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8812-0F39-420D-9A6C-7A31BE71E25D}" type="datetimeFigureOut">
              <a:rPr lang="ru-RU" smtClean="0"/>
              <a:t>01.02.2025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174B1-2254-4865-AEBB-2FDF35DCC4D3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59068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8812-0F39-420D-9A6C-7A31BE71E25D}" type="datetimeFigureOut">
              <a:rPr lang="ru-RU" smtClean="0"/>
              <a:t>01.02.2025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174B1-2254-4865-AEBB-2FDF35DCC4D3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8054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8812-0F39-420D-9A6C-7A31BE71E25D}" type="datetimeFigureOut">
              <a:rPr lang="ru-RU" smtClean="0"/>
              <a:t>01.02.2025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174B1-2254-4865-AEBB-2FDF35DCC4D3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9968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8812-0F39-420D-9A6C-7A31BE71E25D}" type="datetimeFigureOut">
              <a:rPr lang="ru-RU" smtClean="0"/>
              <a:t>01.02.2025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174B1-2254-4865-AEBB-2FDF35DCC4D3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3589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8812-0F39-420D-9A6C-7A31BE71E25D}" type="datetimeFigureOut">
              <a:rPr lang="ru-RU" smtClean="0"/>
              <a:t>01.02.2025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174B1-2254-4865-AEBB-2FDF35DCC4D3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0804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8812-0F39-420D-9A6C-7A31BE71E25D}" type="datetimeFigureOut">
              <a:rPr lang="ru-RU" smtClean="0"/>
              <a:t>01.02.2025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174B1-2254-4865-AEBB-2FDF35DCC4D3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9548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8812-0F39-420D-9A6C-7A31BE71E25D}" type="datetimeFigureOut">
              <a:rPr lang="ru-RU" smtClean="0"/>
              <a:t>01.02.2025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174B1-2254-4865-AEBB-2FDF35DCC4D3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75531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8812-0F39-420D-9A6C-7A31BE71E25D}" type="datetimeFigureOut">
              <a:rPr lang="ru-RU" smtClean="0"/>
              <a:t>01.02.2025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174B1-2254-4865-AEBB-2FDF35DCC4D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73104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8812-0F39-420D-9A6C-7A31BE71E25D}" type="datetimeFigureOut">
              <a:rPr lang="ru-RU" smtClean="0"/>
              <a:t>01.02.2025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174B1-2254-4865-AEBB-2FDF35DCC4D3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3754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F0D98812-0F39-420D-9A6C-7A31BE71E25D}" type="datetimeFigureOut">
              <a:rPr lang="ru-RU" smtClean="0"/>
              <a:t>01.02.2025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174B1-2254-4865-AEBB-2FDF35DCC4D3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1666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D98812-0F39-420D-9A6C-7A31BE71E25D}" type="datetimeFigureOut">
              <a:rPr lang="ru-RU" smtClean="0"/>
              <a:t>01.02.2025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7EA174B1-2254-4865-AEBB-2FDF35DCC4D3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5850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Сердце 3">
                <a:extLst>
                  <a:ext uri="{FF2B5EF4-FFF2-40B4-BE49-F238E27FC236}">
                    <a16:creationId xmlns:a16="http://schemas.microsoft.com/office/drawing/2014/main" id="{55B873F3-6D2D-3E87-C201-64264DEB4486}"/>
                  </a:ext>
                </a:extLst>
              </p:cNvPr>
              <p:cNvSpPr/>
              <p:nvPr/>
            </p:nvSpPr>
            <p:spPr>
              <a:xfrm>
                <a:off x="71535" y="521349"/>
                <a:ext cx="2780522" cy="2640561"/>
              </a:xfrm>
              <a:prstGeom prst="heart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dirty="0"/>
                  <a:t>1. Сократите дробь: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400" b="0" i="1" smtClean="0">
                              <a:latin typeface="Cambria Math" panose="02040503050406030204" pitchFamily="18" charset="0"/>
                            </a:rPr>
                            <m:t>24</m:t>
                          </m:r>
                        </m:num>
                        <m:den>
                          <m:r>
                            <a:rPr lang="ru-RU" sz="2400" b="0" i="1" smtClean="0">
                              <a:latin typeface="Cambria Math" panose="02040503050406030204" pitchFamily="18" charset="0"/>
                            </a:rPr>
                            <m:t>36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4" name="Сердце 3">
                <a:extLst>
                  <a:ext uri="{FF2B5EF4-FFF2-40B4-BE49-F238E27FC236}">
                    <a16:creationId xmlns:a16="http://schemas.microsoft.com/office/drawing/2014/main" id="{55B873F3-6D2D-3E87-C201-64264DEB448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35" y="521349"/>
                <a:ext cx="2780522" cy="2640561"/>
              </a:xfrm>
              <a:prstGeom prst="hear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Облако 6">
                <a:extLst>
                  <a:ext uri="{FF2B5EF4-FFF2-40B4-BE49-F238E27FC236}">
                    <a16:creationId xmlns:a16="http://schemas.microsoft.com/office/drawing/2014/main" id="{23D6475E-7E82-4AAA-22B7-A0D81F9AA6AD}"/>
                  </a:ext>
                </a:extLst>
              </p:cNvPr>
              <p:cNvSpPr/>
              <p:nvPr/>
            </p:nvSpPr>
            <p:spPr>
              <a:xfrm>
                <a:off x="6276003" y="592499"/>
                <a:ext cx="3831774" cy="2267339"/>
              </a:xfrm>
              <a:prstGeom prst="cloud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dirty="0"/>
                  <a:t>4. Сложите дроби:</a:t>
                </a:r>
              </a:p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ru-RU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ru-RU" sz="2800" b="0" i="1" smtClean="0">
                            <a:latin typeface="Cambria Math" panose="02040503050406030204" pitchFamily="1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ru-RU" sz="2800" dirty="0"/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8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num>
                      <m:den>
                        <m:r>
                          <a:rPr lang="ru-RU" sz="2800" b="0" i="1" smtClean="0">
                            <a:latin typeface="Cambria Math" panose="02040503050406030204" pitchFamily="18" charset="0"/>
                          </a:rPr>
                          <m:t>48</m:t>
                        </m:r>
                      </m:den>
                    </m:f>
                  </m:oMath>
                </a14:m>
                <a:endParaRPr lang="ru-RU" sz="2800" dirty="0"/>
              </a:p>
            </p:txBody>
          </p:sp>
        </mc:Choice>
        <mc:Fallback xmlns="">
          <p:sp>
            <p:nvSpPr>
              <p:cNvPr id="7" name="Облако 6">
                <a:extLst>
                  <a:ext uri="{FF2B5EF4-FFF2-40B4-BE49-F238E27FC236}">
                    <a16:creationId xmlns:a16="http://schemas.microsoft.com/office/drawing/2014/main" id="{23D6475E-7E82-4AAA-22B7-A0D81F9AA6A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6003" y="592499"/>
                <a:ext cx="3831774" cy="2267339"/>
              </a:xfrm>
              <a:prstGeom prst="cloud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Стрелка: вправо 7">
                <a:extLst>
                  <a:ext uri="{FF2B5EF4-FFF2-40B4-BE49-F238E27FC236}">
                    <a16:creationId xmlns:a16="http://schemas.microsoft.com/office/drawing/2014/main" id="{A6420625-D442-E272-6BDA-7F86B6D84D92}"/>
                  </a:ext>
                </a:extLst>
              </p:cNvPr>
              <p:cNvSpPr/>
              <p:nvPr/>
            </p:nvSpPr>
            <p:spPr>
              <a:xfrm>
                <a:off x="2412740" y="92146"/>
                <a:ext cx="2609462" cy="3268046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dirty="0"/>
                  <a:t>2. Сократите дробь: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400" b="0" i="1" smtClean="0">
                              <a:latin typeface="Cambria Math" panose="02040503050406030204" pitchFamily="18" charset="0"/>
                            </a:rPr>
                            <m:t>15</m:t>
                          </m:r>
                        </m:num>
                        <m:den>
                          <m:r>
                            <a:rPr lang="ru-RU" sz="2400" b="0" i="1" smtClean="0"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ru-RU" dirty="0"/>
              </a:p>
              <a:p>
                <a:pPr algn="ctr"/>
                <a:endParaRPr lang="ru-RU" dirty="0"/>
              </a:p>
            </p:txBody>
          </p:sp>
        </mc:Choice>
        <mc:Fallback xmlns="">
          <p:sp>
            <p:nvSpPr>
              <p:cNvPr id="8" name="Стрелка: вправо 7">
                <a:extLst>
                  <a:ext uri="{FF2B5EF4-FFF2-40B4-BE49-F238E27FC236}">
                    <a16:creationId xmlns:a16="http://schemas.microsoft.com/office/drawing/2014/main" id="{A6420625-D442-E272-6BDA-7F86B6D84D9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2740" y="92146"/>
                <a:ext cx="2609462" cy="3268046"/>
              </a:xfrm>
              <a:prstGeom prst="rightArrow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ятиугольник 8">
                <a:extLst>
                  <a:ext uri="{FF2B5EF4-FFF2-40B4-BE49-F238E27FC236}">
                    <a16:creationId xmlns:a16="http://schemas.microsoft.com/office/drawing/2014/main" id="{436A3C8F-3B12-4327-DEBA-876CD7065DCB}"/>
                  </a:ext>
                </a:extLst>
              </p:cNvPr>
              <p:cNvSpPr/>
              <p:nvPr/>
            </p:nvSpPr>
            <p:spPr>
              <a:xfrm>
                <a:off x="4263313" y="227439"/>
                <a:ext cx="2911152" cy="2698878"/>
              </a:xfrm>
              <a:prstGeom prst="pentagon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dirty="0"/>
                  <a:t>3. Какая дробь больше?</a:t>
                </a:r>
              </a:p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ru-RU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ru-RU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ru-RU" sz="3200" dirty="0"/>
                  <a:t> </a:t>
                </a:r>
                <a:r>
                  <a:rPr lang="ru-RU" sz="2800" dirty="0"/>
                  <a:t>или</a:t>
                </a:r>
                <a:r>
                  <a:rPr lang="ru-RU" sz="32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2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ru-RU" sz="32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9" name="Пятиугольник 8">
                <a:extLst>
                  <a:ext uri="{FF2B5EF4-FFF2-40B4-BE49-F238E27FC236}">
                    <a16:creationId xmlns:a16="http://schemas.microsoft.com/office/drawing/2014/main" id="{436A3C8F-3B12-4327-DEBA-876CD7065DC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3313" y="227439"/>
                <a:ext cx="2911152" cy="2698878"/>
              </a:xfrm>
              <a:prstGeom prst="pentagon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: загнутый угол 9">
                <a:extLst>
                  <a:ext uri="{FF2B5EF4-FFF2-40B4-BE49-F238E27FC236}">
                    <a16:creationId xmlns:a16="http://schemas.microsoft.com/office/drawing/2014/main" id="{77C785F8-C8D6-AE9F-E420-2BDA7E50B37F}"/>
                  </a:ext>
                </a:extLst>
              </p:cNvPr>
              <p:cNvSpPr/>
              <p:nvPr/>
            </p:nvSpPr>
            <p:spPr>
              <a:xfrm>
                <a:off x="9097346" y="665972"/>
                <a:ext cx="2911151" cy="2351314"/>
              </a:xfrm>
              <a:prstGeom prst="foldedCorner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dirty="0"/>
                  <a:t>5. Вычтите дроби: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ru-RU" sz="2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ru-RU" sz="2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3</m:t>
                        </m:r>
                      </m:num>
                      <m:den>
                        <m:r>
                          <a:rPr kumimoji="0" lang="ru-RU" sz="2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ru-RU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 -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ru-RU" sz="2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ru-RU" sz="2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9</m:t>
                        </m:r>
                      </m:num>
                      <m:den>
                        <m:r>
                          <a:rPr kumimoji="0" lang="ru-RU" sz="2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20</m:t>
                        </m:r>
                      </m:den>
                    </m:f>
                  </m:oMath>
                </a14:m>
                <a:endParaRPr kumimoji="0" lang="ru-RU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  <a:p>
                <a:pPr algn="ctr"/>
                <a:endParaRPr lang="ru-RU" dirty="0"/>
              </a:p>
            </p:txBody>
          </p:sp>
        </mc:Choice>
        <mc:Fallback xmlns="">
          <p:sp>
            <p:nvSpPr>
              <p:cNvPr id="10" name="Прямоугольник: загнутый угол 9">
                <a:extLst>
                  <a:ext uri="{FF2B5EF4-FFF2-40B4-BE49-F238E27FC236}">
                    <a16:creationId xmlns:a16="http://schemas.microsoft.com/office/drawing/2014/main" id="{77C785F8-C8D6-AE9F-E420-2BDA7E50B37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97346" y="665972"/>
                <a:ext cx="2911151" cy="2351314"/>
              </a:xfrm>
              <a:prstGeom prst="foldedCorner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>
            <a:extLst>
              <a:ext uri="{FF2B5EF4-FFF2-40B4-BE49-F238E27FC236}">
                <a16:creationId xmlns:a16="http://schemas.microsoft.com/office/drawing/2014/main" id="{794B935E-AA4A-723C-60D3-35CF08D72B5E}"/>
              </a:ext>
            </a:extLst>
          </p:cNvPr>
          <p:cNvSpPr txBox="1"/>
          <p:nvPr/>
        </p:nvSpPr>
        <p:spPr>
          <a:xfrm>
            <a:off x="3163078" y="3453048"/>
            <a:ext cx="53277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</a:rPr>
              <a:t>РАСШИФРОВКА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F1B65C4-1DFC-041A-CB2A-3AA0A206EA9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70248" y="4231800"/>
            <a:ext cx="7846232" cy="156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4248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0AA74F-5929-42D1-244F-23CD8444AF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BF358D-82C7-CC92-52D7-03D8317DF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7847" y="597159"/>
            <a:ext cx="10323654" cy="914400"/>
          </a:xfrm>
        </p:spPr>
        <p:txBody>
          <a:bodyPr>
            <a:normAutofit/>
          </a:bodyPr>
          <a:lstStyle/>
          <a:p>
            <a:pPr algn="ctr"/>
            <a:r>
              <a:rPr lang="ru-RU" sz="3600" b="1" cap="none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ОТВЕТ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Объект 5">
                <a:extLst>
                  <a:ext uri="{FF2B5EF4-FFF2-40B4-BE49-F238E27FC236}">
                    <a16:creationId xmlns:a16="http://schemas.microsoft.com/office/drawing/2014/main" id="{B709B343-1D6D-DE35-6775-8497AA6997F5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338241926"/>
                  </p:ext>
                </p:extLst>
              </p:nvPr>
            </p:nvGraphicFramePr>
            <p:xfrm>
              <a:off x="1017847" y="2602136"/>
              <a:ext cx="10156305" cy="152199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031261">
                      <a:extLst>
                        <a:ext uri="{9D8B030D-6E8A-4147-A177-3AD203B41FA5}">
                          <a16:colId xmlns:a16="http://schemas.microsoft.com/office/drawing/2014/main" val="556913551"/>
                        </a:ext>
                      </a:extLst>
                    </a:gridCol>
                    <a:gridCol w="2031261">
                      <a:extLst>
                        <a:ext uri="{9D8B030D-6E8A-4147-A177-3AD203B41FA5}">
                          <a16:colId xmlns:a16="http://schemas.microsoft.com/office/drawing/2014/main" val="3363243423"/>
                        </a:ext>
                      </a:extLst>
                    </a:gridCol>
                    <a:gridCol w="2031261">
                      <a:extLst>
                        <a:ext uri="{9D8B030D-6E8A-4147-A177-3AD203B41FA5}">
                          <a16:colId xmlns:a16="http://schemas.microsoft.com/office/drawing/2014/main" val="1459393013"/>
                        </a:ext>
                      </a:extLst>
                    </a:gridCol>
                    <a:gridCol w="2031261">
                      <a:extLst>
                        <a:ext uri="{9D8B030D-6E8A-4147-A177-3AD203B41FA5}">
                          <a16:colId xmlns:a16="http://schemas.microsoft.com/office/drawing/2014/main" val="3280566958"/>
                        </a:ext>
                      </a:extLst>
                    </a:gridCol>
                    <a:gridCol w="2031261">
                      <a:extLst>
                        <a:ext uri="{9D8B030D-6E8A-4147-A177-3AD203B41FA5}">
                          <a16:colId xmlns:a16="http://schemas.microsoft.com/office/drawing/2014/main" val="3252061097"/>
                        </a:ext>
                      </a:extLst>
                    </a:gridCol>
                  </a:tblGrid>
                  <a:tr h="947917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ru-RU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ru-RU" b="0" i="1" smtClean="0">
                                        <a:latin typeface="Cambria Math" panose="02040503050406030204" pitchFamily="18" charset="0"/>
                                      </a:rPr>
                                      <m:t>20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ru-RU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b="0" i="1" smtClean="0">
                                        <a:latin typeface="Cambria Math" panose="02040503050406030204" pitchFamily="18" charset="0"/>
                                      </a:rPr>
                                      <m:t>25</m:t>
                                    </m:r>
                                  </m:num>
                                  <m:den>
                                    <m:r>
                                      <a:rPr lang="ru-RU" b="0" i="1" smtClean="0">
                                        <a:latin typeface="Cambria Math" panose="02040503050406030204" pitchFamily="18" charset="0"/>
                                      </a:rPr>
                                      <m:t>48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ru-RU" b="0" i="1" smtClean="0">
                                        <a:latin typeface="Cambria Math" panose="02040503050406030204" pitchFamily="18" charset="0"/>
                                      </a:rPr>
                                      <m:t>20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32414872"/>
                      </a:ext>
                    </a:extLst>
                  </a:tr>
                  <a:tr h="574077">
                    <a:tc>
                      <a:txBody>
                        <a:bodyPr/>
                        <a:lstStyle/>
                        <a:p>
                          <a:r>
                            <a:rPr lang="ru-RU" dirty="0"/>
                            <a:t>Д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/>
                            <a:t>О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/>
                            <a:t>Б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/>
                            <a:t>Р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/>
                            <a:t>О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78340684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Объект 5">
                <a:extLst>
                  <a:ext uri="{FF2B5EF4-FFF2-40B4-BE49-F238E27FC236}">
                    <a16:creationId xmlns:a16="http://schemas.microsoft.com/office/drawing/2014/main" id="{B709B343-1D6D-DE35-6775-8497AA6997F5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338241926"/>
                  </p:ext>
                </p:extLst>
              </p:nvPr>
            </p:nvGraphicFramePr>
            <p:xfrm>
              <a:off x="1017847" y="2602136"/>
              <a:ext cx="10156305" cy="152199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031261">
                      <a:extLst>
                        <a:ext uri="{9D8B030D-6E8A-4147-A177-3AD203B41FA5}">
                          <a16:colId xmlns:a16="http://schemas.microsoft.com/office/drawing/2014/main" val="556913551"/>
                        </a:ext>
                      </a:extLst>
                    </a:gridCol>
                    <a:gridCol w="2031261">
                      <a:extLst>
                        <a:ext uri="{9D8B030D-6E8A-4147-A177-3AD203B41FA5}">
                          <a16:colId xmlns:a16="http://schemas.microsoft.com/office/drawing/2014/main" val="3363243423"/>
                        </a:ext>
                      </a:extLst>
                    </a:gridCol>
                    <a:gridCol w="2031261">
                      <a:extLst>
                        <a:ext uri="{9D8B030D-6E8A-4147-A177-3AD203B41FA5}">
                          <a16:colId xmlns:a16="http://schemas.microsoft.com/office/drawing/2014/main" val="1459393013"/>
                        </a:ext>
                      </a:extLst>
                    </a:gridCol>
                    <a:gridCol w="2031261">
                      <a:extLst>
                        <a:ext uri="{9D8B030D-6E8A-4147-A177-3AD203B41FA5}">
                          <a16:colId xmlns:a16="http://schemas.microsoft.com/office/drawing/2014/main" val="3280566958"/>
                        </a:ext>
                      </a:extLst>
                    </a:gridCol>
                    <a:gridCol w="2031261">
                      <a:extLst>
                        <a:ext uri="{9D8B030D-6E8A-4147-A177-3AD203B41FA5}">
                          <a16:colId xmlns:a16="http://schemas.microsoft.com/office/drawing/2014/main" val="3252061097"/>
                        </a:ext>
                      </a:extLst>
                    </a:gridCol>
                  </a:tblGrid>
                  <a:tr h="947917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2"/>
                          <a:stretch>
                            <a:fillRect l="-299" t="-641" r="-400599" b="-621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2"/>
                          <a:stretch>
                            <a:fillRect l="-100601" t="-641" r="-301802" b="-621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2"/>
                          <a:stretch>
                            <a:fillRect l="-200000" t="-641" r="-200898" b="-621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2"/>
                          <a:stretch>
                            <a:fillRect l="-300901" t="-641" r="-101502" b="-621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2"/>
                          <a:stretch>
                            <a:fillRect l="-399701" t="-641" r="-1198" b="-621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932414872"/>
                      </a:ext>
                    </a:extLst>
                  </a:tr>
                  <a:tr h="574077">
                    <a:tc>
                      <a:txBody>
                        <a:bodyPr/>
                        <a:lstStyle/>
                        <a:p>
                          <a:r>
                            <a:rPr lang="ru-RU" dirty="0"/>
                            <a:t>Д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/>
                            <a:t>О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/>
                            <a:t>Б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/>
                            <a:t>Р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/>
                            <a:t>О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78340684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8" name="Стрелка: вниз 7">
            <a:extLst>
              <a:ext uri="{FF2B5EF4-FFF2-40B4-BE49-F238E27FC236}">
                <a16:creationId xmlns:a16="http://schemas.microsoft.com/office/drawing/2014/main" id="{D0EB19A0-7AE3-8977-F950-B49A6C8523B8}"/>
              </a:ext>
            </a:extLst>
          </p:cNvPr>
          <p:cNvSpPr/>
          <p:nvPr/>
        </p:nvSpPr>
        <p:spPr>
          <a:xfrm>
            <a:off x="6095999" y="1511559"/>
            <a:ext cx="373225" cy="91440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0542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924C1A-6087-F9C3-59CB-4A632E5F28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4362" y="1092151"/>
            <a:ext cx="9603275" cy="1049235"/>
          </a:xfrm>
        </p:spPr>
        <p:txBody>
          <a:bodyPr/>
          <a:lstStyle/>
          <a:p>
            <a:r>
              <a:rPr lang="ru-RU" dirty="0"/>
              <a:t>Мурчик ищет маму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DC11DD6D-7A92-CF41-7F35-ACCC23A4AD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025" y="1822966"/>
            <a:ext cx="3264412" cy="4456535"/>
          </a:xfrm>
          <a:prstGeom prst="rect">
            <a:avLst/>
          </a:prstGeom>
        </p:spPr>
      </p:pic>
      <p:sp>
        <p:nvSpPr>
          <p:cNvPr id="18" name="Стрелка: вправо 17">
            <a:extLst>
              <a:ext uri="{FF2B5EF4-FFF2-40B4-BE49-F238E27FC236}">
                <a16:creationId xmlns:a16="http://schemas.microsoft.com/office/drawing/2014/main" id="{6854171F-24D5-A33B-9B73-293C46E6824A}"/>
              </a:ext>
            </a:extLst>
          </p:cNvPr>
          <p:cNvSpPr/>
          <p:nvPr/>
        </p:nvSpPr>
        <p:spPr>
          <a:xfrm>
            <a:off x="4469363" y="3554963"/>
            <a:ext cx="1800808" cy="858417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0DCBFF88-C22B-A6F9-60D4-66BF315785B1}"/>
                  </a:ext>
                </a:extLst>
              </p:cNvPr>
              <p:cNvSpPr txBox="1"/>
              <p:nvPr/>
            </p:nvSpPr>
            <p:spPr>
              <a:xfrm>
                <a:off x="7781730" y="1931437"/>
                <a:ext cx="3713584" cy="5051511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ru-RU" sz="2400" dirty="0"/>
                  <a:t>Решите примеры:</a:t>
                </a:r>
              </a:p>
              <a:p>
                <a:endParaRPr lang="ru-RU" sz="2400" dirty="0"/>
              </a:p>
              <a:p>
                <a:r>
                  <a:rPr lang="ru-RU" sz="3200" dirty="0"/>
                  <a:t>а)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ru-RU" sz="32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ru-RU" sz="3200" dirty="0"/>
                  <a:t> * </a:t>
                </a:r>
                <a:r>
                  <a:rPr lang="ru-RU" sz="2400" dirty="0"/>
                  <a:t>6 </a:t>
                </a:r>
                <a:r>
                  <a:rPr lang="ru-RU" sz="3200" dirty="0"/>
                  <a:t>=</a:t>
                </a:r>
              </a:p>
              <a:p>
                <a:endParaRPr lang="ru-RU" sz="3200" dirty="0"/>
              </a:p>
              <a:p>
                <a:r>
                  <a:rPr lang="ru-RU" sz="3200" dirty="0"/>
                  <a:t>в)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200" i="1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ru-RU" sz="3200" i="1">
                            <a:latin typeface="Cambria Math" panose="02040503050406030204" pitchFamily="1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ru-RU" sz="3200" dirty="0"/>
                  <a:t> *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200" b="0" i="1" smtClean="0">
                            <a:latin typeface="Cambria Math" panose="02040503050406030204" pitchFamily="18" charset="0"/>
                          </a:rPr>
                          <m:t>25</m:t>
                        </m:r>
                      </m:num>
                      <m:den>
                        <m:r>
                          <a:rPr lang="ru-RU" sz="32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ru-RU" sz="3200" dirty="0"/>
                  <a:t> =</a:t>
                </a:r>
              </a:p>
              <a:p>
                <a:endParaRPr lang="ru-RU" sz="3200" dirty="0"/>
              </a:p>
              <a:p>
                <a:r>
                  <a:rPr lang="ru-RU" sz="3200" dirty="0"/>
                  <a:t>б)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2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ru-RU" sz="3200" b="0" i="1" smtClean="0">
                            <a:latin typeface="Cambria Math" panose="02040503050406030204" pitchFamily="1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lang="ru-RU" sz="3200" dirty="0"/>
                  <a:t> *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200" b="0" i="1" smtClean="0">
                            <a:latin typeface="Cambria Math" panose="02040503050406030204" pitchFamily="18" charset="0"/>
                          </a:rPr>
                          <m:t>17</m:t>
                        </m:r>
                      </m:num>
                      <m:den>
                        <m:r>
                          <a:rPr lang="ru-RU" sz="32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ru-RU" sz="3200" dirty="0"/>
                  <a:t> =</a:t>
                </a:r>
              </a:p>
              <a:p>
                <a:endParaRPr lang="ru-RU" sz="3200" dirty="0"/>
              </a:p>
              <a:p>
                <a:endParaRPr lang="ru-RU" sz="2400" dirty="0"/>
              </a:p>
              <a:p>
                <a:endParaRPr lang="ru-RU" dirty="0"/>
              </a:p>
            </p:txBody>
          </p:sp>
        </mc:Choice>
        <mc:Fallback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0DCBFF88-C22B-A6F9-60D4-66BF315785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81730" y="1931437"/>
                <a:ext cx="3713584" cy="5051511"/>
              </a:xfrm>
              <a:prstGeom prst="rect">
                <a:avLst/>
              </a:prstGeom>
              <a:blipFill>
                <a:blip r:embed="rId3"/>
                <a:stretch>
                  <a:fillRect l="-3915" t="-84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81868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4BAB73-2B67-8DEC-CA84-F4336287D5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85626" y="704165"/>
            <a:ext cx="8637073" cy="2541431"/>
          </a:xfrm>
        </p:spPr>
        <p:txBody>
          <a:bodyPr>
            <a:noAutofit/>
          </a:bodyPr>
          <a:lstStyle/>
          <a:p>
            <a:pPr algn="ctr"/>
            <a:r>
              <a:rPr lang="ru-RU" sz="4800" b="1" i="1" dirty="0">
                <a:solidFill>
                  <a:schemeClr val="accent1">
                    <a:lumMod val="75000"/>
                  </a:schemeClr>
                </a:solidFill>
              </a:rPr>
              <a:t>«умножение и деление обыкновенных дробей. Взаимнообратные дроби»</a:t>
            </a:r>
            <a:br>
              <a:rPr lang="ru-RU" sz="4800" b="1" i="1" dirty="0">
                <a:solidFill>
                  <a:schemeClr val="accent1">
                    <a:lumMod val="75000"/>
                  </a:schemeClr>
                </a:solidFill>
              </a:rPr>
            </a:br>
            <a:endParaRPr lang="ru-RU" sz="48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E51575F-370E-075C-FAAF-2E027E9E01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015" y="2556587"/>
            <a:ext cx="3127222" cy="212135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A8F683D-D4EA-4C74-8F84-7F386C27D1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0630" y="3574842"/>
            <a:ext cx="3859355" cy="2672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0194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DC95A89E-A369-E0CE-E557-6DA0F436F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44554" y="390415"/>
            <a:ext cx="8102891" cy="6077169"/>
          </a:xfrm>
          <a:prstGeom prst="rect">
            <a:avLst/>
          </a:prstGeom>
        </p:spPr>
      </p:pic>
      <p:sp>
        <p:nvSpPr>
          <p:cNvPr id="5" name="Пузырек для мыслей: облако 4">
            <a:extLst>
              <a:ext uri="{FF2B5EF4-FFF2-40B4-BE49-F238E27FC236}">
                <a16:creationId xmlns:a16="http://schemas.microsoft.com/office/drawing/2014/main" id="{DE287E1E-DD84-E57D-3C20-6265A9F3E7E4}"/>
              </a:ext>
            </a:extLst>
          </p:cNvPr>
          <p:cNvSpPr/>
          <p:nvPr/>
        </p:nvSpPr>
        <p:spPr>
          <a:xfrm>
            <a:off x="5038531" y="1250302"/>
            <a:ext cx="2948473" cy="1744824"/>
          </a:xfrm>
          <a:prstGeom prst="cloudCallou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Спасибо! Я снова с мамой!</a:t>
            </a:r>
          </a:p>
        </p:txBody>
      </p:sp>
    </p:spTree>
    <p:extLst>
      <p:ext uri="{BB962C8B-B14F-4D97-AF65-F5344CB8AC3E}">
        <p14:creationId xmlns:p14="http://schemas.microsoft.com/office/powerpoint/2010/main" val="13272773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6C0D3C-32D8-E2B6-DEAD-A8BCEC152C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/>
              <a:t>Спасибо за урок!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7A501687-C7E5-23BD-4854-4BBE0B8DE83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56882" y="2016125"/>
            <a:ext cx="2992560" cy="3449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839163"/>
      </p:ext>
    </p:extLst>
  </p:cSld>
  <p:clrMapOvr>
    <a:masterClrMapping/>
  </p:clrMapOvr>
</p:sld>
</file>

<file path=ppt/theme/theme1.xml><?xml version="1.0" encoding="utf-8"?>
<a:theme xmlns:a="http://schemas.openxmlformats.org/drawingml/2006/main" name="Галерея">
  <a:themeElements>
    <a:clrScheme name="Галерея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Галерея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алерея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134</TotalTime>
  <Words>95</Words>
  <Application>Microsoft Office PowerPoint</Application>
  <PresentationFormat>Широкоэкранный</PresentationFormat>
  <Paragraphs>34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Cambria Math</vt:lpstr>
      <vt:lpstr>Gill Sans MT</vt:lpstr>
      <vt:lpstr>Галерея</vt:lpstr>
      <vt:lpstr>Презентация PowerPoint</vt:lpstr>
      <vt:lpstr>ОТВЕТ</vt:lpstr>
      <vt:lpstr>Мурчик ищет маму</vt:lpstr>
      <vt:lpstr>«умножение и деление обыкновенных дробей. Взаимнообратные дроби» </vt:lpstr>
      <vt:lpstr>Презентация PowerPoint</vt:lpstr>
      <vt:lpstr>Спасибо за урок!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Виталий Киженцев</dc:creator>
  <cp:lastModifiedBy>Виталий Киженцев</cp:lastModifiedBy>
  <cp:revision>9</cp:revision>
  <dcterms:created xsi:type="dcterms:W3CDTF">2025-01-26T16:09:47Z</dcterms:created>
  <dcterms:modified xsi:type="dcterms:W3CDTF">2025-02-01T10:17:32Z</dcterms:modified>
</cp:coreProperties>
</file>