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ppt/tags/tag47.xml" ContentType="application/vnd.openxmlformats-officedocument.presentationml.tags+xml"/>
  <Override PartName="/ppt/notesSlides/notesSlide43.xml" ContentType="application/vnd.openxmlformats-officedocument.presentationml.notesSlide+xml"/>
  <Override PartName="/ppt/tags/tag48.xml" ContentType="application/vnd.openxmlformats-officedocument.presentationml.tags+xml"/>
  <Override PartName="/ppt/notesSlides/notesSlide44.xml" ContentType="application/vnd.openxmlformats-officedocument.presentationml.notesSlide+xml"/>
  <Override PartName="/ppt/tags/tag49.xml" ContentType="application/vnd.openxmlformats-officedocument.presentationml.tags+xml"/>
  <Override PartName="/ppt/notesSlides/notesSlide45.xml" ContentType="application/vnd.openxmlformats-officedocument.presentationml.notesSlide+xml"/>
  <Override PartName="/ppt/tags/tag50.xml" ContentType="application/vnd.openxmlformats-officedocument.presentationml.tags+xml"/>
  <Override PartName="/ppt/notesSlides/notesSlide46.xml" ContentType="application/vnd.openxmlformats-officedocument.presentationml.notesSlide+xml"/>
  <Override PartName="/ppt/tags/tag51.xml" ContentType="application/vnd.openxmlformats-officedocument.presentationml.tags+xml"/>
  <Override PartName="/ppt/notesSlides/notesSlide47.xml" ContentType="application/vnd.openxmlformats-officedocument.presentationml.notesSlide+xml"/>
  <Override PartName="/ppt/tags/tag52.xml" ContentType="application/vnd.openxmlformats-officedocument.presentationml.tags+xml"/>
  <Override PartName="/ppt/notesSlides/notesSlide48.xml" ContentType="application/vnd.openxmlformats-officedocument.presentationml.notesSlide+xml"/>
  <Override PartName="/ppt/tags/tag53.xml" ContentType="application/vnd.openxmlformats-officedocument.presentationml.tags+xml"/>
  <Override PartName="/ppt/notesSlides/notesSlide49.xml" ContentType="application/vnd.openxmlformats-officedocument.presentationml.notesSlide+xml"/>
  <Override PartName="/ppt/tags/tag54.xml" ContentType="application/vnd.openxmlformats-officedocument.presentationml.tags+xml"/>
  <Override PartName="/ppt/notesSlides/notesSlide50.xml" ContentType="application/vnd.openxmlformats-officedocument.presentationml.notesSlide+xml"/>
  <Override PartName="/ppt/tags/tag55.xml" ContentType="application/vnd.openxmlformats-officedocument.presentationml.tags+xml"/>
  <Override PartName="/ppt/notesSlides/notesSlide51.xml" ContentType="application/vnd.openxmlformats-officedocument.presentationml.notesSlide+xml"/>
  <Override PartName="/ppt/tags/tag56.xml" ContentType="application/vnd.openxmlformats-officedocument.presentationml.tags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98" r:id="rId12"/>
    <p:sldId id="299" r:id="rId13"/>
    <p:sldId id="269" r:id="rId14"/>
    <p:sldId id="270" r:id="rId15"/>
    <p:sldId id="266" r:id="rId16"/>
    <p:sldId id="271" r:id="rId17"/>
    <p:sldId id="267" r:id="rId18"/>
    <p:sldId id="272" r:id="rId19"/>
    <p:sldId id="268" r:id="rId20"/>
    <p:sldId id="273" r:id="rId21"/>
    <p:sldId id="300" r:id="rId22"/>
    <p:sldId id="301" r:id="rId23"/>
    <p:sldId id="277" r:id="rId24"/>
    <p:sldId id="278" r:id="rId25"/>
    <p:sldId id="276" r:id="rId26"/>
    <p:sldId id="279" r:id="rId27"/>
    <p:sldId id="275" r:id="rId28"/>
    <p:sldId id="280" r:id="rId29"/>
    <p:sldId id="274" r:id="rId30"/>
    <p:sldId id="281" r:id="rId31"/>
    <p:sldId id="302" r:id="rId32"/>
    <p:sldId id="303" r:id="rId33"/>
    <p:sldId id="282" r:id="rId34"/>
    <p:sldId id="286" r:id="rId35"/>
    <p:sldId id="284" r:id="rId36"/>
    <p:sldId id="287" r:id="rId37"/>
    <p:sldId id="285" r:id="rId38"/>
    <p:sldId id="288" r:id="rId39"/>
    <p:sldId id="283" r:id="rId40"/>
    <p:sldId id="289" r:id="rId41"/>
    <p:sldId id="304" r:id="rId42"/>
    <p:sldId id="305" r:id="rId43"/>
    <p:sldId id="291" r:id="rId44"/>
    <p:sldId id="294" r:id="rId45"/>
    <p:sldId id="292" r:id="rId46"/>
    <p:sldId id="295" r:id="rId47"/>
    <p:sldId id="293" r:id="rId48"/>
    <p:sldId id="296" r:id="rId49"/>
    <p:sldId id="290" r:id="rId50"/>
    <p:sldId id="297" r:id="rId51"/>
    <p:sldId id="306" r:id="rId52"/>
    <p:sldId id="307" r:id="rId53"/>
  </p:sldIdLst>
  <p:sldSz cx="12192000" cy="6858000"/>
  <p:notesSz cx="6858000" cy="9144000"/>
  <p:custDataLst>
    <p:tags r:id="rId5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BDC"/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 varScale="1">
        <p:scale>
          <a:sx n="103" d="100"/>
          <a:sy n="103" d="100"/>
        </p:scale>
        <p:origin x="-96" y="-6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6336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7778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7007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345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chemeClr val="accent1">
                <a:lumMod val="75000"/>
              </a:schemeClr>
            </a:gs>
            <a:gs pos="71000">
              <a:schemeClr val="accent1">
                <a:lumMod val="40000"/>
                <a:lumOff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09.01.2022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slide" Target="slide10.xml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45.xml"/><Relationship Id="rId18" Type="http://schemas.openxmlformats.org/officeDocument/2006/relationships/slide" Target="slide47.xml"/><Relationship Id="rId26" Type="http://schemas.openxmlformats.org/officeDocument/2006/relationships/slide" Target="slide31.xml"/><Relationship Id="rId3" Type="http://schemas.openxmlformats.org/officeDocument/2006/relationships/notesSlide" Target="../notesSlides/notesSlide2.xml"/><Relationship Id="rId21" Type="http://schemas.openxmlformats.org/officeDocument/2006/relationships/slide" Target="slide29.xml"/><Relationship Id="rId7" Type="http://schemas.openxmlformats.org/officeDocument/2006/relationships/slide" Target="slide33.xml"/><Relationship Id="rId12" Type="http://schemas.openxmlformats.org/officeDocument/2006/relationships/slide" Target="slide35.xml"/><Relationship Id="rId17" Type="http://schemas.openxmlformats.org/officeDocument/2006/relationships/slide" Target="slide37.xml"/><Relationship Id="rId25" Type="http://schemas.openxmlformats.org/officeDocument/2006/relationships/slide" Target="slide2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7.xml"/><Relationship Id="rId20" Type="http://schemas.openxmlformats.org/officeDocument/2006/relationships/slide" Target="slide19.xml"/><Relationship Id="rId29" Type="http://schemas.openxmlformats.org/officeDocument/2006/relationships/slide" Target="slide51.xml"/><Relationship Id="rId1" Type="http://schemas.openxmlformats.org/officeDocument/2006/relationships/tags" Target="../tags/tag6.xml"/><Relationship Id="rId6" Type="http://schemas.openxmlformats.org/officeDocument/2006/relationships/slide" Target="slide23.xml"/><Relationship Id="rId11" Type="http://schemas.openxmlformats.org/officeDocument/2006/relationships/slide" Target="slide25.xml"/><Relationship Id="rId24" Type="http://schemas.openxmlformats.org/officeDocument/2006/relationships/slide" Target="slide11.xml"/><Relationship Id="rId5" Type="http://schemas.openxmlformats.org/officeDocument/2006/relationships/slide" Target="slide13.xml"/><Relationship Id="rId15" Type="http://schemas.openxmlformats.org/officeDocument/2006/relationships/slide" Target="slide17.xml"/><Relationship Id="rId23" Type="http://schemas.openxmlformats.org/officeDocument/2006/relationships/slide" Target="slide50.xml"/><Relationship Id="rId28" Type="http://schemas.openxmlformats.org/officeDocument/2006/relationships/slide" Target="slide49.xml"/><Relationship Id="rId10" Type="http://schemas.openxmlformats.org/officeDocument/2006/relationships/slide" Target="slide15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9.xml"/><Relationship Id="rId27" Type="http://schemas.openxmlformats.org/officeDocument/2006/relationships/slide" Target="slide4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6" Type="http://schemas.openxmlformats.org/officeDocument/2006/relationships/slide" Target="slide20.xml"/><Relationship Id="rId5" Type="http://schemas.openxmlformats.org/officeDocument/2006/relationships/image" Target="../media/image2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6" Type="http://schemas.openxmlformats.org/officeDocument/2006/relationships/slide" Target="slide26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5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6" Type="http://schemas.openxmlformats.org/officeDocument/2006/relationships/slide" Target="slide30.xml"/><Relationship Id="rId5" Type="http://schemas.openxmlformats.org/officeDocument/2006/relationships/image" Target="../media/image2.png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6" Type="http://schemas.openxmlformats.org/officeDocument/2006/relationships/image" Target="../media/image13.png"/><Relationship Id="rId5" Type="http://schemas.openxmlformats.org/officeDocument/2006/relationships/slide" Target="slide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5" Type="http://schemas.openxmlformats.org/officeDocument/2006/relationships/image" Target="../media/image14.pn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6" Type="http://schemas.openxmlformats.org/officeDocument/2006/relationships/image" Target="../media/image15.png"/><Relationship Id="rId5" Type="http://schemas.openxmlformats.org/officeDocument/2006/relationships/slide" Target="slide36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5" Type="http://schemas.openxmlformats.org/officeDocument/2006/relationships/image" Target="../media/image16.png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6" Type="http://schemas.openxmlformats.org/officeDocument/2006/relationships/image" Target="../media/image17.png"/><Relationship Id="rId5" Type="http://schemas.openxmlformats.org/officeDocument/2006/relationships/slide" Target="slide38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5" Type="http://schemas.openxmlformats.org/officeDocument/2006/relationships/image" Target="../media/image18.png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6" Type="http://schemas.openxmlformats.org/officeDocument/2006/relationships/image" Target="../media/image19.png"/><Relationship Id="rId5" Type="http://schemas.openxmlformats.org/officeDocument/2006/relationships/slide" Target="slide40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5" Type="http://schemas.openxmlformats.org/officeDocument/2006/relationships/image" Target="../media/image20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6" Type="http://schemas.openxmlformats.org/officeDocument/2006/relationships/slide" Target="slide40.xml"/><Relationship Id="rId5" Type="http://schemas.openxmlformats.org/officeDocument/2006/relationships/image" Target="../media/image2.png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5" Type="http://schemas.openxmlformats.org/officeDocument/2006/relationships/image" Target="../media/image22.png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Relationship Id="rId5" Type="http://schemas.openxmlformats.org/officeDocument/2006/relationships/slide" Target="slide44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5" Type="http://schemas.openxmlformats.org/officeDocument/2006/relationships/image" Target="../media/image23.pn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Relationship Id="rId5" Type="http://schemas.openxmlformats.org/officeDocument/2006/relationships/slide" Target="slide46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0.xml"/><Relationship Id="rId5" Type="http://schemas.openxmlformats.org/officeDocument/2006/relationships/image" Target="../media/image24.png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1.xml"/><Relationship Id="rId5" Type="http://schemas.openxmlformats.org/officeDocument/2006/relationships/slide" Target="slide48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5" Type="http://schemas.openxmlformats.org/officeDocument/2006/relationships/image" Target="../media/image25.jpeg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Relationship Id="rId5" Type="http://schemas.openxmlformats.org/officeDocument/2006/relationships/slide" Target="slide50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Relationship Id="rId6" Type="http://schemas.openxmlformats.org/officeDocument/2006/relationships/slide" Target="slide50.xml"/><Relationship Id="rId5" Type="http://schemas.openxmlformats.org/officeDocument/2006/relationships/image" Target="../media/image2.png"/><Relationship Id="rId4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6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9747" y="605576"/>
            <a:ext cx="9144000" cy="1655762"/>
          </a:xfrm>
        </p:spPr>
        <p:txBody>
          <a:bodyPr>
            <a:normAutofit fontScale="92500"/>
          </a:bodyPr>
          <a:lstStyle/>
          <a:p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Труд – нравственная ценность российского народа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69" y="2789378"/>
            <a:ext cx="4797911" cy="2062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98353" y="5160848"/>
            <a:ext cx="36275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Матвеева Елена Александровна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«Гимназия №26» г. Миасс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истории, обществознания,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ОДНКНР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12523" y="676805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Сказка «Гвоздь и молоток»</a:t>
            </a:r>
            <a:br>
              <a:rPr lang="ru-RU" sz="44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162" y="1950052"/>
            <a:ext cx="3846726" cy="3769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17798" y="746306"/>
            <a:ext cx="1075764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 о труде, трудолюбии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7104" y="1624084"/>
            <a:ext cx="10713493" cy="3673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«- Э, какой нетерпеливый! Надо сначала снопы обмолотить, зерно в мешки ссыпать, мешки на мельницу отвезти и муки намолоть...</a:t>
            </a:r>
            <a:endParaRPr lang="ru-RU" sz="3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 все?</a:t>
            </a:r>
            <a:endParaRPr lang="ru-RU" sz="3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4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Нет, не все. Надо муку в </a:t>
            </a:r>
            <a:r>
              <a:rPr lang="ru-RU" sz="34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деже</a:t>
            </a:r>
            <a:r>
              <a:rPr lang="ru-RU" sz="34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замесить и ждать, пока тесто взойдет. Тогда в горячую печь садить.»</a:t>
            </a:r>
            <a:endParaRPr lang="ru-RU" sz="3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946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762866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Сказка «Лёгкий хлеб»</a:t>
            </a:r>
            <a:br>
              <a:rPr lang="ru-RU" sz="48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058" y="2136740"/>
            <a:ext cx="4836934" cy="3627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006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947134" y="1507024"/>
            <a:ext cx="799293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Продолжи пословицу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6977" y="2715904"/>
            <a:ext cx="8844024" cy="987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труда не вытащишь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и…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900752"/>
            <a:ext cx="10759642" cy="3032055"/>
          </a:xfrm>
        </p:spPr>
        <p:txBody>
          <a:bodyPr>
            <a:norm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труда не вытащишь и </a:t>
            </a: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рыбку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пруда.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1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/>
            </a:r>
            <a:br>
              <a:rPr lang="en-US" sz="3100" b="1" cap="none" dirty="0" smtClean="0">
                <a:solidFill>
                  <a:schemeClr val="bg1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2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947134" y="1179478"/>
            <a:ext cx="843399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Продолжи пословицу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93989" y="2647666"/>
            <a:ext cx="6306535" cy="987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не работает, 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не работает,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 не ест.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2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656679" y="1179478"/>
            <a:ext cx="882127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Продолжи пословицу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07555" y="2631659"/>
            <a:ext cx="68090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хорошего труда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5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Без хорошего труда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нет плода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b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2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484555" y="1575264"/>
            <a:ext cx="877824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Продолжи пословицу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41727" y="2920621"/>
            <a:ext cx="8326575" cy="987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Маленькое дело лучше 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/>
                <a:gridCol w="2335237"/>
                <a:gridCol w="2335237"/>
                <a:gridCol w="2335237"/>
                <a:gridCol w="2335237"/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594852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990626"/>
                <a:gridCol w="1690800"/>
                <a:gridCol w="1690800"/>
                <a:gridCol w="1952625"/>
                <a:gridCol w="1905000"/>
                <a:gridCol w="196215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Сказки о труде, трудолюбии</a:t>
                      </a:r>
                      <a:endParaRPr lang="ru-RU" sz="2500" b="0" cap="none" spc="0" dirty="0">
                        <a:ln w="0"/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sng" dirty="0" smtClean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</a:t>
                      </a:r>
                      <a:endParaRPr lang="ru-RU" sz="3500" u="sng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20</a:t>
                      </a:r>
                      <a:endParaRPr lang="ru-RU" sz="350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30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50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Продолжи пословицу</a:t>
                      </a:r>
                      <a:endParaRPr lang="ru-RU" sz="2500" b="0" cap="none" spc="0" dirty="0">
                        <a:ln w="0"/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10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20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5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Люди труда</a:t>
                      </a:r>
                      <a:endParaRPr lang="ru-RU" sz="2500" b="0" cap="none" spc="0" dirty="0">
                        <a:ln w="0"/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10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20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6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Труд, воспетый художниками</a:t>
                      </a:r>
                      <a:endParaRPr lang="ru-RU" sz="2500" b="0" cap="none" spc="0" dirty="0">
                        <a:ln w="0"/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10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7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2500" b="0" cap="none" spc="0" dirty="0" smtClean="0">
                          <a:ln w="0"/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Высказывания великих людей о труде</a:t>
                      </a:r>
                      <a:endParaRPr lang="ru-RU" sz="2500" b="0" cap="none" spc="0" dirty="0">
                        <a:ln w="0"/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u="sng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20</a:t>
                      </a:r>
                      <a:endParaRPr lang="ru-RU" sz="3500" b="0" u="sng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8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9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solidFill>
                      <a:srgbClr val="76ABDC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2015978"/>
          </a:xfrm>
        </p:spPr>
        <p:txBody>
          <a:bodyPr>
            <a:normAutofit fontScale="90000"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Маленькое дело лучше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большого безделья.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2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914861" y="1575264"/>
            <a:ext cx="834793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Продолжи пословицу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45579" y="2920621"/>
            <a:ext cx="8518871" cy="104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5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счастье не диво,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где…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886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2015978"/>
          </a:xfrm>
        </p:spPr>
        <p:txBody>
          <a:bodyPr>
            <a:normAutofit fontScale="90000"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счастье не диво, где </a:t>
            </a: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трудятся не лениво.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2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775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456147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Люди труда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6036" y="1387299"/>
            <a:ext cx="10426889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Выдающийся советский учёный и конструктор, создатель отечественной школы морского ракетостроения. С 1977 года - начальник КБ машиностроения и генеральный конструктор. Под его руководством велось строительство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миасского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Машгородка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торговым центром, гостиницей, дворцами культуры и спорта.</a:t>
            </a:r>
            <a:endParaRPr lang="ru-RU" sz="28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40" b="96935" l="3409" r="95455">
                        <a14:foregroundMark x1="27841" y1="66475" x2="27841" y2="66475"/>
                        <a14:foregroundMark x1="24148" y1="67241" x2="24148" y2="67241"/>
                        <a14:foregroundMark x1="19602" y1="68199" x2="19602" y2="68199"/>
                        <a14:backgroundMark x1="17045" y1="14943" x2="17045" y2="14943"/>
                        <a14:backgroundMark x1="13920" y1="18391" x2="13920" y2="18391"/>
                        <a14:backgroundMark x1="13920" y1="18774" x2="13920" y2="20115"/>
                        <a14:backgroundMark x1="14489" y1="21456" x2="14489" y2="21456"/>
                        <a14:backgroundMark x1="15341" y1="23180" x2="15341" y2="23180"/>
                        <a14:backgroundMark x1="15341" y1="25670" x2="15341" y2="25670"/>
                        <a14:backgroundMark x1="15341" y1="27395" x2="15341" y2="27395"/>
                        <a14:backgroundMark x1="15341" y1="28161" x2="15341" y2="29502"/>
                        <a14:backgroundMark x1="15341" y1="29885" x2="15341" y2="29885"/>
                        <a14:backgroundMark x1="14489" y1="31226" x2="14489" y2="31226"/>
                        <a14:backgroundMark x1="13920" y1="32567" x2="13920" y2="32567"/>
                        <a14:backgroundMark x1="13920" y1="34291" x2="13920" y2="34291"/>
                        <a14:backgroundMark x1="13352" y1="35057" x2="13352" y2="35057"/>
                        <a14:backgroundMark x1="13352" y1="36782" x2="13352" y2="36782"/>
                        <a14:backgroundMark x1="13352" y1="37739" x2="13352" y2="37739"/>
                        <a14:backgroundMark x1="13920" y1="40613" x2="13920" y2="40613"/>
                        <a14:backgroundMark x1="13920" y1="41954" x2="14489" y2="43295"/>
                        <a14:backgroundMark x1="14489" y1="44444" x2="14489" y2="44444"/>
                        <a14:backgroundMark x1="15341" y1="45785" x2="15341" y2="45785"/>
                        <a14:backgroundMark x1="15341" y1="47510" x2="15909" y2="48851"/>
                        <a14:backgroundMark x1="15909" y1="50575" x2="15909" y2="50575"/>
                        <a14:backgroundMark x1="15909" y1="52299" x2="15909" y2="52299"/>
                        <a14:backgroundMark x1="17045" y1="54789" x2="17045" y2="56513"/>
                        <a14:backgroundMark x1="17045" y1="57854" x2="16477" y2="59579"/>
                        <a14:backgroundMark x1="16477" y1="60920" x2="16477" y2="62069"/>
                        <a14:backgroundMark x1="15909" y1="63410" x2="15909" y2="63410"/>
                        <a14:backgroundMark x1="16477" y1="65517" x2="16477" y2="65517"/>
                        <a14:backgroundMark x1="17045" y1="65900" x2="17045" y2="65900"/>
                        <a14:backgroundMark x1="17898" y1="68199" x2="17898" y2="68199"/>
                        <a14:backgroundMark x1="19034" y1="72031" x2="19034" y2="72031"/>
                        <a14:backgroundMark x1="19602" y1="75862" x2="19602" y2="75862"/>
                        <a14:backgroundMark x1="23580" y1="77586" x2="23580" y2="77586"/>
                        <a14:backgroundMark x1="25568" y1="79693" x2="25568" y2="79693"/>
                        <a14:backgroundMark x1="29830" y1="80077" x2="34375" y2="80077"/>
                        <a14:backgroundMark x1="34943" y1="79310" x2="36364" y2="77586"/>
                        <a14:backgroundMark x1="36364" y1="77586" x2="38068" y2="75862"/>
                        <a14:backgroundMark x1="38068" y1="74904" x2="39489" y2="73755"/>
                        <a14:backgroundMark x1="40057" y1="73180" x2="40057" y2="73180"/>
                        <a14:backgroundMark x1="42045" y1="72414" x2="44602" y2="72414"/>
                        <a14:backgroundMark x1="45170" y1="72414" x2="47159" y2="72414"/>
                        <a14:backgroundMark x1="48295" y1="72414" x2="50284" y2="72414"/>
                        <a14:backgroundMark x1="57955" y1="73755" x2="59659" y2="74138"/>
                        <a14:backgroundMark x1="64773" y1="74521" x2="67330" y2="75479"/>
                        <a14:backgroundMark x1="68750" y1="75479" x2="70455" y2="75479"/>
                        <a14:backgroundMark x1="72443" y1="75862" x2="75568" y2="75862"/>
                        <a14:backgroundMark x1="76989" y1="76245" x2="79545" y2="76245"/>
                        <a14:backgroundMark x1="82102" y1="78927" x2="83807" y2="80460"/>
                        <a14:backgroundMark x1="83807" y1="81801" x2="83807" y2="81801"/>
                        <a14:backgroundMark x1="83807" y1="86207" x2="82670" y2="87356"/>
                        <a14:backgroundMark x1="80114" y1="90038" x2="80114" y2="90038"/>
                        <a14:backgroundMark x1="84659" y1="69923" x2="84659" y2="69923"/>
                        <a14:backgroundMark x1="85795" y1="59579" x2="85795" y2="59579"/>
                        <a14:backgroundMark x1="85227" y1="51916" x2="85227" y2="51916"/>
                        <a14:backgroundMark x1="87784" y1="41954" x2="87784" y2="41954"/>
                        <a14:backgroundMark x1="86364" y1="30460" x2="86364" y2="30460"/>
                        <a14:backgroundMark x1="85795" y1="20498" x2="85795" y2="20498"/>
                        <a14:backgroundMark x1="85227" y1="9770" x2="85227" y2="9770"/>
                        <a14:backgroundMark x1="66761" y1="9004" x2="66761" y2="9004"/>
                        <a14:backgroundMark x1="48295" y1="9387" x2="48295" y2="9387"/>
                        <a14:backgroundMark x1="34375" y1="10153" x2="34375" y2="10153"/>
                      </a14:backgroundRemoval>
                    </a14:imgEffect>
                  </a14:imgLayer>
                </a14:imgProps>
              </a:ext>
            </a:extLst>
          </a:blip>
          <a:srcRect l="15085" t="10220" r="15533" b="29786"/>
          <a:stretch/>
        </p:blipFill>
        <p:spPr>
          <a:xfrm>
            <a:off x="4720589" y="2514599"/>
            <a:ext cx="2388871" cy="3063241"/>
          </a:xfrm>
          <a:prstGeom prst="rect">
            <a:avLst/>
          </a:prstGeom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904643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 Петрович Макеев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hlinkClick r:id="rId6" action="ppaction://hlinksldjump"/>
          </p:cNvPr>
          <p:cNvSpPr/>
          <p:nvPr/>
        </p:nvSpPr>
        <p:spPr>
          <a:xfrm>
            <a:off x="4384352" y="5719551"/>
            <a:ext cx="342234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252902" y="538033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Люди труда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2802" y="1280005"/>
            <a:ext cx="11327642" cy="462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31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богатый </a:t>
            </a:r>
            <a:r>
              <a:rPr lang="ru-RU" sz="31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миасский</a:t>
            </a:r>
            <a:r>
              <a:rPr lang="ru-RU" sz="31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золотопромышленник. Он всего в жизни добился своим трудом, был скромным в быту, уважаемым горожанами, носил звание «Почётный гражданин», занимался благотворительностью. Владелец нескольких приисков, несмотря на свою малограмотность, умело управлял ими, используя старательский опыт, а для решения технических вопросов привлекая грамотных специалистов.»</a:t>
            </a:r>
            <a:endParaRPr lang="ru-RU" sz="3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20170" y="945586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Егор Митрофанович Симонов</a:t>
            </a:r>
            <a:b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057" y="2320119"/>
            <a:ext cx="2920621" cy="33994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619919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Люди труда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7452" y="1364861"/>
            <a:ext cx="10930389" cy="402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 Великой Отечественной войны с 1941 по 15 августа 1943 года; После ранения и демобилизации в 1947 году закончил Челябинский педагогический институт, физико-математический факультет. Стал учителем физики. Первый директор средней школы №26 в г. Миассе.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1974 году ему присвоили звание Заслуженный учитель школы РСФСР.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592875" y="71357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Иван Михайлович </a:t>
            </a:r>
            <a:r>
              <a:rPr lang="ru-RU" sz="4000" b="1" cap="none" dirty="0" err="1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Костюшев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7534" y="1992573"/>
            <a:ext cx="3111690" cy="3726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483442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Люди труда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620" y="1186494"/>
            <a:ext cx="11546006" cy="4622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31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Кадровый рабочий Московского автозавода, слесарь-сборщик. Именно он вывел первый автомобиль с конвейера 8 июля 1944 года. Трудовой путь начал в 1936 году слесарем на Московском автомобильном заводе имени Сталина. В 1939 году участвовал в войне с белофиннами. После эвакуации работал на Уральском автомобильном заводе. Ему было доверено вывести с конвейера первый грузовик «Урал-ЭИС-355М», а затем и трехсотый автомобиль «Урал-375Д».</a:t>
            </a:r>
            <a:endParaRPr lang="ru-RU" sz="3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7430" y="891269"/>
            <a:ext cx="9918551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 о труде, трудолюбии </a:t>
            </a:r>
            <a:r>
              <a:rPr lang="en-US" sz="3500" dirty="0" smtClean="0">
                <a:solidFill>
                  <a:schemeClr val="accent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3500" dirty="0">
              <a:solidFill>
                <a:schemeClr val="accent2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5086" y="1914861"/>
            <a:ext cx="84232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«Принялась Рукодельница снег взбивать, чтобы старику спать было помягче, и руки у неё, у бедной, окостенели, но потёрла она их снежком, руки и отошли.»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63168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Дмитрий </a:t>
            </a:r>
            <a:r>
              <a:rPr lang="ru-RU" sz="4400" b="1" cap="none" dirty="0" err="1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Фролович</a:t>
            </a:r>
            <a: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Колесов</a:t>
            </a:r>
            <a:r>
              <a:rPr lang="en-US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3070" y="2051184"/>
            <a:ext cx="3111688" cy="36683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483442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Люди труда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620" y="1186494"/>
            <a:ext cx="11546006" cy="4701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Поэт, писатель, заслуженный работник культуры России, секретарь Союза писателей России.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1959 года жил и работал в Миассе, был машинистом экскаватора, инженером, председателем профкома в </a:t>
            </a:r>
            <a:r>
              <a:rPr lang="ru-RU" sz="28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Тургоякском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рудоуправлении. Печатался в областных и центральных газетах, журналах "Сибирские огни", "Урал", "Юность", "Новый мир", в альманахе "День поэзии", в коллективных сборниках.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1967 году возглавил городское литературное объединение "Ильменит".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endParaRPr lang="ru-RU" sz="3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597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63168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Николай Иванович Година</a:t>
            </a:r>
            <a:r>
              <a:rPr lang="en-US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3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3762" y="2019869"/>
            <a:ext cx="3425588" cy="3699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82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654601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Труд, воспетый художниками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408" y="1947838"/>
            <a:ext cx="6099531" cy="34309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731516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Илья Ефимович Репин</a:t>
            </a:r>
            <a:b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«Бурлаки на Волге»</a:t>
            </a:r>
            <a:b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4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93" y="442577"/>
            <a:ext cx="1524785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2373643" y="643844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Труд, воспетый художниками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26" y="1813395"/>
            <a:ext cx="5487791" cy="35533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88486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Алексей Гаврилович Венецианов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«На пашне. Весна»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4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42" y="225909"/>
            <a:ext cx="1747445" cy="2170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7957" y="450206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Труд, воспетый художниками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748" y="1802637"/>
            <a:ext cx="3517750" cy="36000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774547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Василий Андреевич Тропинин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«Кружевница»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4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11" y="207901"/>
            <a:ext cx="1944445" cy="2301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665359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Труд, воспетый художниками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867" y="1834910"/>
            <a:ext cx="6155801" cy="34594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6612" y="590743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Сказка «Мороз Иванович</a:t>
            </a:r>
            <a:r>
              <a:rPr lang="ru-RU" sz="3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87" y="2364812"/>
            <a:ext cx="6457669" cy="3354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242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Борис Михайлович Кустодиев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«Булочник»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4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34" y="214313"/>
            <a:ext cx="1600088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252610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690160" y="503994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Труд, воспетый художниками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703" y="1834910"/>
            <a:ext cx="6812923" cy="35654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503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242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Татьяна Ниловна Яблонская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«Хлеб»</a:t>
            </a:r>
            <a:b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4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1" y="190948"/>
            <a:ext cx="1879003" cy="2208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002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8" y="1170968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Высказывания великих людей о труде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113" y="2666121"/>
            <a:ext cx="10295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«Если ты что-нибудь делаешь, делай это хорошо. Если же ты не можешь или не хочешь делать хорошо, лучше совсем не делай.»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34038" y="296818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Лев Николаевич Толстой</a:t>
            </a:r>
            <a:r>
              <a:rPr lang="en-US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5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10" y="247427"/>
            <a:ext cx="2276922" cy="2584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296254" y="1170968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Высказывания великих людей о труде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2952" y="2697044"/>
            <a:ext cx="103273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«Когда труд - удовольствие, жизнь - хороша! Когда труд - обязанность, жизнь - рабство!»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55554" y="2946669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Максим Горький</a:t>
            </a:r>
            <a:b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5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43" y="193639"/>
            <a:ext cx="2087824" cy="2987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26892" y="977330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Высказывания великих людей о труде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3103" y="2300361"/>
            <a:ext cx="10607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«Надо поставить свою жизнь в такие условия, чтобы труд был необходим. Без труда не может быть чистой и радостной жизни.»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834038" y="2823683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Антон Павлович Чехов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5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93" y="215153"/>
            <a:ext cx="2104912" cy="2608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442942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Высказывания великих людей о труде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8344" y="2922955"/>
            <a:ext cx="88750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«Все дается только труду. Все — труду людскому, таков лозунг истории.»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628445" y="1192483"/>
            <a:ext cx="1076840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 о труде, трудолюбии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7009" y="2312468"/>
            <a:ext cx="95312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«Рассказала жена мужу, что ему дома делать, собралась да и поехала в поле. А муж топает по хате, сам про себя ухмыляется: «Я не только эту работу сделаю — еще выспаться успею».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978941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Дмитрий Иванович Менделеев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5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49" y="172124"/>
            <a:ext cx="2154779" cy="2680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6" action="ppaction://hlinksldjump"/>
          </p:cNvPr>
          <p:cNvSpPr/>
          <p:nvPr/>
        </p:nvSpPr>
        <p:spPr>
          <a:xfrm>
            <a:off x="5252610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442942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Высказывания великих людей о труде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9479" y="3046031"/>
            <a:ext cx="8803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«Вдохновение рождается только от труда и во имя труда.»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492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3054245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Пётр Ильич Чайковский</a:t>
            </a:r>
            <a: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5</a:t>
            </a:r>
            <a:r>
              <a:rPr lang="en-US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tx2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cap="none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09" y="127947"/>
            <a:ext cx="1984786" cy="2768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69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762866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8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Сказка «Муж и жена»</a:t>
            </a:r>
            <a:r>
              <a:rPr lang="en-US" sz="3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156" y="2189181"/>
            <a:ext cx="4721173" cy="3540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85414" y="1031119"/>
            <a:ext cx="1085446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 о труде и трудолюбии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76979" y="1945359"/>
            <a:ext cx="90686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 Митрофан, поработав, совсем другим стал: щеки порозовели, глаза горят. Куда только хвори подевались? Убежали, наверно, в царство Лени-матушки.»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859685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Сказка «Как труд человека меняет»</a:t>
            </a:r>
            <a:r>
              <a:rPr lang="ru-RU" sz="4400" b="1" cap="none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4400" b="1" cap="none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Категория 1</a:t>
            </a:r>
            <a:r>
              <a:rPr lang="en-US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937" y="2153947"/>
            <a:ext cx="3084447" cy="3528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717798" y="746306"/>
            <a:ext cx="1075764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 о труде, трудолюбии</a:t>
            </a:r>
            <a:r>
              <a:rPr lang="en-US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3500" dirty="0">
              <a:solidFill>
                <a:schemeClr val="accent4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04856" y="1915786"/>
            <a:ext cx="9875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«Тут вернулся хозяин и вновь принялся за работу. Молоток, весело присвистнув, отбивал поклоны. Работа кипела. Наконец очередь дошла до Гвоздя. Гвоздь так не хотел, чтобы к нему прикасались, поэтому стал ускользать из-под пальцев хозяина.»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4058</TotalTime>
  <Words>1231</Words>
  <Application>Microsoft Office PowerPoint</Application>
  <PresentationFormat>Произвольный</PresentationFormat>
  <Paragraphs>255</Paragraphs>
  <Slides>52</Slides>
  <Notes>52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Презентация PowerPoint</vt:lpstr>
      <vt:lpstr>Презентация PowerPoint</vt:lpstr>
      <vt:lpstr>Презентация PowerPoint</vt:lpstr>
      <vt:lpstr>Сказка «Мороз Иванович Категория 1 / Вопрос за 10</vt:lpstr>
      <vt:lpstr> </vt:lpstr>
      <vt:lpstr>Сказка «Муж и жена»  Категория 1 / Вопрос за 20</vt:lpstr>
      <vt:lpstr>Презентация PowerPoint</vt:lpstr>
      <vt:lpstr>Сказка «Как труд человека меняет» Категория 1 / Вопрос за 30</vt:lpstr>
      <vt:lpstr>Презентация PowerPoint</vt:lpstr>
      <vt:lpstr>Сказка «Гвоздь и молоток» Категория 1 / Вопрос за 40</vt:lpstr>
      <vt:lpstr>Презентация PowerPoint</vt:lpstr>
      <vt:lpstr>Сказка «Лёгкий хлеб» Категория 1 / Вопрос за 50</vt:lpstr>
      <vt:lpstr>Презентация PowerPoint</vt:lpstr>
      <vt:lpstr>Без труда не вытащишь и  рыбку из пруда.   Категория 2 / Вопрос за 10</vt:lpstr>
      <vt:lpstr>Презентация PowerPoint</vt:lpstr>
      <vt:lpstr>Кто не работает, тот не ест. Категория 2 / Вопрос за 20</vt:lpstr>
      <vt:lpstr>Презентация PowerPoint</vt:lpstr>
      <vt:lpstr>Без хорошего труда нет плода. Категория 2 / Вопрос за 30</vt:lpstr>
      <vt:lpstr>Презентация PowerPoint</vt:lpstr>
      <vt:lpstr>Маленькое дело лучше большого безделья. Категория 2 / Вопрос за 40</vt:lpstr>
      <vt:lpstr>Презентация PowerPoint</vt:lpstr>
      <vt:lpstr>Там счастье не диво, где трудятся не лениво. Категория 2 / Вопрос за 50</vt:lpstr>
      <vt:lpstr>Презентация PowerPoint</vt:lpstr>
      <vt:lpstr>Виктор Петрович Макеев  Категория 3 / Вопрос за 10</vt:lpstr>
      <vt:lpstr>Презентация PowerPoint</vt:lpstr>
      <vt:lpstr>Егор Митрофанович Симонов Категория 3 / Вопрос за 20</vt:lpstr>
      <vt:lpstr>Презентация PowerPoint</vt:lpstr>
      <vt:lpstr>Иван Михайлович Костюшев  Категория 3 / Вопрос за 30</vt:lpstr>
      <vt:lpstr>Презентация PowerPoint</vt:lpstr>
      <vt:lpstr>Дмитрий Фролович Колесов Категория 3 / Вопрос за 40</vt:lpstr>
      <vt:lpstr>Презентация PowerPoint</vt:lpstr>
      <vt:lpstr>Николай Иванович Година Категория 3 / Вопрос за 50</vt:lpstr>
      <vt:lpstr>Презентация PowerPoint</vt:lpstr>
      <vt:lpstr>Илья Ефимович Репин «Бурлаки на Волге» Категория 4 / Вопрос за 10</vt:lpstr>
      <vt:lpstr>Презентация PowerPoint</vt:lpstr>
      <vt:lpstr>Алексей Гаврилович Венецианов «На пашне. Весна» Категория 4 / Вопрос за 20</vt:lpstr>
      <vt:lpstr>Презентация PowerPoint</vt:lpstr>
      <vt:lpstr>Василий Андреевич Тропинин «Кружевница»  Категория 4 / Вопрос за 30</vt:lpstr>
      <vt:lpstr>Презентация PowerPoint</vt:lpstr>
      <vt:lpstr>Борис Михайлович Кустодиев «Булочник» Категория 4 / Вопрос за 40</vt:lpstr>
      <vt:lpstr>Презентация PowerPoint</vt:lpstr>
      <vt:lpstr>Татьяна Ниловна Яблонская «Хлеб» Категория 4 / Вопрос за 50</vt:lpstr>
      <vt:lpstr>Презентация PowerPoint</vt:lpstr>
      <vt:lpstr>Лев Николаевич Толстой  Категория 5 / Вопрос за 10</vt:lpstr>
      <vt:lpstr>Презентация PowerPoint</vt:lpstr>
      <vt:lpstr>Максим Горький Категория 5 / Вопрос за 20</vt:lpstr>
      <vt:lpstr>Презентация PowerPoint</vt:lpstr>
      <vt:lpstr>Антон Павлович Чехов  Категория 5 / Вопрос за 30</vt:lpstr>
      <vt:lpstr>Презентация PowerPoint</vt:lpstr>
      <vt:lpstr>Дмитрий Иванович Менделеев  Категория 5 / Вопрос за 40</vt:lpstr>
      <vt:lpstr>Презентация PowerPoint</vt:lpstr>
      <vt:lpstr>Пётр Ильич Чайковский  Категория 5 / Вопрос за 50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МАМА</cp:lastModifiedBy>
  <cp:revision>124</cp:revision>
  <dcterms:created xsi:type="dcterms:W3CDTF">2017-04-04T07:27:35Z</dcterms:created>
  <dcterms:modified xsi:type="dcterms:W3CDTF">2022-01-09T17:14:02Z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