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9pPr>
          </a:lstStyle>
          <a:p/>
        </p:txBody>
      </p:sp>
      <p:sp>
        <p:nvSpPr>
          <p:cNvPr id="59" name="Google Shape;59;p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/>
        </p:txBody>
      </p:sp>
      <p:sp>
        <p:nvSpPr>
          <p:cNvPr id="60" name="Google Shape;60;p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9pPr>
          </a:lstStyle>
          <a:p/>
        </p:txBody>
      </p:sp>
      <p:sp>
        <p:nvSpPr>
          <p:cNvPr id="61" name="Google Shape;61;p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9pPr>
          </a:lstStyle>
          <a:p/>
        </p:txBody>
      </p:sp>
      <p:sp>
        <p:nvSpPr>
          <p:cNvPr id="68" name="Google Shape;68;p1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jpg"/><Relationship Id="rId4" Type="http://schemas.openxmlformats.org/officeDocument/2006/relationships/image" Target="../media/image24.jpg"/><Relationship Id="rId5" Type="http://schemas.openxmlformats.org/officeDocument/2006/relationships/image" Target="../media/image28.jpg"/><Relationship Id="rId6" Type="http://schemas.openxmlformats.org/officeDocument/2006/relationships/image" Target="../media/image3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1.jpg"/><Relationship Id="rId4" Type="http://schemas.openxmlformats.org/officeDocument/2006/relationships/image" Target="../media/image33.jpg"/><Relationship Id="rId5" Type="http://schemas.openxmlformats.org/officeDocument/2006/relationships/image" Target="../media/image35.jpg"/><Relationship Id="rId6" Type="http://schemas.openxmlformats.org/officeDocument/2006/relationships/image" Target="../media/image34.jpg"/><Relationship Id="rId7" Type="http://schemas.openxmlformats.org/officeDocument/2006/relationships/image" Target="../media/image40.jpg"/><Relationship Id="rId8" Type="http://schemas.openxmlformats.org/officeDocument/2006/relationships/image" Target="../media/image3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market.yandex.ru/journal/expertise/kak-i-iz-chego-sdelat-milnie-puziri" TargetMode="External"/><Relationship Id="rId4" Type="http://schemas.openxmlformats.org/officeDocument/2006/relationships/hyperlink" Target="https://cbg.org.by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17.png"/><Relationship Id="rId8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5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Relationship Id="rId4" Type="http://schemas.openxmlformats.org/officeDocument/2006/relationships/image" Target="../media/image9.jpg"/><Relationship Id="rId5" Type="http://schemas.openxmlformats.org/officeDocument/2006/relationships/image" Target="../media/image13.jpg"/><Relationship Id="rId6" Type="http://schemas.openxmlformats.org/officeDocument/2006/relationships/image" Target="../media/image30.png"/><Relationship Id="rId7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41.png"/><Relationship Id="rId10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4.jpg"/><Relationship Id="rId9" Type="http://schemas.openxmlformats.org/officeDocument/2006/relationships/image" Target="../media/image39.jpg"/><Relationship Id="rId5" Type="http://schemas.openxmlformats.org/officeDocument/2006/relationships/image" Target="../media/image25.jpg"/><Relationship Id="rId6" Type="http://schemas.openxmlformats.org/officeDocument/2006/relationships/image" Target="../media/image19.png"/><Relationship Id="rId7" Type="http://schemas.openxmlformats.org/officeDocument/2006/relationships/image" Target="../media/image22.jpg"/><Relationship Id="rId8" Type="http://schemas.openxmlformats.org/officeDocument/2006/relationships/image" Target="../media/image2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jpg"/><Relationship Id="rId4" Type="http://schemas.openxmlformats.org/officeDocument/2006/relationships/image" Target="../media/image38.jpg"/><Relationship Id="rId5" Type="http://schemas.openxmlformats.org/officeDocument/2006/relationships/image" Target="../media/image26.jpg"/><Relationship Id="rId6" Type="http://schemas.openxmlformats.org/officeDocument/2006/relationships/image" Target="../media/image3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112" y="549275"/>
            <a:ext cx="91440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1476375" y="2525712"/>
            <a:ext cx="6913562" cy="769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«Люблю берёзку русскую»</a:t>
            </a:r>
            <a:endParaRPr/>
          </a:p>
        </p:txBody>
      </p:sp>
      <p:sp>
        <p:nvSpPr>
          <p:cNvPr id="90" name="Google Shape;90;p13"/>
          <p:cNvSpPr txBox="1"/>
          <p:nvPr/>
        </p:nvSpPr>
        <p:spPr>
          <a:xfrm>
            <a:off x="4764087" y="4808537"/>
            <a:ext cx="484822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Проектная работа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учащихся 2 «Б» класса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Times New Roman"/>
              <a:buNone/>
            </a:pPr>
            <a:r>
              <a:rPr b="1" i="0" lang="en-US" sz="2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Руководитель: Деева С.Ю.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6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6350" y="781050"/>
            <a:ext cx="2881312" cy="215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3650" y="835025"/>
            <a:ext cx="2808287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2"/>
          <p:cNvPicPr preferRelativeResize="0"/>
          <p:nvPr/>
        </p:nvPicPr>
        <p:blipFill rotWithShape="1">
          <a:blip r:embed="rId5">
            <a:alphaModFix/>
          </a:blip>
          <a:srcRect b="0" l="2920" r="2177" t="13627"/>
          <a:stretch/>
        </p:blipFill>
        <p:spPr>
          <a:xfrm>
            <a:off x="4137025" y="3106737"/>
            <a:ext cx="4681537" cy="319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2"/>
          <p:cNvPicPr preferRelativeResize="0"/>
          <p:nvPr/>
        </p:nvPicPr>
        <p:blipFill rotWithShape="1">
          <a:blip r:embed="rId6">
            <a:alphaModFix/>
          </a:blip>
          <a:srcRect b="0" l="10598" r="15222" t="5299"/>
          <a:stretch/>
        </p:blipFill>
        <p:spPr>
          <a:xfrm>
            <a:off x="684212" y="3106737"/>
            <a:ext cx="3054350" cy="29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3"/>
          <p:cNvPicPr preferRelativeResize="0"/>
          <p:nvPr/>
        </p:nvPicPr>
        <p:blipFill rotWithShape="1">
          <a:blip r:embed="rId3">
            <a:alphaModFix/>
          </a:blip>
          <a:srcRect b="0" l="0" r="0" t="5058"/>
          <a:stretch/>
        </p:blipFill>
        <p:spPr>
          <a:xfrm rot="1860000">
            <a:off x="6272212" y="1657350"/>
            <a:ext cx="2233612" cy="2185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92500" y="3500437"/>
            <a:ext cx="2051050" cy="273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3"/>
          <p:cNvPicPr preferRelativeResize="0"/>
          <p:nvPr/>
        </p:nvPicPr>
        <p:blipFill rotWithShape="1">
          <a:blip r:embed="rId5">
            <a:alphaModFix/>
          </a:blip>
          <a:srcRect b="0" l="0" r="0" t="11107"/>
          <a:stretch/>
        </p:blipFill>
        <p:spPr>
          <a:xfrm>
            <a:off x="468312" y="1557337"/>
            <a:ext cx="3563937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3"/>
          <p:cNvPicPr preferRelativeResize="0"/>
          <p:nvPr/>
        </p:nvPicPr>
        <p:blipFill rotWithShape="1">
          <a:blip r:embed="rId6">
            <a:alphaModFix/>
          </a:blip>
          <a:srcRect b="0" l="0" r="0" t="5717"/>
          <a:stretch/>
        </p:blipFill>
        <p:spPr>
          <a:xfrm>
            <a:off x="468312" y="4149725"/>
            <a:ext cx="2951162" cy="2087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51500" y="3968750"/>
            <a:ext cx="3024187" cy="2268537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 txBox="1"/>
          <p:nvPr/>
        </p:nvSpPr>
        <p:spPr>
          <a:xfrm>
            <a:off x="1042987" y="908050"/>
            <a:ext cx="6769100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мы создавали книгу</a:t>
            </a:r>
            <a:endParaRPr/>
          </a:p>
        </p:txBody>
      </p:sp>
      <p:sp>
        <p:nvSpPr>
          <p:cNvPr descr="blob:https://web.whatsapp.com/7251888a-8e18-4e1a-94ed-a918e24c8b71" id="183" name="Google Shape;183;p23"/>
          <p:cNvSpPr txBox="1"/>
          <p:nvPr/>
        </p:nvSpPr>
        <p:spPr>
          <a:xfrm>
            <a:off x="14922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descr="blob:https://web.whatsapp.com/7251888a-8e18-4e1a-94ed-a918e24c8b71" id="184" name="Google Shape;184;p23"/>
          <p:cNvSpPr txBox="1"/>
          <p:nvPr/>
        </p:nvSpPr>
        <p:spPr>
          <a:xfrm>
            <a:off x="301625" y="79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5" name="Google Shape;185;p23"/>
          <p:cNvPicPr preferRelativeResize="0"/>
          <p:nvPr/>
        </p:nvPicPr>
        <p:blipFill rotWithShape="1">
          <a:blip r:embed="rId8">
            <a:alphaModFix/>
          </a:blip>
          <a:srcRect b="8073" l="4635" r="8829" t="4249"/>
          <a:stretch/>
        </p:blipFill>
        <p:spPr>
          <a:xfrm>
            <a:off x="4525962" y="1431925"/>
            <a:ext cx="1636712" cy="2212975"/>
          </a:xfrm>
          <a:prstGeom prst="rect">
            <a:avLst/>
          </a:prstGeom>
          <a:noFill/>
          <a:ln cap="flat" cmpd="sng" w="190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/>
          <p:nvPr>
            <p:ph idx="1" type="body"/>
          </p:nvPr>
        </p:nvSpPr>
        <p:spPr>
          <a:xfrm>
            <a:off x="684212" y="981075"/>
            <a:ext cx="7848600" cy="5472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Выводы</a:t>
            </a:r>
            <a:endParaRPr b="0" i="0" sz="3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5240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arenR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Береза на Руси была одним из самых почитаемых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деревьев. С ней связано много различных обрядов. Она олицетворяла женское начало. Образ березы часто встречается в малых фольклорных жанрах.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 Также береза приносила много практической пользы в  быту наших предков.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3) Поэтическим символом России береза стала благодаря поэту Сергею Есенину. </a:t>
            </a:r>
            <a:endParaRPr/>
          </a:p>
          <a:p>
            <a: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/>
          <p:nvPr>
            <p:ph idx="1" type="body"/>
          </p:nvPr>
        </p:nvSpPr>
        <p:spPr>
          <a:xfrm>
            <a:off x="468312" y="981075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Список использованных источников</a:t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5240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Брем А., Жизнь растений. Новейшая ботаническая энциклопедия – М.: Эксмо, 2005</a:t>
            </a:r>
            <a:endParaRPr/>
          </a:p>
          <a:p>
            <a:pPr indent="-15240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Маёрова К., Дубинская К., Русское народное прикладное искусство – Москва: Русский язык, 1990 г.</a:t>
            </a:r>
            <a:endParaRPr/>
          </a:p>
          <a:p>
            <a:pPr indent="-15240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Крутогоров Ю.А., Рассказы о деревьях – М.: Детская литература, 1987</a:t>
            </a:r>
            <a:endParaRPr/>
          </a:p>
          <a:p>
            <a:pPr indent="-15240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Урюпина Д.Л. Береза в жизни русского человека/Д.Л. Урюпина, И.Д. Луковкина. – Текст: непосредственный//Юный ученый. – 2017,  № 2.2,  с. 93-94</a:t>
            </a:r>
            <a:endParaRPr/>
          </a:p>
          <a:p>
            <a:pPr indent="-15240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сайт</a:t>
            </a:r>
            <a:r>
              <a:rPr b="0" i="0" lang="en-US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Центрального ботанического сада Национальной академии наук Беларуси: </a:t>
            </a:r>
            <a:r>
              <a:rPr b="0" i="0" lang="en-US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https://cbg.org.by/</a:t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Разговоры о важном - 1 Сентября 2022 - Официальный сайт МБОУ &quot;СОШ №103  г.Челябинска&quot;" id="95" name="Google Shape;95;p14"/>
          <p:cNvSpPr txBox="1"/>
          <p:nvPr/>
        </p:nvSpPr>
        <p:spPr>
          <a:xfrm>
            <a:off x="14922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Разговоры о важном - 1 Сентября 2022 - Официальный сайт МБОУ &quot;СОШ №103  г.Челябинска&quot;" id="96" name="Google Shape;9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012" y="969962"/>
            <a:ext cx="3478212" cy="1135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5612" y="2168525"/>
            <a:ext cx="3238500" cy="202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97300" y="2703512"/>
            <a:ext cx="3248025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0225" y="4316412"/>
            <a:ext cx="3267075" cy="199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21312" y="4370387"/>
            <a:ext cx="3073400" cy="187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65737" y="898525"/>
            <a:ext cx="3228975" cy="199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Плакат - Государственные символы Российской Федерации от Гео-Трейд,  4626014930476 - купить в интернет-магазине ToyWay.Ru" id="106" name="Google Shape;10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550" y="836612"/>
            <a:ext cx="7367587" cy="5173662"/>
          </a:xfrm>
          <a:prstGeom prst="rect">
            <a:avLst/>
          </a:prstGeom>
          <a:noFill/>
          <a:ln>
            <a:noFill/>
          </a:ln>
        </p:spPr>
      </p:pic>
      <p:sp>
        <p:nvSpPr>
          <p:cNvPr descr="Разговоры о важном - 1 Сентября 2022 - Официальный сайт МБОУ &quot;СОШ №103  г.Челябинска&quot;" id="107" name="Google Shape;107;p15"/>
          <p:cNvSpPr txBox="1"/>
          <p:nvPr/>
        </p:nvSpPr>
        <p:spPr>
          <a:xfrm>
            <a:off x="14922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/>
        </p:nvSpPr>
        <p:spPr>
          <a:xfrm>
            <a:off x="3059112" y="2133600"/>
            <a:ext cx="2952750" cy="18002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13" name="Google Shape;113;p16"/>
          <p:cNvGrpSpPr/>
          <p:nvPr/>
        </p:nvGrpSpPr>
        <p:grpSpPr>
          <a:xfrm>
            <a:off x="539750" y="2133600"/>
            <a:ext cx="7905750" cy="3998912"/>
            <a:chOff x="539552" y="2132856"/>
            <a:chExt cx="7906431" cy="4000367"/>
          </a:xfrm>
        </p:grpSpPr>
        <p:pic>
          <p:nvPicPr>
            <p:cNvPr descr="Символы россии фото и видео - photopendel.ru" id="114" name="Google Shape;114;p16"/>
            <p:cNvPicPr preferRelativeResize="0"/>
            <p:nvPr/>
          </p:nvPicPr>
          <p:blipFill rotWithShape="1">
            <a:blip r:embed="rId3">
              <a:alphaModFix/>
            </a:blip>
            <a:srcRect b="0" l="0" r="0" t="34502"/>
            <a:stretch/>
          </p:blipFill>
          <p:spPr>
            <a:xfrm>
              <a:off x="539552" y="2132856"/>
              <a:ext cx="7906431" cy="40003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16"/>
            <p:cNvSpPr txBox="1"/>
            <p:nvPr/>
          </p:nvSpPr>
          <p:spPr>
            <a:xfrm>
              <a:off x="3016265" y="2132856"/>
              <a:ext cx="2953004" cy="180088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116" name="Google Shape;116;p16"/>
          <p:cNvPicPr preferRelativeResize="0"/>
          <p:nvPr/>
        </p:nvPicPr>
        <p:blipFill rotWithShape="1">
          <a:blip r:embed="rId4">
            <a:alphaModFix/>
          </a:blip>
          <a:srcRect b="0" l="3572" r="3572" t="3271"/>
          <a:stretch/>
        </p:blipFill>
        <p:spPr>
          <a:xfrm>
            <a:off x="2649537" y="2133600"/>
            <a:ext cx="1873250" cy="18621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16"/>
          <p:cNvGrpSpPr/>
          <p:nvPr/>
        </p:nvGrpSpPr>
        <p:grpSpPr>
          <a:xfrm>
            <a:off x="4486275" y="2128837"/>
            <a:ext cx="1873250" cy="1862137"/>
            <a:chOff x="4487050" y="2128082"/>
            <a:chExt cx="1872208" cy="1863207"/>
          </a:xfrm>
        </p:grpSpPr>
        <p:pic>
          <p:nvPicPr>
            <p:cNvPr id="118" name="Google Shape;118;p16"/>
            <p:cNvPicPr preferRelativeResize="0"/>
            <p:nvPr/>
          </p:nvPicPr>
          <p:blipFill rotWithShape="1">
            <a:blip r:embed="rId4">
              <a:alphaModFix/>
            </a:blip>
            <a:srcRect b="0" l="3572" r="3572" t="3271"/>
            <a:stretch/>
          </p:blipFill>
          <p:spPr>
            <a:xfrm>
              <a:off x="4487050" y="2128082"/>
              <a:ext cx="1872208" cy="18632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16 февраля - День валенок" id="119" name="Google Shape;119;p16"/>
            <p:cNvPicPr preferRelativeResize="0"/>
            <p:nvPr/>
          </p:nvPicPr>
          <p:blipFill rotWithShape="1">
            <a:blip r:embed="rId5">
              <a:alphaModFix/>
            </a:blip>
            <a:srcRect b="0" l="11015" r="7084" t="0"/>
            <a:stretch/>
          </p:blipFill>
          <p:spPr>
            <a:xfrm>
              <a:off x="4644008" y="2276872"/>
              <a:ext cx="1494260" cy="15121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0" name="Google Shape;120;p16"/>
          <p:cNvSpPr txBox="1"/>
          <p:nvPr/>
        </p:nvSpPr>
        <p:spPr>
          <a:xfrm>
            <a:off x="1116012" y="1196975"/>
            <a:ext cx="6480175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Национальные символы России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/>
          <p:nvPr/>
        </p:nvSpPr>
        <p:spPr>
          <a:xfrm>
            <a:off x="293687" y="765175"/>
            <a:ext cx="8393112" cy="1322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611312" lvl="0" marL="1611312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Times New Roman"/>
              <a:buNone/>
            </a:pPr>
            <a:r>
              <a:rPr b="1" i="0" lang="en-US" sz="4400" u="sng">
                <a:solidFill>
                  <a:srgbClr val="3C8C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Цель:</a:t>
            </a:r>
            <a:r>
              <a:rPr b="0" i="0" lang="en-US" sz="4400" u="none">
                <a:solidFill>
                  <a:srgbClr val="3C8C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36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узнать, почему берёза стала символом России. 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500062" y="2089150"/>
            <a:ext cx="8032750" cy="406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3600"/>
              <a:buFont typeface="Times New Roman"/>
              <a:buNone/>
            </a:pPr>
            <a:r>
              <a:rPr b="1" i="0" lang="en-US" sz="3600" u="sng">
                <a:solidFill>
                  <a:srgbClr val="3C8C9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⮚"/>
            </a:pPr>
            <a:r>
              <a:rPr b="1" i="0" lang="en-US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изучить материал о берёзе, её оздоровительном, хозяйственном и эстетическом значении в жизни человека;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r>
              <a:t/>
            </a:r>
            <a:endParaRPr b="0" i="0" sz="1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52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провести творческие мастерские по работе с природными материалами;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r>
              <a:t/>
            </a:r>
            <a:endParaRPr b="0" i="0" sz="1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52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создать интерактивную книгу о березе;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r>
              <a:t/>
            </a:r>
            <a:endParaRPr b="0" i="0" sz="1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52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разработать сценарий и провести литературную гостиную «Без берез не мыслю я России».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950" y="1341437"/>
            <a:ext cx="3435350" cy="4579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3187" y="1350962"/>
            <a:ext cx="1924050" cy="256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19800" y="1350962"/>
            <a:ext cx="2651125" cy="198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37237" y="3573462"/>
            <a:ext cx="3049587" cy="271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041775" y="4059237"/>
            <a:ext cx="1550987" cy="2068512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/>
          <p:nvPr/>
        </p:nvSpPr>
        <p:spPr>
          <a:xfrm>
            <a:off x="1187450" y="806450"/>
            <a:ext cx="6769100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Экскурсия по территории школы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Лукошко из бересты плетеное ручной работы 1,5 литра купить за 890 руб. в  интернет-магазине народных промыслов СИЯНИЕ СЕВЕРА — товары из бересты" id="141" name="Google Shape;14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173185">
            <a:off x="6621540" y="4352608"/>
            <a:ext cx="1800200" cy="1800200"/>
          </a:xfrm>
          <a:prstGeom prst="ellipse">
            <a:avLst/>
          </a:prstGeom>
          <a:noFill/>
          <a:ln>
            <a:noFill/>
          </a:ln>
        </p:spPr>
      </p:pic>
      <p:pic>
        <p:nvPicPr>
          <p:cNvPr descr="Березовые дрова в Москве с доставкой" id="142" name="Google Shape;14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059" y="1981686"/>
            <a:ext cx="2272953" cy="1515302"/>
          </a:xfrm>
          <a:prstGeom prst="ellipse">
            <a:avLst/>
          </a:prstGeom>
          <a:noFill/>
          <a:ln>
            <a:noFill/>
          </a:ln>
        </p:spPr>
      </p:pic>
      <p:pic>
        <p:nvPicPr>
          <p:cNvPr descr="Средство для защиты растений Деготь &quot;ВЛЗ&quot;, березовый, 50 мл — купить в  интернет-магазине по низкой цене на Яндекс Маркете" id="143" name="Google Shape;143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5650" y="3968750"/>
            <a:ext cx="733425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береза png | PNGWing" id="144" name="Google Shape;144;p19"/>
          <p:cNvPicPr preferRelativeResize="0"/>
          <p:nvPr/>
        </p:nvPicPr>
        <p:blipFill rotWithShape="1">
          <a:blip r:embed="rId6">
            <a:alphaModFix/>
          </a:blip>
          <a:srcRect b="0" l="2098" r="41200" t="0"/>
          <a:stretch/>
        </p:blipFill>
        <p:spPr>
          <a:xfrm>
            <a:off x="3648075" y="1736725"/>
            <a:ext cx="1944687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Веник рисунок - 63 фото" id="145" name="Google Shape;145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57500" y="1469540"/>
            <a:ext cx="2414784" cy="1797575"/>
          </a:xfrm>
          <a:prstGeom prst="ellipse">
            <a:avLst/>
          </a:prstGeom>
          <a:noFill/>
          <a:ln>
            <a:noFill/>
          </a:ln>
        </p:spPr>
      </p:pic>
      <p:pic>
        <p:nvPicPr>
          <p:cNvPr descr="Врач рассказала, когда березовый сок может быть опасен для здоровья –  Москва 24, 28.03.2023" id="146" name="Google Shape;146;p1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763689" y="4648796"/>
            <a:ext cx="2088232" cy="1564159"/>
          </a:xfrm>
          <a:prstGeom prst="ellipse">
            <a:avLst/>
          </a:prstGeom>
          <a:noFill/>
          <a:ln>
            <a:noFill/>
          </a:ln>
        </p:spPr>
      </p:pic>
      <p:pic>
        <p:nvPicPr>
          <p:cNvPr descr="bumans.ru/upload/medialibrary/3c8/3c8d31774ea73a62..." id="147" name="Google Shape;147;p1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424017" y="3082324"/>
            <a:ext cx="2505890" cy="1409563"/>
          </a:xfrm>
          <a:prstGeom prst="ellipse">
            <a:avLst/>
          </a:prstGeom>
          <a:noFill/>
          <a:ln>
            <a:noFill/>
          </a:ln>
        </p:spPr>
      </p:pic>
      <p:pic>
        <p:nvPicPr>
          <p:cNvPr descr="Пиломатериалы из березы: свойства, достоинства и недостатки, использование  | Пиломатериалы в Екатеринбурге - ГдеЛес" id="148" name="Google Shape;148;p1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581832" y="3082324"/>
            <a:ext cx="2121048" cy="158874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9" name="Google Shape;149;p19"/>
          <p:cNvSpPr txBox="1"/>
          <p:nvPr/>
        </p:nvSpPr>
        <p:spPr>
          <a:xfrm>
            <a:off x="2051050" y="1131887"/>
            <a:ext cx="4926012" cy="522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Практическая польза берёзы</a:t>
            </a:r>
            <a:endParaRPr/>
          </a:p>
        </p:txBody>
      </p:sp>
      <p:pic>
        <p:nvPicPr>
          <p:cNvPr descr="Как вы думаете, почему подберезовик растет под березой, а подосиновик под  осиной... | ИНТЕРЕСНОЕ РЯДОМ! | Дзен" id="150" name="Google Shape;150;p1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555041" y="4460909"/>
            <a:ext cx="2109851" cy="1541891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3068637"/>
            <a:ext cx="4248150" cy="3186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287" y="3573462"/>
            <a:ext cx="2032000" cy="270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0"/>
          <p:cNvPicPr preferRelativeResize="0"/>
          <p:nvPr/>
        </p:nvPicPr>
        <p:blipFill rotWithShape="1">
          <a:blip r:embed="rId5">
            <a:alphaModFix/>
          </a:blip>
          <a:srcRect b="0" l="0" r="0" t="6837"/>
          <a:stretch/>
        </p:blipFill>
        <p:spPr>
          <a:xfrm>
            <a:off x="468312" y="620712"/>
            <a:ext cx="4211637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0"/>
          <p:cNvPicPr preferRelativeResize="0"/>
          <p:nvPr/>
        </p:nvPicPr>
        <p:blipFill rotWithShape="1">
          <a:blip r:embed="rId6">
            <a:alphaModFix/>
          </a:blip>
          <a:srcRect b="0" l="0" r="0" t="18233"/>
          <a:stretch/>
        </p:blipFill>
        <p:spPr>
          <a:xfrm>
            <a:off x="2525712" y="4076700"/>
            <a:ext cx="1974850" cy="215106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0"/>
          <p:cNvSpPr txBox="1"/>
          <p:nvPr/>
        </p:nvSpPr>
        <p:spPr>
          <a:xfrm>
            <a:off x="4932362" y="1196975"/>
            <a:ext cx="349885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Всероссийский музей декоративного искусства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тихотворение «Белая береза под моим окном Сергей Есенин», поэт Иванов  Анатолий" id="164" name="Google Shape;164;p21"/>
          <p:cNvPicPr preferRelativeResize="0"/>
          <p:nvPr/>
        </p:nvPicPr>
        <p:blipFill rotWithShape="1">
          <a:blip r:embed="rId3">
            <a:alphaModFix/>
          </a:blip>
          <a:srcRect b="3091" l="0" r="0" t="3824"/>
          <a:stretch/>
        </p:blipFill>
        <p:spPr>
          <a:xfrm>
            <a:off x="971550" y="981075"/>
            <a:ext cx="7345362" cy="512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