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72" r:id="rId12"/>
    <p:sldId id="273" r:id="rId13"/>
    <p:sldId id="269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ages.clipartpanda.com/environment-clipart-earth-plant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000" y="4333069"/>
            <a:ext cx="2155931" cy="215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clipartist.net/social/clipartist.net/E/eco_image-999px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60" y="369000"/>
            <a:ext cx="1528908" cy="152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clipartist.net/social/clipartist.net/E/eco_image-999px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000" y="3816048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ages.clipartpanda.com/environment-clipart-earth-plant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2166" y="3816048"/>
            <a:ext cx="2708953" cy="270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6662880"/>
            <a:ext cx="68800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rgbClr val="00B050"/>
                </a:solidFill>
                <a:effectLst/>
                <a:latin typeface="Adine Kirnberg" pitchFamily="2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rgbClr val="00B050"/>
                </a:solidFill>
                <a:effectLst/>
                <a:latin typeface="Adine Kirnberg" pitchFamily="2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rgbClr val="00B050"/>
              </a:solidFill>
              <a:effectLst/>
              <a:latin typeface="Adine Kirnberg" pitchFamily="2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58410" y="3386608"/>
            <a:ext cx="7200800" cy="22521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Государственное областное бюджетное общеобразовательное учреждение </a:t>
            </a:r>
          </a:p>
          <a:p>
            <a:pPr marL="0" indent="0" algn="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«</a:t>
            </a:r>
            <a:r>
              <a:rPr lang="ru-RU" sz="1600" i="1" dirty="0" err="1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Мончегорскя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 коррекционная школа» </a:t>
            </a:r>
          </a:p>
          <a:p>
            <a:pPr marL="0" indent="0" algn="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(ГОБОУ </a:t>
            </a:r>
            <a:r>
              <a:rPr lang="ru-RU" sz="1600" i="1" dirty="0" err="1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Мончегорская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 КШ),</a:t>
            </a:r>
          </a:p>
          <a:p>
            <a:pPr marL="0" indent="0" algn="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Авторы: Писарева </a:t>
            </a:r>
            <a:r>
              <a:rPr lang="ru-RU" sz="1600" i="1" dirty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Оксана Владимировна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, Михайлова Ольга Николаевна</a:t>
            </a:r>
          </a:p>
          <a:p>
            <a:pPr marL="0" indent="0" algn="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i="1" dirty="0">
              <a:solidFill>
                <a:schemeClr val="accent3">
                  <a:lumMod val="50000"/>
                </a:schemeClr>
              </a:solidFill>
              <a:cs typeface="Arial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2022 год</a:t>
            </a: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04800" y="1345704"/>
            <a:ext cx="86106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«ЭКОЛОГИЯ –  ДЕЛО КАЖДОГО»</a:t>
            </a:r>
            <a:endParaRPr lang="ru-RU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3. Сортировка и переработка.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33801" y="381000"/>
            <a:ext cx="2743200" cy="365853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Это </a:t>
            </a:r>
            <a:r>
              <a:rPr lang="ru-RU" dirty="0"/>
              <a:t>самый </a:t>
            </a:r>
            <a:r>
              <a:rPr lang="ru-RU" dirty="0" err="1"/>
              <a:t>экологичный</a:t>
            </a:r>
            <a:r>
              <a:rPr lang="ru-RU" dirty="0"/>
              <a:t> вариант обращения с мусором, при котором не увеличивается его объем и снижается расход первичных ресурсов. Перерабатывать мусор выгодно; на вторичное сырьё: бумагу, стекло, пластик, алюминий, цветные металлы и др. – всегда есть спрос. Мусор сортируют по группам: стекло к стеклу, бумагу к бумаге, пластмассу к пластмассе, пищевые отходы к пищевым.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95600"/>
            <a:ext cx="2742497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44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85750"/>
            <a:ext cx="8382000" cy="628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38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1000"/>
            <a:ext cx="84582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82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1" y="304800"/>
            <a:ext cx="4264282" cy="32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286" y="2438400"/>
            <a:ext cx="5429533" cy="407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8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4799"/>
            <a:ext cx="8432801" cy="624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66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915236"/>
            <a:ext cx="4795019" cy="3598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1" y="258036"/>
            <a:ext cx="5029200" cy="377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475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381000"/>
            <a:ext cx="838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В современном мире переизбыток бытовых отходов – одна из</a:t>
            </a:r>
          </a:p>
          <a:p>
            <a:pPr algn="ctr"/>
            <a:r>
              <a:rPr lang="ru-RU" sz="2800" dirty="0"/>
              <a:t>наиболее острых проблем. </a:t>
            </a:r>
            <a:endParaRPr lang="ru-RU" sz="2800" dirty="0" smtClean="0"/>
          </a:p>
          <a:p>
            <a:pPr algn="ctr"/>
            <a:r>
              <a:rPr lang="ru-RU" sz="2800" dirty="0" smtClean="0"/>
              <a:t>Существующие </a:t>
            </a:r>
            <a:r>
              <a:rPr lang="ru-RU" sz="2800" dirty="0"/>
              <a:t>предприятия </a:t>
            </a:r>
            <a:r>
              <a:rPr lang="ru-RU" sz="2800" dirty="0" smtClean="0"/>
              <a:t>по утилизации </a:t>
            </a:r>
            <a:r>
              <a:rPr lang="ru-RU" sz="2800" dirty="0"/>
              <a:t>TБO </a:t>
            </a:r>
            <a:r>
              <a:rPr lang="ru-RU" sz="2800" dirty="0" smtClean="0"/>
              <a:t>не  справляются </a:t>
            </a:r>
            <a:r>
              <a:rPr lang="ru-RU" sz="2800" dirty="0"/>
              <a:t>c возросшими в последние</a:t>
            </a:r>
          </a:p>
          <a:p>
            <a:pPr algn="ctr"/>
            <a:r>
              <a:rPr lang="ru-RU" sz="2800" dirty="0"/>
              <a:t>десятилетия объёмами работ. </a:t>
            </a:r>
            <a:endParaRPr lang="ru-RU" sz="2800" dirty="0" smtClean="0"/>
          </a:p>
          <a:p>
            <a:pPr algn="ctr"/>
            <a:r>
              <a:rPr lang="ru-RU" sz="2800" dirty="0" smtClean="0"/>
              <a:t>Для </a:t>
            </a:r>
            <a:r>
              <a:rPr lang="ru-RU" sz="2800" dirty="0"/>
              <a:t>решения проблемы </a:t>
            </a:r>
            <a:r>
              <a:rPr lang="ru-RU" sz="2800" dirty="0" smtClean="0"/>
              <a:t>необходим срочный </a:t>
            </a:r>
            <a:r>
              <a:rPr lang="ru-RU" sz="2800" dirty="0"/>
              <a:t>переход </a:t>
            </a:r>
            <a:r>
              <a:rPr lang="ru-RU" sz="2800" dirty="0" smtClean="0"/>
              <a:t>к раздельному </a:t>
            </a:r>
            <a:r>
              <a:rPr lang="ru-RU" sz="2800" dirty="0"/>
              <a:t>сбору мусора и его </a:t>
            </a:r>
            <a:r>
              <a:rPr lang="ru-RU" sz="2800" dirty="0" smtClean="0"/>
              <a:t>вторичной переработке</a:t>
            </a:r>
            <a:r>
              <a:rPr lang="ru-RU" sz="2800" dirty="0"/>
              <a:t>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7403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457200"/>
            <a:ext cx="83820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Цели и задачи урока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 Знакомство обучающихся с принципами раздельного сбора мусора и вторичной переработкой бытовых отходов;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 Уточнить представления детей об источниках возникновения мусора;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 Развивать потребность соблюдения чистоты на улицах города, дома, в школе, в общественных местах;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 Развивать умение логически мыслить, делать выводы, </a:t>
            </a:r>
            <a:r>
              <a:rPr lang="ru-RU" sz="2400" dirty="0" smtClean="0"/>
              <a:t>развивать коммуникативные </a:t>
            </a:r>
            <a:r>
              <a:rPr lang="ru-RU" sz="2400" dirty="0"/>
              <a:t>умения;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Активизировать словарный запас за счёт правильного использования слов (загрязнение, ядовитые вещества, отходы, металлолом, макулатура, бытовые отходы, стеклотара, пластмасса и т. д.).</a:t>
            </a:r>
          </a:p>
        </p:txBody>
      </p:sp>
    </p:spTree>
    <p:extLst>
      <p:ext uri="{BB962C8B-B14F-4D97-AF65-F5344CB8AC3E}">
        <p14:creationId xmlns:p14="http://schemas.microsoft.com/office/powerpoint/2010/main" val="2217523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533400"/>
            <a:ext cx="84582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ОБОРУДОВАНИЕ И МАТЕРИАЛЫ</a:t>
            </a:r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/>
              <a:t>Компьютер;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/>
              <a:t>Мультимедийный проектор;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/>
              <a:t>Принтер;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/>
              <a:t>Бумага для изготовления карточек-памяток;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/>
              <a:t>Контейнеры разных цветов;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/>
              <a:t>Разные виды отходов (отходы должны быть чистыми и узнаваемыми)</a:t>
            </a:r>
          </a:p>
        </p:txBody>
      </p:sp>
    </p:spTree>
    <p:extLst>
      <p:ext uri="{BB962C8B-B14F-4D97-AF65-F5344CB8AC3E}">
        <p14:creationId xmlns:p14="http://schemas.microsoft.com/office/powerpoint/2010/main" val="2297046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«Есть такое твердое правило: встал поутру, умылся, привел</a:t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себя в порядок и сразу же приведи в порядок свою планету»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1400" dirty="0"/>
              <a:t>Антуан Де </a:t>
            </a:r>
            <a:r>
              <a:rPr lang="ru-RU" sz="1400" dirty="0" err="1"/>
              <a:t>Сент</a:t>
            </a:r>
            <a:r>
              <a:rPr lang="ru-RU" sz="1400" dirty="0"/>
              <a:t> – Экзюпери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2990" y="1634900"/>
            <a:ext cx="5938019" cy="445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84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304800"/>
            <a:ext cx="83820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Г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лавные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причины увеличения количества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отходов:</a:t>
            </a:r>
          </a:p>
          <a:p>
            <a:pPr algn="ctr"/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Рост </a:t>
            </a:r>
            <a:r>
              <a:rPr lang="ru-RU" dirty="0"/>
              <a:t>численности населения Земли. Только за последние 170 </a:t>
            </a:r>
            <a:r>
              <a:rPr lang="ru-RU" dirty="0" smtClean="0"/>
              <a:t>лет количество </a:t>
            </a:r>
            <a:r>
              <a:rPr lang="ru-RU" dirty="0"/>
              <a:t>людей на земле увеличилось в 7 раз (с 1 млрд до </a:t>
            </a:r>
            <a:r>
              <a:rPr lang="ru-RU" dirty="0" smtClean="0"/>
              <a:t>7 млрд</a:t>
            </a:r>
            <a:r>
              <a:rPr lang="ru-RU" dirty="0"/>
              <a:t>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Появление </a:t>
            </a:r>
            <a:r>
              <a:rPr lang="ru-RU" dirty="0"/>
              <a:t>новых синтетических, не природных </a:t>
            </a:r>
            <a:r>
              <a:rPr lang="ru-RU" dirty="0" smtClean="0"/>
              <a:t>материалов, которые </a:t>
            </a:r>
            <a:r>
              <a:rPr lang="ru-RU" dirty="0"/>
              <a:t>крайне долго разлагаются, загрязняя </a:t>
            </a:r>
            <a:r>
              <a:rPr lang="ru-RU" dirty="0" smtClean="0"/>
              <a:t>природу столетиями</a:t>
            </a:r>
            <a:r>
              <a:rPr lang="ru-RU" dirty="0"/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Повсеместное </a:t>
            </a:r>
            <a:r>
              <a:rPr lang="ru-RU" dirty="0"/>
              <a:t>использование одноразовых </a:t>
            </a:r>
            <a:r>
              <a:rPr lang="ru-RU" dirty="0" smtClean="0"/>
              <a:t>товаров (использование </a:t>
            </a:r>
            <a:r>
              <a:rPr lang="ru-RU" dirty="0"/>
              <a:t>одноразовых наборов посуды, пакетов);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Переход </a:t>
            </a:r>
            <a:r>
              <a:rPr lang="ru-RU" dirty="0"/>
              <a:t>к массовому производству от ручного труда </a:t>
            </a:r>
            <a:r>
              <a:rPr lang="ru-RU" dirty="0" smtClean="0"/>
              <a:t>сделал вещи более доступными</a:t>
            </a:r>
            <a:r>
              <a:rPr lang="ru-RU" dirty="0"/>
              <a:t>, мы перестали их беречь и с </a:t>
            </a:r>
            <a:r>
              <a:rPr lang="ru-RU" dirty="0" smtClean="0"/>
              <a:t>легкостью отправляем </a:t>
            </a:r>
            <a:r>
              <a:rPr lang="ru-RU" dirty="0"/>
              <a:t>на свалку;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Появление </a:t>
            </a:r>
            <a:r>
              <a:rPr lang="ru-RU" dirty="0"/>
              <a:t>рекламы, которая навязывает нам все новые и </a:t>
            </a:r>
            <a:r>
              <a:rPr lang="ru-RU" dirty="0" smtClean="0"/>
              <a:t>новые потребности</a:t>
            </a:r>
            <a:r>
              <a:rPr lang="ru-RU" dirty="0"/>
              <a:t>, заставляя покупать много ненужных вещей </a:t>
            </a:r>
            <a:r>
              <a:rPr lang="ru-RU" dirty="0" smtClean="0"/>
              <a:t>и регулярно </a:t>
            </a:r>
            <a:r>
              <a:rPr lang="ru-RU" dirty="0"/>
              <a:t>отправлять на свалку слегка устаревшие (но при </a:t>
            </a:r>
            <a:r>
              <a:rPr lang="ru-RU" dirty="0" smtClean="0"/>
              <a:t>этом еще </a:t>
            </a:r>
            <a:r>
              <a:rPr lang="ru-RU" dirty="0"/>
              <a:t>исправные и хорошие) </a:t>
            </a:r>
            <a:r>
              <a:rPr lang="ru-RU" dirty="0" smtClean="0"/>
              <a:t>вещи;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Появление </a:t>
            </a:r>
            <a:r>
              <a:rPr lang="ru-RU" dirty="0"/>
              <a:t>большого количества упаковки, которая </a:t>
            </a:r>
            <a:r>
              <a:rPr lang="ru-RU" dirty="0" smtClean="0"/>
              <a:t>служит только </a:t>
            </a:r>
            <a:r>
              <a:rPr lang="ru-RU" dirty="0"/>
              <a:t>для привлечения покупателей и сразу после </a:t>
            </a:r>
            <a:r>
              <a:rPr lang="ru-RU" dirty="0" smtClean="0"/>
              <a:t>покупки превращается </a:t>
            </a:r>
            <a:r>
              <a:rPr lang="ru-RU" dirty="0"/>
              <a:t>в мусор – отправляется на свалку;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Повышение </a:t>
            </a:r>
            <a:r>
              <a:rPr lang="ru-RU" dirty="0"/>
              <a:t>уровня жизни, а значит, выбрасывание пригодных </a:t>
            </a:r>
            <a:r>
              <a:rPr lang="ru-RU" dirty="0" smtClean="0"/>
              <a:t>к использованию </a:t>
            </a:r>
            <a:r>
              <a:rPr lang="ru-RU" dirty="0"/>
              <a:t>вещей с последующей заменой на </a:t>
            </a:r>
            <a:r>
              <a:rPr lang="ru-RU" dirty="0" smtClean="0"/>
              <a:t>новые изделия </a:t>
            </a:r>
            <a:r>
              <a:rPr lang="ru-RU" dirty="0"/>
              <a:t>(например, у вас есть телефон, который </a:t>
            </a:r>
            <a:r>
              <a:rPr lang="ru-RU" dirty="0" smtClean="0"/>
              <a:t>хорошо работает</a:t>
            </a:r>
            <a:r>
              <a:rPr lang="ru-RU" dirty="0"/>
              <a:t>, но вы увидели новый телефон и захотели его </a:t>
            </a:r>
            <a:r>
              <a:rPr lang="ru-RU" dirty="0" smtClean="0"/>
              <a:t>купить, вы </a:t>
            </a:r>
            <a:r>
              <a:rPr lang="ru-RU" dirty="0"/>
              <a:t>старый выбрасываете почему? Потому что он сломался?).</a:t>
            </a:r>
          </a:p>
        </p:txBody>
      </p:sp>
    </p:spTree>
    <p:extLst>
      <p:ext uri="{BB962C8B-B14F-4D97-AF65-F5344CB8AC3E}">
        <p14:creationId xmlns:p14="http://schemas.microsoft.com/office/powerpoint/2010/main" val="831303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ДАЛЬНЕЙШАЯ СУДЬБА ОТХОДОВ</a:t>
            </a:r>
            <a:b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1813" y="1600200"/>
            <a:ext cx="5100373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510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381001"/>
            <a:ext cx="8636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443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ри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основных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варианта обращения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с мусором: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600" dirty="0"/>
              <a:t>1. Захоронение.</a:t>
            </a:r>
          </a:p>
          <a:p>
            <a:pPr marL="0" indent="0" algn="just">
              <a:buNone/>
            </a:pPr>
            <a:r>
              <a:rPr lang="ru-RU" sz="2600" dirty="0"/>
              <a:t>Это самый </a:t>
            </a:r>
            <a:r>
              <a:rPr lang="ru-RU" sz="2600" dirty="0">
                <a:solidFill>
                  <a:schemeClr val="accent3">
                    <a:lumMod val="50000"/>
                  </a:schemeClr>
                </a:solidFill>
              </a:rPr>
              <a:t>антиэкологичный</a:t>
            </a:r>
            <a:r>
              <a:rPr lang="ru-RU" sz="2600" dirty="0"/>
              <a:t> вариант. При обычной свалке </a:t>
            </a:r>
            <a:r>
              <a:rPr lang="ru-RU" sz="2600" dirty="0" smtClean="0"/>
              <a:t>из неё </a:t>
            </a:r>
            <a:r>
              <a:rPr lang="ru-RU" sz="2600" dirty="0"/>
              <a:t>вытекают токсичные инфильтрационные воды, а в </a:t>
            </a:r>
            <a:r>
              <a:rPr lang="ru-RU" sz="2600" dirty="0" smtClean="0"/>
              <a:t>атмосферу попадает </a:t>
            </a:r>
            <a:r>
              <a:rPr lang="ru-RU" sz="2600" dirty="0"/>
              <a:t>метан.</a:t>
            </a:r>
          </a:p>
          <a:p>
            <a:pPr marL="0" indent="0" algn="ctr">
              <a:buNone/>
            </a:pPr>
            <a:r>
              <a:rPr lang="ru-RU" sz="2600" dirty="0"/>
              <a:t>2. Сжигание.</a:t>
            </a:r>
          </a:p>
          <a:p>
            <a:pPr marL="0" indent="0" algn="just">
              <a:buNone/>
            </a:pPr>
            <a:r>
              <a:rPr lang="ru-RU" sz="2600" dirty="0"/>
              <a:t>При </a:t>
            </a:r>
            <a:r>
              <a:rPr lang="ru-RU" sz="2600" dirty="0">
                <a:solidFill>
                  <a:schemeClr val="accent3">
                    <a:lumMod val="50000"/>
                  </a:schemeClr>
                </a:solidFill>
              </a:rPr>
              <a:t>сжигании мусора </a:t>
            </a:r>
            <a:r>
              <a:rPr lang="ru-RU" sz="2600" dirty="0"/>
              <a:t>на </a:t>
            </a:r>
            <a:r>
              <a:rPr lang="ru-RU" sz="2600" dirty="0" err="1"/>
              <a:t>мусоросжигающих</a:t>
            </a:r>
            <a:r>
              <a:rPr lang="ru-RU" sz="2600" dirty="0"/>
              <a:t> заводах </a:t>
            </a:r>
            <a:r>
              <a:rPr lang="ru-RU" sz="2600" dirty="0" smtClean="0"/>
              <a:t>удаётся уменьшить </a:t>
            </a:r>
            <a:r>
              <a:rPr lang="ru-RU" sz="2600" dirty="0"/>
              <a:t>их объем и получить некоторое количество энергии. 1 </a:t>
            </a:r>
            <a:r>
              <a:rPr lang="ru-RU" sz="2600" dirty="0" smtClean="0"/>
              <a:t>т мусора </a:t>
            </a:r>
            <a:r>
              <a:rPr lang="ru-RU" sz="2600" dirty="0"/>
              <a:t>может дать 400 КВт-час. Однако даже при </a:t>
            </a:r>
            <a:r>
              <a:rPr lang="ru-RU" sz="2600" dirty="0" smtClean="0"/>
              <a:t>самой совершенной </a:t>
            </a:r>
            <a:r>
              <a:rPr lang="ru-RU" sz="2600" dirty="0"/>
              <a:t>технологии сжигания эти заводы 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загрязняют атмосферу</a:t>
            </a:r>
            <a:r>
              <a:rPr lang="ru-RU" sz="2600" dirty="0" smtClean="0"/>
              <a:t>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42686317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0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50"/>
      </a:hlink>
      <a:folHlink>
        <a:srgbClr val="00B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547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Adine Kirnberg</vt:lpstr>
      <vt:lpstr>Arial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«Есть такое твердое правило: встал поутру, умылся, привел себя в порядок и сразу же приведи в порядок свою планету». Антуан Де Сент – Экзюпери</vt:lpstr>
      <vt:lpstr>Презентация PowerPoint</vt:lpstr>
      <vt:lpstr>ДАЛЬНЕЙШАЯ СУДЬБА ОТХОДОВ </vt:lpstr>
      <vt:lpstr>Презентация PowerPoint</vt:lpstr>
      <vt:lpstr>Три основных варианта обращения с мусором:</vt:lpstr>
      <vt:lpstr>3. Сортировка и переработка.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Экологический-2</dc:title>
  <dc:creator>Фокина Лидия Петровна</dc:creator>
  <cp:keywords>Шаблон презентации</cp:keywords>
  <cp:lastModifiedBy>СКОШ4</cp:lastModifiedBy>
  <cp:revision>28</cp:revision>
  <dcterms:created xsi:type="dcterms:W3CDTF">2017-02-23T13:11:39Z</dcterms:created>
  <dcterms:modified xsi:type="dcterms:W3CDTF">2022-03-24T09:13:15Z</dcterms:modified>
</cp:coreProperties>
</file>