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78" r:id="rId4"/>
    <p:sldId id="260" r:id="rId5"/>
    <p:sldId id="275" r:id="rId6"/>
    <p:sldId id="261" r:id="rId7"/>
    <p:sldId id="276" r:id="rId8"/>
    <p:sldId id="262" r:id="rId9"/>
    <p:sldId id="263" r:id="rId10"/>
    <p:sldId id="264" r:id="rId11"/>
    <p:sldId id="277" r:id="rId12"/>
    <p:sldId id="265" r:id="rId13"/>
    <p:sldId id="267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4903"/>
    <a:srgbClr val="F94900"/>
    <a:srgbClr val="FF6D00"/>
    <a:srgbClr val="0D8697"/>
    <a:srgbClr val="C6247A"/>
    <a:srgbClr val="C52378"/>
    <a:srgbClr val="98124D"/>
    <a:srgbClr val="853E5B"/>
    <a:srgbClr val="613125"/>
    <a:srgbClr val="AC187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74" autoAdjust="0"/>
    <p:restoredTop sz="96433" autoAdjust="0"/>
  </p:normalViewPr>
  <p:slideViewPr>
    <p:cSldViewPr snapToGrid="0">
      <p:cViewPr varScale="1">
        <p:scale>
          <a:sx n="66" d="100"/>
          <a:sy n="66" d="100"/>
        </p:scale>
        <p:origin x="-142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3047" y="403039"/>
            <a:ext cx="652328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 w="3175">
                  <a:solidFill>
                    <a:schemeClr val="tx1"/>
                  </a:solidFill>
                </a:ln>
                <a:solidFill>
                  <a:srgbClr val="FF6D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Урок письма и развития речи </a:t>
            </a:r>
          </a:p>
          <a:p>
            <a:pPr algn="ctr"/>
            <a:r>
              <a:rPr lang="ru-RU" sz="6000" b="1" dirty="0" smtClean="0">
                <a:ln w="3175">
                  <a:solidFill>
                    <a:schemeClr val="tx1"/>
                  </a:solidFill>
                </a:ln>
                <a:solidFill>
                  <a:srgbClr val="FF6D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 8 </a:t>
            </a:r>
            <a:r>
              <a:rPr lang="ru-RU" sz="6000" b="1" dirty="0" err="1" smtClean="0">
                <a:ln w="3175">
                  <a:solidFill>
                    <a:schemeClr val="tx1"/>
                  </a:solidFill>
                </a:ln>
                <a:solidFill>
                  <a:srgbClr val="FF6D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кл</a:t>
            </a:r>
            <a:r>
              <a:rPr lang="ru-RU" sz="6000" b="1" dirty="0" smtClean="0">
                <a:ln w="3175">
                  <a:solidFill>
                    <a:schemeClr val="tx1"/>
                  </a:solidFill>
                </a:ln>
                <a:solidFill>
                  <a:srgbClr val="FF6D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.</a:t>
            </a:r>
            <a:endParaRPr lang="ru-RU" sz="6000" b="1" dirty="0">
              <a:ln w="3175">
                <a:solidFill>
                  <a:schemeClr val="tx1"/>
                </a:solidFill>
              </a:ln>
              <a:solidFill>
                <a:srgbClr val="FF6D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257" y="3703092"/>
            <a:ext cx="6462825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err="1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Н.М.Белобратова</a:t>
            </a:r>
            <a:r>
              <a:rPr lang="ru-RU" sz="2400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, учитель русского языка и </a:t>
            </a:r>
            <a:r>
              <a:rPr lang="ru-RU" sz="2400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литературы  </a:t>
            </a:r>
            <a:r>
              <a:rPr lang="en-US" sz="2400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I</a:t>
            </a:r>
            <a:r>
              <a:rPr lang="ru-RU" sz="2400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квалификационной категории</a:t>
            </a:r>
            <a:endParaRPr lang="ru-RU" sz="2400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33600" y="1128647"/>
            <a:ext cx="67346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ru-RU" sz="2400" dirty="0" smtClean="0"/>
              <a:t> 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Правописания мягкого знака после шипящих на конце слов.</a:t>
            </a:r>
            <a:endParaRPr lang="ru-RU" sz="2400" b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6250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33600" y="1128647"/>
            <a:ext cx="6734629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ru-RU" sz="2400" b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pic>
        <p:nvPicPr>
          <p:cNvPr id="5" name="Picture 6" descr="articles/312963/image1.jpg (13753 bytes)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0286"/>
            <a:ext cx="9144001" cy="5747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625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4775199" y="2307771"/>
            <a:ext cx="1698172" cy="957943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пишется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569029" y="1016000"/>
            <a:ext cx="2002971" cy="94342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сущ. ж.р.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589486" y="1095828"/>
            <a:ext cx="2046513" cy="94342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Начальная форма глагола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804229" y="4143829"/>
            <a:ext cx="2046514" cy="94342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Глаголы 2 лица ед.ч.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5718628" y="3352800"/>
            <a:ext cx="14515" cy="7692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5" idx="4"/>
          </p:cNvCxnSpPr>
          <p:nvPr/>
        </p:nvCxnSpPr>
        <p:spPr>
          <a:xfrm>
            <a:off x="5624285" y="3265714"/>
            <a:ext cx="123372" cy="580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6342743" y="2002971"/>
            <a:ext cx="812800" cy="4499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3831771" y="1988457"/>
            <a:ext cx="1117600" cy="4789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1625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4775199" y="2264229"/>
            <a:ext cx="1872344" cy="100148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 не пишется</a:t>
            </a:r>
          </a:p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554515" y="972457"/>
            <a:ext cx="2002971" cy="94342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сущ. м.р.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589486" y="1095828"/>
            <a:ext cx="2046513" cy="94342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Сущ. мн.ч. в Р.п.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 стрелкой 17"/>
          <p:cNvCxnSpPr>
            <a:stCxn id="5" idx="4"/>
          </p:cNvCxnSpPr>
          <p:nvPr/>
        </p:nvCxnSpPr>
        <p:spPr>
          <a:xfrm>
            <a:off x="5711371" y="3265714"/>
            <a:ext cx="36286" cy="580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6342743" y="2002971"/>
            <a:ext cx="812800" cy="4499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3831771" y="1988457"/>
            <a:ext cx="1117600" cy="4789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162506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14056" y="243276"/>
            <a:ext cx="304800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2530" name="AutoShape 2"/>
          <p:cNvSpPr>
            <a:spLocks noChangeShapeType="1"/>
          </p:cNvSpPr>
          <p:nvPr/>
        </p:nvSpPr>
        <p:spPr bwMode="auto">
          <a:xfrm>
            <a:off x="777875" y="339725"/>
            <a:ext cx="0" cy="6096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917372" y="1509486"/>
          <a:ext cx="5704114" cy="4484915"/>
        </p:xfrm>
        <a:graphic>
          <a:graphicData uri="http://schemas.openxmlformats.org/drawingml/2006/table">
            <a:tbl>
              <a:tblPr/>
              <a:tblGrid>
                <a:gridCol w="1901158"/>
                <a:gridCol w="1901158"/>
                <a:gridCol w="1901798"/>
              </a:tblGrid>
              <a:tr h="896983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вещ..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глуш</a:t>
                      </a:r>
                      <a:r>
                        <a:rPr lang="ru-RU" sz="2800" b="1" u="none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..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развлеч</a:t>
                      </a:r>
                      <a:r>
                        <a:rPr lang="ru-RU" sz="2800" b="1" u="none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..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6983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помощ</a:t>
                      </a:r>
                      <a:r>
                        <a:rPr lang="ru-RU" sz="2800" b="1" u="none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..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свеч..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училищ..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6983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брош</a:t>
                      </a:r>
                      <a:r>
                        <a:rPr lang="ru-RU" sz="2800" b="1" u="none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..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мыш</a:t>
                      </a:r>
                      <a:r>
                        <a:rPr lang="ru-RU" sz="2800" b="1" u="none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..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подстрич</a:t>
                      </a:r>
                      <a:r>
                        <a:rPr lang="ru-RU" sz="2800" b="1" u="none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..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6983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завуч..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дач..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доч</a:t>
                      </a:r>
                      <a:r>
                        <a:rPr lang="ru-RU" sz="2800" b="1" u="none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..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6983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несёш</a:t>
                      </a:r>
                      <a:r>
                        <a:rPr lang="ru-RU" sz="2800" b="1" u="none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..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тиш</a:t>
                      </a:r>
                      <a:r>
                        <a:rPr lang="ru-RU" sz="2800" b="1" u="none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..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молодёж</a:t>
                      </a:r>
                      <a:r>
                        <a:rPr lang="ru-RU" sz="2800" b="1" u="none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..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3690638" y="312448"/>
            <a:ext cx="30730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Получи  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625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14056" y="243276"/>
            <a:ext cx="304800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2530" name="AutoShape 2"/>
          <p:cNvSpPr>
            <a:spLocks noChangeShapeType="1"/>
          </p:cNvSpPr>
          <p:nvPr/>
        </p:nvSpPr>
        <p:spPr bwMode="auto">
          <a:xfrm>
            <a:off x="777875" y="339725"/>
            <a:ext cx="0" cy="6096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917372" y="1509486"/>
          <a:ext cx="5704114" cy="4484915"/>
        </p:xfrm>
        <a:graphic>
          <a:graphicData uri="http://schemas.openxmlformats.org/drawingml/2006/table">
            <a:tbl>
              <a:tblPr/>
              <a:tblGrid>
                <a:gridCol w="1901158"/>
                <a:gridCol w="1901158"/>
                <a:gridCol w="1901798"/>
              </a:tblGrid>
              <a:tr h="896983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вещь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глушь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развлечь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896983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помощь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свеч</a:t>
                      </a:r>
                      <a:endParaRPr lang="ru-RU" sz="1400" u="none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училищ</a:t>
                      </a:r>
                      <a:endParaRPr lang="ru-RU" sz="1400" u="none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6983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брошь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мышь</a:t>
                      </a:r>
                      <a:endParaRPr lang="ru-RU" sz="1400" u="none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подстричь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896983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завуч</a:t>
                      </a:r>
                      <a:endParaRPr lang="ru-RU" sz="1400" u="none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дач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дочь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896983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несёшь</a:t>
                      </a:r>
                      <a:endParaRPr lang="ru-RU" sz="1400" u="none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тишь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none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молодёжь</a:t>
                      </a:r>
                      <a:endParaRPr lang="ru-RU" sz="1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3690638" y="312448"/>
            <a:ext cx="30730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Получи  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625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656114" y="939678"/>
            <a:ext cx="580571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Домашнее задание.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Упр. 186, стр.141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62506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452915" y="591584"/>
            <a:ext cx="44123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2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Рефлексия.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56970" y="1753551"/>
            <a:ext cx="610325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Мне удалось …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Меня удивило …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Мне понравилось …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Я порадовался за …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Я хочу поблагодарить … за …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Я могу похвалить себя за …</a:t>
            </a:r>
          </a:p>
        </p:txBody>
      </p:sp>
    </p:spTree>
    <p:extLst>
      <p:ext uri="{BB962C8B-B14F-4D97-AF65-F5344CB8AC3E}">
        <p14:creationId xmlns:p14="http://schemas.microsoft.com/office/powerpoint/2010/main" xmlns="" val="36162506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6250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29051" y="1146412"/>
            <a:ext cx="682388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«Человек неучёный — что топор </a:t>
            </a: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неточёный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: можно и таким дерево срубить, да трудов много.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55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265528" y="1146412"/>
            <a:ext cx="648268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стыдно не знать — стыдно не учиться.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будем много знать, если мало будем спать.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Хорошо того учить, кто хочет много знать.</a:t>
            </a:r>
            <a:endParaRPr lang="ru-RU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Сделали дело – гуляем смело!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55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206168" y="261260"/>
          <a:ext cx="6734634" cy="5718630"/>
        </p:xfrm>
        <a:graphic>
          <a:graphicData uri="http://schemas.openxmlformats.org/drawingml/2006/table">
            <a:tbl>
              <a:tblPr/>
              <a:tblGrid>
                <a:gridCol w="673393"/>
                <a:gridCol w="673393"/>
                <a:gridCol w="673393"/>
                <a:gridCol w="673393"/>
                <a:gridCol w="673393"/>
                <a:gridCol w="673393"/>
                <a:gridCol w="673393"/>
                <a:gridCol w="673393"/>
                <a:gridCol w="673393"/>
                <a:gridCol w="674097"/>
              </a:tblGrid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Ф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Ч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Ш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Я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Э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Я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Ш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Ш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Ю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Я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Ч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Ф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Щ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Ч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Ф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Ч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1625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206168" y="261260"/>
          <a:ext cx="6734634" cy="5718630"/>
        </p:xfrm>
        <a:graphic>
          <a:graphicData uri="http://schemas.openxmlformats.org/drawingml/2006/table">
            <a:tbl>
              <a:tblPr/>
              <a:tblGrid>
                <a:gridCol w="673393"/>
                <a:gridCol w="673393"/>
                <a:gridCol w="673393"/>
                <a:gridCol w="673393"/>
                <a:gridCol w="673393"/>
                <a:gridCol w="673393"/>
                <a:gridCol w="673393"/>
                <a:gridCol w="673393"/>
                <a:gridCol w="673393"/>
                <a:gridCol w="674097"/>
              </a:tblGrid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Ф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Ч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Ш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Я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Э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Я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Ш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Ш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Ю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Я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Ч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Ф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Щ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Ч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Ф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Ч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0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1625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18265" y="1230247"/>
            <a:ext cx="6562878" cy="1562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Ученье свет, а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неученье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– тьма.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Хорошую речь хорошо и слушать.</a:t>
            </a:r>
          </a:p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625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23885" y="1230247"/>
            <a:ext cx="6357257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Тьма, слушать.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Ученье,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неученье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369951" y="2753015"/>
            <a:ext cx="10491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Речь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625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7.67808E-7 L -0.75451 -0.003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69994" y="259306"/>
            <a:ext cx="210175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1 - е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2 -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3 - с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4 - ч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5 -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6 - а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7 - л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8 -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9 -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0 – 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35522" y="1446663"/>
            <a:ext cx="324134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3 0 1 2 1 4 5               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9 6  4                          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8 7 6 4                        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0 1 4 5                      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6250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41599" y="1128647"/>
            <a:ext cx="30480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стеречь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дач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плач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течь</a:t>
            </a:r>
          </a:p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62506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754</TotalTime>
  <Words>475</Words>
  <Application>Microsoft Office PowerPoint</Application>
  <PresentationFormat>Экран (4:3)</PresentationFormat>
  <Paragraphs>284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User</cp:lastModifiedBy>
  <cp:revision>127</cp:revision>
  <dcterms:created xsi:type="dcterms:W3CDTF">2013-11-19T05:52:05Z</dcterms:created>
  <dcterms:modified xsi:type="dcterms:W3CDTF">2021-03-15T16:59:03Z</dcterms:modified>
</cp:coreProperties>
</file>