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1" r:id="rId2"/>
    <p:sldId id="272" r:id="rId3"/>
    <p:sldId id="285" r:id="rId4"/>
    <p:sldId id="268" r:id="rId5"/>
    <p:sldId id="269" r:id="rId6"/>
    <p:sldId id="265" r:id="rId7"/>
    <p:sldId id="266" r:id="rId8"/>
    <p:sldId id="277" r:id="rId9"/>
    <p:sldId id="273" r:id="rId10"/>
    <p:sldId id="274" r:id="rId11"/>
    <p:sldId id="275" r:id="rId12"/>
    <p:sldId id="278" r:id="rId13"/>
    <p:sldId id="276" r:id="rId14"/>
    <p:sldId id="289" r:id="rId15"/>
    <p:sldId id="283" r:id="rId16"/>
    <p:sldId id="282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32" autoAdjust="0"/>
    <p:restoredTop sz="86391" autoAdjust="0"/>
  </p:normalViewPr>
  <p:slideViewPr>
    <p:cSldViewPr>
      <p:cViewPr>
        <p:scale>
          <a:sx n="82" d="100"/>
          <a:sy n="82" d="100"/>
        </p:scale>
        <p:origin x="-90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A701C2-E960-45C7-A74C-0B7D37D894DD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CF4277-09A3-4326-A4B1-8FBA5F0F13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//images.yandex.ru/search?p=1&amp;text=%D0%BA%D0%B0%D1%80%D1%82%D0%B8%D0%BD%D0%BA%D0%B0%20%D1%82%D0%BE%D0%BF%D0%BE%D1%80&amp;spsite=fake-024-4375553.ru&amp;img_url=tskmoscow.ru/data/big/23576_1.jpg&amp;rpt=simag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571480"/>
            <a:ext cx="8286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«Дороги не те знания, которые откладываются в мозгу, как жир, дороги  те, которые превращаются в умственные мышцы»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4000504"/>
            <a:ext cx="3286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Герберт Спенсер</a:t>
            </a:r>
            <a:endParaRPr lang="ru-RU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" name="Picture 17" descr="U010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848" t="5556" r="3247" b="6831"/>
          <a:stretch>
            <a:fillRect/>
          </a:stretch>
        </p:blipFill>
        <p:spPr>
          <a:xfrm>
            <a:off x="1357290" y="785794"/>
            <a:ext cx="5926138" cy="3716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pic>
        <p:nvPicPr>
          <p:cNvPr id="3" name="Рисунок 2" descr="art_3_5_clip_image02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142984"/>
            <a:ext cx="2231390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57620" y="1285860"/>
            <a:ext cx="47863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Назовите по рисунку какие отрезки являются радиусами шара.</a:t>
            </a:r>
          </a:p>
          <a:p>
            <a:endParaRPr lang="ru-RU" sz="2400" dirty="0" smtClean="0"/>
          </a:p>
          <a:p>
            <a:r>
              <a:rPr lang="ru-RU" sz="2400" dirty="0" smtClean="0"/>
              <a:t>Назовите отрезок, который является диаметром шара.</a:t>
            </a:r>
          </a:p>
          <a:p>
            <a:endParaRPr lang="ru-RU" sz="2400" dirty="0" smtClean="0"/>
          </a:p>
          <a:p>
            <a:r>
              <a:rPr lang="ru-RU" sz="2400" dirty="0" smtClean="0"/>
              <a:t>Как диаметр связан с радиусом шара?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56700" cy="68707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785926"/>
            <a:ext cx="74295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000108"/>
          <a:ext cx="8321776" cy="5614043"/>
        </p:xfrm>
        <a:graphic>
          <a:graphicData uri="http://schemas.openxmlformats.org/drawingml/2006/table">
            <a:tbl>
              <a:tblPr/>
              <a:tblGrid>
                <a:gridCol w="2963926"/>
                <a:gridCol w="1465230"/>
                <a:gridCol w="1556998"/>
                <a:gridCol w="2335622"/>
              </a:tblGrid>
              <a:tr h="15947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F566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Minion Pro Cond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Шар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Конус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Цилиндр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6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Поверхность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52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Сечения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85728"/>
          <a:ext cx="8607528" cy="5912674"/>
        </p:xfrm>
        <a:graphic>
          <a:graphicData uri="http://schemas.openxmlformats.org/drawingml/2006/table">
            <a:tbl>
              <a:tblPr/>
              <a:tblGrid>
                <a:gridCol w="2857520"/>
                <a:gridCol w="1357322"/>
                <a:gridCol w="1976864"/>
                <a:gridCol w="2415822"/>
              </a:tblGrid>
              <a:tr h="9364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F566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Minion Pro Cond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Шар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Конус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Цилиндр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Примеры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Мяч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Глобус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Арбуз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Воронка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Колпак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Башня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Стакан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Труба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Баночки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0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Поверхность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Сфера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Круг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Часть круга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 круга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Прямоугольник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78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F566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Minion Pro Cond" pitchFamily="18" charset="0"/>
                          <a:ea typeface="Calibri" pitchFamily="34" charset="0"/>
                          <a:cs typeface="Times New Roman" pitchFamily="18" charset="0"/>
                        </a:rPr>
                        <a:t>Сечения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круг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Треугольник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Круг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Овал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Прямоугольник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Круг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Овал</a:t>
                      </a:r>
                    </a:p>
                  </a:txBody>
                  <a:tcPr horzOverflow="overflow">
                    <a:lnL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155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2" y="1285860"/>
            <a:ext cx="37862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Радиус основания цилиндра равен 4 см, а его образующая – 25 см. Найдите площадь боковой поверхности цилиндра.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1285860"/>
            <a:ext cx="3786214" cy="385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Вычислить площадь поверхности цилиндра, если его высота 5 см, а радиус оснований 2 см.</a:t>
            </a:r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500166" y="64291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  вариант           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428604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2  вариант</a:t>
            </a:r>
            <a:endParaRPr lang="ru-RU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428860" y="2714620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785794"/>
            <a:ext cx="73581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Ответ:  </a:t>
            </a:r>
          </a:p>
          <a:p>
            <a:r>
              <a:rPr lang="ru-RU" sz="4000" dirty="0" smtClean="0"/>
              <a:t>                               </a:t>
            </a:r>
            <a:endParaRPr lang="ru-RU" sz="4000" dirty="0" smtClean="0">
              <a:latin typeface="+mj-lt"/>
            </a:endParaRPr>
          </a:p>
          <a:p>
            <a:r>
              <a:rPr lang="ru-RU" sz="4000" dirty="0" smtClean="0"/>
              <a:t>   1 вариант:           2 вариант: </a:t>
            </a:r>
          </a:p>
          <a:p>
            <a:endParaRPr lang="ru-RU" sz="4000" dirty="0" smtClean="0">
              <a:latin typeface="+mj-lt"/>
            </a:endParaRPr>
          </a:p>
          <a:p>
            <a:r>
              <a:rPr lang="ru-RU" sz="4000" dirty="0" smtClean="0"/>
              <a:t> </a:t>
            </a:r>
            <a:r>
              <a:rPr lang="en-US" sz="4000" dirty="0" smtClean="0"/>
              <a:t>S=</a:t>
            </a:r>
            <a:r>
              <a:rPr lang="ru-RU" sz="4000" dirty="0" smtClean="0"/>
              <a:t>2</a:t>
            </a:r>
            <a:r>
              <a:rPr lang="en-US" sz="4000" dirty="0" smtClean="0"/>
              <a:t>•</a:t>
            </a:r>
            <a:r>
              <a:rPr lang="ru-RU" sz="4000" dirty="0" smtClean="0"/>
              <a:t>3,14</a:t>
            </a:r>
            <a:r>
              <a:rPr lang="en-US" sz="4000" dirty="0" smtClean="0"/>
              <a:t>•</a:t>
            </a:r>
            <a:r>
              <a:rPr lang="ru-RU" sz="4000" dirty="0" smtClean="0"/>
              <a:t>25•4         </a:t>
            </a:r>
            <a:r>
              <a:rPr lang="en-US" sz="4000" dirty="0" smtClean="0"/>
              <a:t>S=</a:t>
            </a:r>
            <a:r>
              <a:rPr lang="ru-RU" sz="4000" dirty="0" smtClean="0"/>
              <a:t>2</a:t>
            </a:r>
            <a:r>
              <a:rPr lang="en-US" sz="4000" dirty="0" smtClean="0"/>
              <a:t>•</a:t>
            </a:r>
            <a:r>
              <a:rPr lang="ru-RU" sz="4000" dirty="0" smtClean="0"/>
              <a:t>3,14</a:t>
            </a:r>
            <a:r>
              <a:rPr lang="en-US" sz="4000" dirty="0" smtClean="0"/>
              <a:t>•</a:t>
            </a:r>
            <a:r>
              <a:rPr lang="ru-RU" sz="4000" dirty="0" smtClean="0"/>
              <a:t>2•5           </a:t>
            </a:r>
          </a:p>
          <a:p>
            <a:r>
              <a:rPr lang="ru-RU" sz="4000" dirty="0" smtClean="0"/>
              <a:t> </a:t>
            </a:r>
            <a:r>
              <a:rPr lang="en-US" sz="4000" dirty="0" smtClean="0"/>
              <a:t>S= </a:t>
            </a:r>
            <a:r>
              <a:rPr lang="ru-RU" sz="4000" dirty="0" smtClean="0"/>
              <a:t>628  см</a:t>
            </a:r>
            <a:r>
              <a:rPr lang="ru-RU" sz="4000" baseline="30000" dirty="0" smtClean="0"/>
              <a:t>2                </a:t>
            </a:r>
            <a:r>
              <a:rPr lang="ru-RU" sz="4000" dirty="0" smtClean="0"/>
              <a:t>  </a:t>
            </a:r>
            <a:r>
              <a:rPr lang="en-US" sz="4000" dirty="0" smtClean="0"/>
              <a:t>S= </a:t>
            </a:r>
            <a:r>
              <a:rPr lang="ru-RU" sz="4000" dirty="0" smtClean="0"/>
              <a:t>62,8  см</a:t>
            </a:r>
            <a:r>
              <a:rPr lang="ru-RU" sz="4000" baseline="30000" dirty="0" smtClean="0"/>
              <a:t>2</a:t>
            </a:r>
            <a:r>
              <a:rPr lang="ru-RU" sz="4000" dirty="0" smtClean="0"/>
              <a:t> </a:t>
            </a:r>
            <a:endParaRPr lang="ru-RU" sz="4000" dirty="0" smtClean="0">
              <a:latin typeface="+mj-lt"/>
            </a:endParaRPr>
          </a:p>
          <a:p>
            <a:r>
              <a:rPr lang="ru-RU" sz="4000" dirty="0" smtClean="0"/>
              <a:t>                                 </a:t>
            </a:r>
            <a:endParaRPr lang="ru-RU" sz="4000" dirty="0">
              <a:latin typeface="+mj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3178959" y="3321843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785794"/>
            <a:ext cx="7358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                           </a:t>
            </a:r>
            <a:endParaRPr lang="ru-RU" sz="40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071678"/>
            <a:ext cx="4714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Домашнее задание:</a:t>
            </a:r>
          </a:p>
          <a:p>
            <a:endParaRPr lang="ru-RU" sz="2800" dirty="0" smtClean="0"/>
          </a:p>
          <a:p>
            <a:r>
              <a:rPr lang="ru-RU" sz="2800" dirty="0" smtClean="0"/>
              <a:t>П. 26 </a:t>
            </a:r>
          </a:p>
          <a:p>
            <a:r>
              <a:rPr lang="ru-RU" sz="2800" dirty="0" smtClean="0"/>
              <a:t> вопросы 1-12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цилин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4000500" cy="2857500"/>
          </a:xfrm>
          <a:prstGeom prst="rect">
            <a:avLst/>
          </a:prstGeom>
          <a:noFill/>
        </p:spPr>
      </p:pic>
      <p:pic>
        <p:nvPicPr>
          <p:cNvPr id="2051" name="Picture 3" descr="C:\Users\user\Pictures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67544" y="476672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Какая фигура лишняя?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357158" y="1285860"/>
            <a:ext cx="1143008" cy="1643074"/>
          </a:xfrm>
          <a:prstGeom prst="flowChartMagneticDisk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уб 10"/>
          <p:cNvSpPr/>
          <p:nvPr/>
        </p:nvSpPr>
        <p:spPr>
          <a:xfrm>
            <a:off x="2143108" y="1357298"/>
            <a:ext cx="714380" cy="1500198"/>
          </a:xfrm>
          <a:prstGeom prst="cub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1357298"/>
            <a:ext cx="1143008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https://ds02.infourok.ru/uploads/ex/01ef/00062ff6-3f38d98d/7/hello_html_48e1b9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335638"/>
            <a:ext cx="1571636" cy="1571636"/>
          </a:xfrm>
          <a:prstGeom prst="rect">
            <a:avLst/>
          </a:prstGeom>
          <a:noFill/>
        </p:spPr>
      </p:pic>
      <p:pic>
        <p:nvPicPr>
          <p:cNvPr id="15" name="Picture 7" descr="https://im2-tub-ru.yandex.net/i?id=7f51907e7b603019208b888b3a1db84f&amp;n=33&amp;h=215&amp;w=2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2268" y="1285861"/>
            <a:ext cx="1663135" cy="1643073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642910" y="335756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1928794" y="3357562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б</a:t>
            </a:r>
            <a:endParaRPr lang="ru-RU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3643306" y="3357562"/>
            <a:ext cx="65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22" name="TextBox 21"/>
          <p:cNvSpPr txBox="1"/>
          <p:nvPr/>
        </p:nvSpPr>
        <p:spPr>
          <a:xfrm>
            <a:off x="5286380" y="3357562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г</a:t>
            </a:r>
            <a:endParaRPr lang="ru-RU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7572396" y="3357562"/>
            <a:ext cx="597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/>
              <a:t>д</a:t>
            </a:r>
            <a:endParaRPr lang="ru-RU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1" y="1000108"/>
            <a:ext cx="5572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Геометрические тела</a:t>
            </a:r>
            <a:r>
              <a:rPr lang="ru-RU" dirty="0" smtClean="0"/>
              <a:t>                                             </a:t>
            </a:r>
            <a:endParaRPr lang="ru-RU" dirty="0"/>
          </a:p>
        </p:txBody>
      </p:sp>
      <p:sp>
        <p:nvSpPr>
          <p:cNvPr id="4" name="Стрелка влево 3"/>
          <p:cNvSpPr/>
          <p:nvPr/>
        </p:nvSpPr>
        <p:spPr>
          <a:xfrm rot="19448412">
            <a:off x="1446968" y="1986080"/>
            <a:ext cx="1943316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2067635">
            <a:off x="5946079" y="2036371"/>
            <a:ext cx="1961077" cy="3972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7224" y="2928934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Многогранники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857884" y="3000372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Тела вращения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цилин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4000500" cy="2857500"/>
          </a:xfrm>
          <a:prstGeom prst="rect">
            <a:avLst/>
          </a:prstGeom>
          <a:noFill/>
        </p:spPr>
      </p:pic>
      <p:pic>
        <p:nvPicPr>
          <p:cNvPr id="2051" name="Picture 3" descr="C:\Users\user\Pictures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3573016"/>
            <a:ext cx="61926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Слова «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и «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сфера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происходят от одного и того же греческого слова «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сфайра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– мяч.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548680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 «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цилиндр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от латинского слова «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цилиндрус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которое в переводе обозначает валик, каток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988840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 «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конус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заимствовано из греческого языка «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konos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в переводе обозначает втулка, сосновая шишка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3" descr="C:\Users\user\Pictures\ша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717032"/>
            <a:ext cx="1078588" cy="1152128"/>
          </a:xfrm>
          <a:prstGeom prst="rect">
            <a:avLst/>
          </a:prstGeom>
          <a:noFill/>
        </p:spPr>
      </p:pic>
      <p:pic>
        <p:nvPicPr>
          <p:cNvPr id="4098" name="Picture 2" descr="http://plusphotoshop.ru/i/gallery/5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060847"/>
            <a:ext cx="1176349" cy="1343323"/>
          </a:xfrm>
          <a:prstGeom prst="rect">
            <a:avLst/>
          </a:prstGeom>
          <a:noFill/>
        </p:spPr>
      </p:pic>
      <p:pic>
        <p:nvPicPr>
          <p:cNvPr id="4100" name="Picture 4" descr="http://findwords.ru/images/v/valik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764704"/>
            <a:ext cx="1143000" cy="114300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цилин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4000500" cy="2857500"/>
          </a:xfrm>
          <a:prstGeom prst="rect">
            <a:avLst/>
          </a:prstGeom>
          <a:noFill/>
        </p:spPr>
      </p:pic>
      <p:pic>
        <p:nvPicPr>
          <p:cNvPr id="2051" name="Picture 3" descr="C:\Users\user\Pictures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55679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ЦИЛИНДР 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6" name="Picture 7" descr="C:\Users\user\Pictures\цилиндр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20888"/>
            <a:ext cx="2952328" cy="26642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51920" y="16288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КОНУС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8" name="Picture 7" descr="https://im2-tub-ru.yandex.net/i?id=7f51907e7b603019208b888b3a1db84f&amp;n=33&amp;h=215&amp;w=2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420888"/>
            <a:ext cx="2623939" cy="25922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60232" y="162880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ШАР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620688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chemeClr val="accent2">
                    <a:lumMod val="75000"/>
                  </a:schemeClr>
                </a:solidFill>
              </a:rPr>
              <a:t>ТЕМА   УРОКА</a:t>
            </a:r>
            <a:endParaRPr lang="ru-RU" sz="3200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5602" name="Picture 2" descr="https://ds02.infourok.ru/uploads/ex/01ef/00062ff6-3f38d98d/7/hello_html_48e1b9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492896"/>
            <a:ext cx="2555776" cy="255577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55679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3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857232"/>
            <a:ext cx="485778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5786" y="5137158"/>
            <a:ext cx="63579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ОА, О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А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- радиус</a:t>
            </a:r>
          </a:p>
          <a:p>
            <a:pPr algn="ctr"/>
            <a:r>
              <a:rPr lang="ru-RU" sz="2800" dirty="0" smtClean="0"/>
              <a:t> ОО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- высота </a:t>
            </a:r>
            <a:r>
              <a:rPr lang="ru-RU" sz="2800" dirty="0" smtClean="0"/>
              <a:t>цилиндра (</a:t>
            </a:r>
            <a:r>
              <a:rPr lang="en-US" sz="2800" dirty="0" smtClean="0">
                <a:latin typeface="Constantia"/>
              </a:rPr>
              <a:t>h</a:t>
            </a:r>
            <a:r>
              <a:rPr lang="ru-RU" sz="2800" smtClean="0">
                <a:latin typeface="Constantia"/>
              </a:rPr>
              <a:t>)</a:t>
            </a:r>
            <a:r>
              <a:rPr lang="ru-RU" sz="2800" smtClean="0"/>
              <a:t>; </a:t>
            </a:r>
            <a:endParaRPr lang="ru-RU" sz="2800" dirty="0" smtClean="0"/>
          </a:p>
          <a:p>
            <a:pPr algn="ctr"/>
            <a:r>
              <a:rPr lang="ru-RU" sz="2800" dirty="0" smtClean="0"/>
              <a:t>АА</a:t>
            </a:r>
            <a:r>
              <a:rPr lang="ru-RU" sz="2800" baseline="-25000" dirty="0" smtClean="0"/>
              <a:t>1</a:t>
            </a:r>
            <a:r>
              <a:rPr lang="ru-RU" sz="2800" dirty="0" smtClean="0"/>
              <a:t>- образующая </a:t>
            </a:r>
            <a:endParaRPr lang="ru-RU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цилин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4000500" cy="2857500"/>
          </a:xfrm>
          <a:prstGeom prst="rect">
            <a:avLst/>
          </a:prstGeom>
          <a:noFill/>
        </p:spPr>
      </p:pic>
      <p:pic>
        <p:nvPicPr>
          <p:cNvPr id="2051" name="Picture 3" descr="C:\Users\user\Pictures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2643174" y="1214422"/>
            <a:ext cx="3857652" cy="3286148"/>
            <a:chOff x="539552" y="3645024"/>
            <a:chExt cx="2160240" cy="2088232"/>
          </a:xfrm>
        </p:grpSpPr>
        <p:grpSp>
          <p:nvGrpSpPr>
            <p:cNvPr id="7" name="Группа 96"/>
            <p:cNvGrpSpPr/>
            <p:nvPr/>
          </p:nvGrpSpPr>
          <p:grpSpPr>
            <a:xfrm>
              <a:off x="539552" y="3645024"/>
              <a:ext cx="2160240" cy="2088232"/>
              <a:chOff x="539552" y="3645024"/>
              <a:chExt cx="2160240" cy="2088232"/>
            </a:xfrm>
          </p:grpSpPr>
          <p:grpSp>
            <p:nvGrpSpPr>
              <p:cNvPr id="9" name="Группа 89"/>
              <p:cNvGrpSpPr/>
              <p:nvPr/>
            </p:nvGrpSpPr>
            <p:grpSpPr>
              <a:xfrm>
                <a:off x="539552" y="3645024"/>
                <a:ext cx="2160240" cy="2088232"/>
                <a:chOff x="611560" y="3573016"/>
                <a:chExt cx="2160240" cy="2088232"/>
              </a:xfrm>
            </p:grpSpPr>
            <p:sp>
              <p:nvSpPr>
                <p:cNvPr id="11" name="Прямоугольник 10"/>
                <p:cNvSpPr/>
                <p:nvPr/>
              </p:nvSpPr>
              <p:spPr>
                <a:xfrm>
                  <a:off x="611560" y="4221088"/>
                  <a:ext cx="1872208" cy="792088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Овал 11"/>
                <p:cNvSpPr/>
                <p:nvPr/>
              </p:nvSpPr>
              <p:spPr>
                <a:xfrm>
                  <a:off x="1187624" y="3573016"/>
                  <a:ext cx="648072" cy="648072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Овал 12"/>
                <p:cNvSpPr/>
                <p:nvPr/>
              </p:nvSpPr>
              <p:spPr>
                <a:xfrm>
                  <a:off x="1259632" y="5013176"/>
                  <a:ext cx="648072" cy="648072"/>
                </a:xfrm>
                <a:prstGeom prst="ellipse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2555776" y="4365104"/>
                  <a:ext cx="21602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h</a:t>
                  </a:r>
                  <a:endParaRPr lang="ru-RU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331640" y="4149080"/>
                  <a:ext cx="7920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/>
                    <a:t>L=2</a:t>
                  </a:r>
                  <a:r>
                    <a:rPr lang="el-GR" dirty="0" smtClean="0"/>
                    <a:t>π</a:t>
                  </a:r>
                  <a:r>
                    <a:rPr lang="en-US" dirty="0" smtClean="0"/>
                    <a:t>r</a:t>
                  </a:r>
                  <a:endParaRPr lang="ru-RU" dirty="0"/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1475656" y="5157192"/>
                <a:ext cx="2880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r</a:t>
                </a:r>
                <a:endParaRPr lang="ru-RU" dirty="0"/>
              </a:p>
            </p:txBody>
          </p:sp>
        </p:grpSp>
        <p:cxnSp>
          <p:nvCxnSpPr>
            <p:cNvPr id="8" name="Прямая соединительная линия 7"/>
            <p:cNvCxnSpPr/>
            <p:nvPr/>
          </p:nvCxnSpPr>
          <p:spPr>
            <a:xfrm>
              <a:off x="1475656" y="5445224"/>
              <a:ext cx="3600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571736" y="5000636"/>
            <a:ext cx="3643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 </a:t>
            </a:r>
            <a:r>
              <a:rPr lang="ru-RU" sz="4400" b="1" baseline="-25000" dirty="0" smtClean="0">
                <a:latin typeface="Times New Roman" pitchFamily="18" charset="0"/>
                <a:cs typeface="Times New Roman" pitchFamily="18" charset="0"/>
              </a:rPr>
              <a:t>бок 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l-GR" sz="4400" b="1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rh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" name="Picture 2" descr="http://im2-tub.yandex.net/i?id=45955611&amp;tov=2&amp;n=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857232"/>
            <a:ext cx="1928825" cy="229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www.bahco.ru/img/uppic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3786190"/>
            <a:ext cx="1814437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Пень в саду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642919"/>
            <a:ext cx="2571768" cy="4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Pictures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292895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357686" y="1785926"/>
            <a:ext cx="41434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 - вершина конуса</a:t>
            </a:r>
          </a:p>
          <a:p>
            <a:r>
              <a:rPr lang="ru-RU" sz="2800" dirty="0" smtClean="0"/>
              <a:t>АО-высота; </a:t>
            </a:r>
          </a:p>
          <a:p>
            <a:r>
              <a:rPr lang="ru-RU" sz="2800" dirty="0" smtClean="0"/>
              <a:t>АВ - образующая;</a:t>
            </a:r>
          </a:p>
          <a:p>
            <a:r>
              <a:rPr lang="ru-RU" sz="2800" dirty="0" smtClean="0"/>
              <a:t>ОВ – радиус основания;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1188</TotalTime>
  <Words>287</Words>
  <Application>Microsoft Office PowerPoint</Application>
  <PresentationFormat>Экран (4:3)</PresentationFormat>
  <Paragraphs>94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LM Admin</cp:lastModifiedBy>
  <cp:revision>38</cp:revision>
  <dcterms:created xsi:type="dcterms:W3CDTF">2017-01-11T12:55:44Z</dcterms:created>
  <dcterms:modified xsi:type="dcterms:W3CDTF">2017-12-19T19:01:48Z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712936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D7.1.2</vt:lpwstr>
  </property>
</Properties>
</file>