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9" r:id="rId4"/>
    <p:sldId id="262" r:id="rId5"/>
    <p:sldId id="267" r:id="rId6"/>
    <p:sldId id="268" r:id="rId7"/>
    <p:sldId id="263" r:id="rId8"/>
    <p:sldId id="265" r:id="rId9"/>
    <p:sldId id="269" r:id="rId10"/>
    <p:sldId id="260" r:id="rId11"/>
    <p:sldId id="261" r:id="rId12"/>
    <p:sldId id="270" r:id="rId13"/>
    <p:sldId id="273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634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692880577427821E-2"/>
          <c:y val="6.5585875984251973E-2"/>
          <c:w val="0.75832644356955392"/>
          <c:h val="0.82534645669291351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</c:v>
                </c:pt>
              </c:strCache>
            </c:strRef>
          </c:tx>
          <c:dLbls>
            <c:showVal val="1"/>
          </c:dLbls>
          <c:cat>
            <c:strRef>
              <c:f>Лист1!$A$2:$A$5</c:f>
              <c:strCache>
                <c:ptCount val="4"/>
                <c:pt idx="0">
                  <c:v>Русские</c:v>
                </c:pt>
                <c:pt idx="1">
                  <c:v>Татары</c:v>
                </c:pt>
                <c:pt idx="2">
                  <c:v>Украинцы</c:v>
                </c:pt>
                <c:pt idx="3">
                  <c:v>Немцы</c:v>
                </c:pt>
              </c:strCache>
            </c:strRef>
          </c:cat>
          <c:val>
            <c:numRef>
              <c:f>Лист1!$B$2:$B$5</c:f>
              <c:numCache>
                <c:formatCode>#,##0</c:formatCode>
                <c:ptCount val="4"/>
                <c:pt idx="0">
                  <c:v>2616891</c:v>
                </c:pt>
                <c:pt idx="1">
                  <c:v>40128</c:v>
                </c:pt>
                <c:pt idx="2">
                  <c:v>37261</c:v>
                </c:pt>
                <c:pt idx="3">
                  <c:v>22261</c:v>
                </c:pt>
              </c:numCache>
            </c:numRef>
          </c:val>
        </c:ser>
        <c:dLbls/>
        <c:axId val="63342464"/>
        <c:axId val="63344000"/>
      </c:barChart>
      <c:catAx>
        <c:axId val="63342464"/>
        <c:scaling>
          <c:orientation val="minMax"/>
        </c:scaling>
        <c:axPos val="b"/>
        <c:tickLblPos val="nextTo"/>
        <c:crossAx val="63344000"/>
        <c:crosses val="autoZero"/>
        <c:auto val="1"/>
        <c:lblAlgn val="ctr"/>
        <c:lblOffset val="100"/>
      </c:catAx>
      <c:valAx>
        <c:axId val="63344000"/>
        <c:scaling>
          <c:orientation val="minMax"/>
        </c:scaling>
        <c:axPos val="l"/>
        <c:majorGridlines/>
        <c:numFmt formatCode="#,##0" sourceLinked="1"/>
        <c:tickLblPos val="nextTo"/>
        <c:crossAx val="6334246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14.11.2024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3.mp3"/><Relationship Id="rId5" Type="http://schemas.openxmlformats.org/officeDocument/2006/relationships/image" Target="../media/image17.png"/><Relationship Id="rId4" Type="http://schemas.microsoft.com/office/2007/relationships/media" Target="../media/media3.mp3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83671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Национальный состав населения Красноярского края 2022 г.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8253" cy="6853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xmlns="" val="3384254877"/>
              </p:ext>
            </p:extLst>
          </p:nvPr>
        </p:nvGraphicFramePr>
        <p:xfrm>
          <a:off x="1403648" y="2204864"/>
          <a:ext cx="6624736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211353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8210" y="590823"/>
            <a:ext cx="7772400" cy="1470025"/>
          </a:xfrm>
        </p:spPr>
        <p:txBody>
          <a:bodyPr>
            <a:normAutofit/>
          </a:bodyPr>
          <a:lstStyle/>
          <a:p>
            <a:r>
              <a:rPr lang="ru-RU" dirty="0" smtClean="0"/>
              <a:t>Татарский национальный праздник «Сабантуй»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47" y="4310"/>
            <a:ext cx="9138253" cy="6853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172404" y="2060848"/>
            <a:ext cx="714401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Слово "сабантуй" происходит от тюркских 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лексических значений "сабан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- плуг и "туй" - праздник. 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Отмечается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июне месяце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честь завершения весенних посевных работ.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праздник труда, здоровья, силы и ловкости. Он имеет свои обычаи, обряды, состоит обычно из различных состязаний, сопровождается многочисленными песнями и плясками.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Этот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праздник находится под защитой ЮНЕСКО как шедевр устного наследия человечества, ведь он - настоящий драгоценный камень национального единства и дружбы. </a:t>
            </a:r>
          </a:p>
        </p:txBody>
      </p:sp>
    </p:spTree>
    <p:extLst>
      <p:ext uri="{BB962C8B-B14F-4D97-AF65-F5344CB8AC3E}">
        <p14:creationId xmlns:p14="http://schemas.microsoft.com/office/powerpoint/2010/main" xmlns="" val="2416376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374799"/>
            <a:ext cx="7772400" cy="1470025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Татарская песня «</a:t>
            </a:r>
            <a:r>
              <a:rPr lang="ru-RU" sz="3600" b="1" dirty="0" err="1" smtClean="0"/>
              <a:t>Туган</a:t>
            </a:r>
            <a:r>
              <a:rPr lang="ru-RU" sz="3600" b="1" dirty="0" smtClean="0"/>
              <a:t> як»</a:t>
            </a:r>
            <a:br>
              <a:rPr lang="ru-RU" sz="3600" b="1" dirty="0" smtClean="0"/>
            </a:br>
            <a:r>
              <a:rPr lang="ru-RU" sz="3600" b="1" dirty="0" smtClean="0"/>
              <a:t>(«Родная сторона») </a:t>
            </a:r>
            <a:endParaRPr lang="ru-RU" sz="36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5680"/>
            <a:ext cx="9138253" cy="6853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187624" y="1844824"/>
            <a:ext cx="604867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Прекрасней в мире нет земли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наш край родной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Здесь поют всем соловьи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наш край родной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березы и цветы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наш край родной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роще спеют ягоды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наш край родной</a:t>
            </a: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Где бы ни был я, в край родной я вернусь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 чужой стране не задержусь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Здесь родился я, здесь земля моя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всегда в свой край вернусь</a:t>
            </a: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Туган як (minus 3) (mp3cut.net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092280" y="557694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3576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31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143000"/>
          </a:xfrm>
        </p:spPr>
        <p:txBody>
          <a:bodyPr/>
          <a:lstStyle/>
          <a:p>
            <a:r>
              <a:rPr lang="ru-RU" dirty="0" smtClean="0"/>
              <a:t>Татарское национальное блюдо: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2" y="116632"/>
            <a:ext cx="91440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564904"/>
            <a:ext cx="6700837" cy="351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30225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484784"/>
            <a:ext cx="7643192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b="1" i="1" dirty="0">
                <a:solidFill>
                  <a:srgbClr val="00B050"/>
                </a:solidFill>
                <a:latin typeface="Sylfaen" panose="010A0502050306030303" pitchFamily="18" charset="0"/>
              </a:rPr>
              <a:t>«МЫ – ЕДИНАЯ СТРАНА. </a:t>
            </a:r>
            <a:endParaRPr lang="ru-RU" sz="6000" b="1" i="1" dirty="0" smtClean="0">
              <a:solidFill>
                <a:srgbClr val="00B050"/>
              </a:solidFill>
              <a:latin typeface="Sylfaen" panose="010A0502050306030303" pitchFamily="18" charset="0"/>
            </a:endParaRPr>
          </a:p>
          <a:p>
            <a:pPr marL="0" indent="0" algn="ctr">
              <a:buNone/>
            </a:pPr>
            <a:r>
              <a:rPr lang="ru-RU" sz="6000" b="1" i="1" dirty="0" smtClean="0">
                <a:solidFill>
                  <a:srgbClr val="00B050"/>
                </a:solidFill>
                <a:latin typeface="Sylfaen" panose="010A0502050306030303" pitchFamily="18" charset="0"/>
              </a:rPr>
              <a:t>В </a:t>
            </a:r>
            <a:r>
              <a:rPr lang="ru-RU" sz="6000" b="1" i="1" dirty="0">
                <a:solidFill>
                  <a:srgbClr val="00B050"/>
                </a:solidFill>
                <a:latin typeface="Sylfaen" panose="010A0502050306030303" pitchFamily="18" charset="0"/>
              </a:rPr>
              <a:t>ЕДИНСТВЕ НАША СИЛА</a:t>
            </a:r>
            <a:r>
              <a:rPr lang="ru-RU" sz="6000" b="1" i="1" dirty="0" smtClean="0">
                <a:solidFill>
                  <a:srgbClr val="00B050"/>
                </a:solidFill>
                <a:latin typeface="Sylfaen" panose="010A0502050306030303" pitchFamily="18" charset="0"/>
              </a:rPr>
              <a:t>!»</a:t>
            </a:r>
            <a:endParaRPr lang="ru-RU" sz="6000" b="1" i="1" dirty="0">
              <a:solidFill>
                <a:srgbClr val="00B050"/>
              </a:solidFill>
              <a:latin typeface="Sylfaen" panose="010A0502050306030303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4701"/>
            <a:ext cx="91440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89198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75670" y="5708685"/>
            <a:ext cx="1334071" cy="843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5523" y="-450"/>
            <a:ext cx="9347053" cy="7010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47840" y="1616026"/>
            <a:ext cx="61937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Сундук.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сундук, сегодня знает каждый. Происходит от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тюркского: крымских татар.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Его название звучало как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сандык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означало любые ящики или коробки.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692696"/>
            <a:ext cx="74168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Из школьного этимологического словаря </a:t>
            </a:r>
            <a:r>
              <a:rPr lang="ru-RU" b="1" dirty="0"/>
              <a:t>русского языка. Происхождение слов. </a:t>
            </a:r>
          </a:p>
          <a:p>
            <a:pPr algn="ctr"/>
            <a:r>
              <a:rPr lang="ru-RU" b="1" dirty="0" smtClean="0"/>
              <a:t>                                                                            (Н</a:t>
            </a:r>
            <a:r>
              <a:rPr lang="ru-RU" b="1" dirty="0"/>
              <a:t>. М. </a:t>
            </a:r>
            <a:r>
              <a:rPr lang="ru-RU" b="1" dirty="0" err="1"/>
              <a:t>Шанский</a:t>
            </a:r>
            <a:r>
              <a:rPr lang="ru-RU" b="1" dirty="0"/>
              <a:t>, Т. А. Боброва</a:t>
            </a:r>
            <a:r>
              <a:rPr lang="ru-RU" b="1" dirty="0" smtClean="0"/>
              <a:t>.)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15616" y="2819452"/>
            <a:ext cx="59046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600" b="1" dirty="0">
                <a:latin typeface="Times New Roman"/>
                <a:ea typeface="Calibri"/>
                <a:cs typeface="Times New Roman"/>
              </a:rPr>
              <a:t>Богатырь. </a:t>
            </a:r>
            <a:r>
              <a:rPr lang="ru-RU" spc="-15" dirty="0" smtClean="0">
                <a:solidFill>
                  <a:srgbClr val="191919"/>
                </a:solidFill>
                <a:latin typeface="Times New Roman"/>
                <a:ea typeface="Calibri"/>
                <a:cs typeface="Times New Roman"/>
              </a:rPr>
              <a:t>Слово </a:t>
            </a:r>
            <a:r>
              <a:rPr lang="ru-RU" spc="-15" dirty="0">
                <a:solidFill>
                  <a:srgbClr val="191919"/>
                </a:solidFill>
                <a:latin typeface="Times New Roman"/>
                <a:ea typeface="Calibri"/>
                <a:cs typeface="Times New Roman"/>
              </a:rPr>
              <a:t>богатырь </a:t>
            </a:r>
            <a:r>
              <a:rPr lang="ru-RU" spc="-15" dirty="0" smtClean="0">
                <a:solidFill>
                  <a:srgbClr val="191919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pc="-15" dirty="0">
                <a:solidFill>
                  <a:srgbClr val="191919"/>
                </a:solidFill>
                <a:latin typeface="Times New Roman"/>
                <a:ea typeface="Calibri"/>
                <a:cs typeface="Times New Roman"/>
              </a:rPr>
              <a:t>было </a:t>
            </a:r>
            <a:r>
              <a:rPr lang="ru-RU" spc="-15" dirty="0" smtClean="0">
                <a:solidFill>
                  <a:srgbClr val="191919"/>
                </a:solidFill>
                <a:latin typeface="Times New Roman"/>
                <a:ea typeface="Calibri"/>
                <a:cs typeface="Times New Roman"/>
              </a:rPr>
              <a:t>заимствовано из татарского языка. </a:t>
            </a:r>
            <a:r>
              <a:rPr lang="ru-RU" spc="-15" dirty="0">
                <a:solidFill>
                  <a:srgbClr val="191919"/>
                </a:solidFill>
                <a:latin typeface="Times New Roman"/>
                <a:ea typeface="Calibri"/>
                <a:cs typeface="Times New Roman"/>
              </a:rPr>
              <a:t>В татарском языке существовало слово </a:t>
            </a:r>
            <a:r>
              <a:rPr lang="ru-RU" b="1" spc="-15" dirty="0">
                <a:solidFill>
                  <a:srgbClr val="191919"/>
                </a:solidFill>
                <a:latin typeface="Times New Roman"/>
                <a:ea typeface="Calibri"/>
                <a:cs typeface="Times New Roman"/>
              </a:rPr>
              <a:t>«</a:t>
            </a:r>
            <a:r>
              <a:rPr lang="ru-RU" b="1" spc="-15" dirty="0" err="1">
                <a:solidFill>
                  <a:srgbClr val="191919"/>
                </a:solidFill>
                <a:latin typeface="Times New Roman"/>
                <a:ea typeface="Calibri"/>
                <a:cs typeface="Times New Roman"/>
              </a:rPr>
              <a:t>батур</a:t>
            </a:r>
            <a:r>
              <a:rPr lang="ru-RU" b="1" spc="-15" dirty="0">
                <a:solidFill>
                  <a:srgbClr val="191919"/>
                </a:solidFill>
                <a:latin typeface="Times New Roman"/>
                <a:ea typeface="Calibri"/>
                <a:cs typeface="Times New Roman"/>
              </a:rPr>
              <a:t>», </a:t>
            </a:r>
            <a:r>
              <a:rPr lang="ru-RU" spc="-15" dirty="0">
                <a:solidFill>
                  <a:srgbClr val="191919"/>
                </a:solidFill>
                <a:latin typeface="Times New Roman"/>
                <a:ea typeface="Calibri"/>
                <a:cs typeface="Times New Roman"/>
              </a:rPr>
              <a:t>или </a:t>
            </a:r>
            <a:r>
              <a:rPr lang="ru-RU" b="1" spc="-15" dirty="0">
                <a:solidFill>
                  <a:srgbClr val="191919"/>
                </a:solidFill>
                <a:latin typeface="Times New Roman"/>
                <a:ea typeface="Calibri"/>
                <a:cs typeface="Times New Roman"/>
              </a:rPr>
              <a:t>«батыр», </a:t>
            </a:r>
            <a:r>
              <a:rPr lang="ru-RU" spc="-15" dirty="0">
                <a:solidFill>
                  <a:srgbClr val="191919"/>
                </a:solidFill>
                <a:latin typeface="Times New Roman"/>
                <a:ea typeface="Calibri"/>
                <a:cs typeface="Times New Roman"/>
              </a:rPr>
              <a:t>которое означало смелого воина. Позже эта лексема объединилась со словом «богач» и образовала название храброго, сильного воителя — богатыря.</a:t>
            </a:r>
            <a:endParaRPr lang="ru-RU" sz="1200" dirty="0"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15616" y="4653136"/>
            <a:ext cx="735014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Карандаш.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современному татарину сказать слово «карандаш», он поймет, о чем идет речь. Все дело в том, что в современном татарском языке до сих пор существует это слово. Оно было образовано от двух лексем: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«кара» — черный и «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тас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— камень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От татар это слово и попало в русский язык.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0898" y="1778007"/>
            <a:ext cx="1074862" cy="876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72190" y="3039513"/>
            <a:ext cx="1360202" cy="1060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36674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662831"/>
            <a:ext cx="7772400" cy="1470025"/>
          </a:xfrm>
        </p:spPr>
        <p:txBody>
          <a:bodyPr>
            <a:normAutofit/>
          </a:bodyPr>
          <a:lstStyle/>
          <a:p>
            <a:r>
              <a:rPr lang="ru-RU" dirty="0" smtClean="0"/>
              <a:t>Республика Татарстан</a:t>
            </a:r>
            <a:br>
              <a:rPr lang="ru-RU" dirty="0" smtClean="0"/>
            </a:br>
            <a:r>
              <a:rPr lang="ru-RU" dirty="0" smtClean="0"/>
              <a:t>Столица </a:t>
            </a:r>
            <a:r>
              <a:rPr lang="ru-RU" dirty="0" err="1" smtClean="0"/>
              <a:t>г.Казань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121" y="21470"/>
            <a:ext cx="9138253" cy="6853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132856"/>
            <a:ext cx="6546070" cy="3598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7415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17767" y="1556792"/>
            <a:ext cx="6915643" cy="3600400"/>
          </a:xfrm>
        </p:spPr>
        <p:txBody>
          <a:bodyPr>
            <a:normAutofit/>
          </a:bodyPr>
          <a:lstStyle/>
          <a:p>
            <a:pPr algn="l"/>
            <a:r>
              <a:rPr lang="ru-RU" b="1" i="1" dirty="0" smtClean="0"/>
              <a:t>- Мечеть «КУЛ ШАРИФ»</a:t>
            </a:r>
            <a:br>
              <a:rPr lang="ru-RU" b="1" i="1" dirty="0" smtClean="0"/>
            </a:br>
            <a:r>
              <a:rPr lang="ru-RU" b="1" i="1" dirty="0" smtClean="0"/>
              <a:t>- Дворец «ЗЕМЛЕДЕЛИЯ»</a:t>
            </a:r>
            <a:br>
              <a:rPr lang="ru-RU" b="1" i="1" dirty="0" smtClean="0"/>
            </a:br>
            <a:r>
              <a:rPr lang="ru-RU" b="1" i="1" dirty="0" smtClean="0"/>
              <a:t>- Загс  «ЧАША»</a:t>
            </a:r>
            <a:br>
              <a:rPr lang="ru-RU" b="1" i="1" dirty="0" smtClean="0"/>
            </a:br>
            <a:r>
              <a:rPr lang="ru-RU" b="1" i="1" dirty="0" smtClean="0"/>
              <a:t>м. «ГОЛУБОЕ ОЗЕРО»</a:t>
            </a:r>
            <a:br>
              <a:rPr lang="ru-RU" b="1" i="1" dirty="0" smtClean="0"/>
            </a:br>
            <a:r>
              <a:rPr lang="ru-RU" b="1" i="1" dirty="0" smtClean="0"/>
              <a:t>- Казанский Кремль</a:t>
            </a:r>
            <a:endParaRPr lang="ru-RU" sz="4000" b="1" i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47" y="19783"/>
            <a:ext cx="9138253" cy="6853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714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4" y="103782"/>
            <a:ext cx="9138253" cy="6853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2025044"/>
            <a:ext cx="4132602" cy="3011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90586" y="1772816"/>
            <a:ext cx="3869781" cy="3242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17999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47" y="-99392"/>
            <a:ext cx="9138253" cy="6853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16232" y="620688"/>
            <a:ext cx="3960440" cy="2970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996952"/>
            <a:ext cx="4335476" cy="2644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059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Татарский национальный </a:t>
            </a:r>
            <a:br>
              <a:rPr lang="ru-RU" dirty="0" smtClean="0"/>
            </a:br>
            <a:r>
              <a:rPr lang="ru-RU" dirty="0" smtClean="0"/>
              <a:t>костюм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7" y="1592742"/>
            <a:ext cx="3312368" cy="4585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32884" y="1629338"/>
            <a:ext cx="325396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8" y="4763"/>
            <a:ext cx="9139237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4805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45074" y="1916832"/>
            <a:ext cx="3992616" cy="1143000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200" b="1" dirty="0" err="1">
                <a:latin typeface="+mn-lt"/>
              </a:rPr>
              <a:t>Калфак</a:t>
            </a:r>
            <a:r>
              <a:rPr lang="ru-RU" sz="2200" dirty="0">
                <a:latin typeface="+mn-lt"/>
              </a:rPr>
              <a:t> (тат. </a:t>
            </a:r>
            <a:r>
              <a:rPr lang="ru-RU" sz="2200" dirty="0" err="1">
                <a:latin typeface="+mn-lt"/>
              </a:rPr>
              <a:t>калфак</a:t>
            </a:r>
            <a:r>
              <a:rPr lang="ru-RU" sz="2200" dirty="0">
                <a:latin typeface="+mn-lt"/>
              </a:rPr>
              <a:t>) — древний женский татарский головной убор, получивший широкое распространение практически у всех групп </a:t>
            </a:r>
            <a:r>
              <a:rPr lang="ru-RU" sz="2200" dirty="0" smtClean="0">
                <a:latin typeface="+mn-lt"/>
              </a:rPr>
              <a:t>татар</a:t>
            </a:r>
            <a:r>
              <a:rPr lang="ru-RU" sz="2200" dirty="0">
                <a:latin typeface="+mn-lt"/>
              </a:rPr>
              <a:t>.</a:t>
            </a:r>
            <a:r>
              <a:rPr lang="ru-RU" sz="2000" dirty="0" smtClean="0">
                <a:latin typeface="+mn-lt"/>
              </a:rPr>
              <a:t>.</a:t>
            </a:r>
            <a:endParaRPr lang="ru-RU" sz="2000" dirty="0">
              <a:latin typeface="+mn-lt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91256"/>
            <a:ext cx="2510136" cy="3346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365104"/>
            <a:ext cx="1807856" cy="1807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098444" y="3570373"/>
            <a:ext cx="38660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Тюбетейка </a:t>
            </a:r>
            <a:r>
              <a:rPr lang="ru-RU" sz="2000" b="1" dirty="0" smtClean="0"/>
              <a:t>( тат. </a:t>
            </a:r>
            <a:r>
              <a:rPr lang="ru-RU" sz="2000" b="1" dirty="0" err="1" smtClean="0"/>
              <a:t>Түбәтәй</a:t>
            </a:r>
            <a:r>
              <a:rPr lang="ru-RU" sz="2000" b="1" dirty="0" smtClean="0"/>
              <a:t>) </a:t>
            </a:r>
            <a:r>
              <a:rPr lang="ru-RU" sz="2000" dirty="0"/>
              <a:t>– один из древних и традиционных головных уборов татар. Основой названия убора является тюркское слово "</a:t>
            </a:r>
            <a:r>
              <a:rPr lang="ru-RU" sz="2000" dirty="0" err="1"/>
              <a:t>тюбе</a:t>
            </a:r>
            <a:r>
              <a:rPr lang="ru-RU" sz="2000" dirty="0"/>
              <a:t>", которое переводится как "вершина".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9139237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7856" y="1196752"/>
            <a:ext cx="3017912" cy="3017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97766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778098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340768"/>
            <a:ext cx="325396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3" y="24971"/>
            <a:ext cx="9139237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6668" y="1700808"/>
            <a:ext cx="3058252" cy="3771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2141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1371</TotalTime>
  <Words>408</Words>
  <Application>Microsoft Office PowerPoint</Application>
  <PresentationFormat>Экран (4:3)</PresentationFormat>
  <Paragraphs>32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Национальный состав населения Красноярского края 2022 г.</vt:lpstr>
      <vt:lpstr>Слайд 2</vt:lpstr>
      <vt:lpstr>Республика Татарстан Столица г.Казань</vt:lpstr>
      <vt:lpstr>- Мечеть «КУЛ ШАРИФ» - Дворец «ЗЕМЛЕДЕЛИЯ» - Загс  «ЧАША» м. «ГОЛУБОЕ ОЗЕРО» - Казанский Кремль</vt:lpstr>
      <vt:lpstr>Слайд 5</vt:lpstr>
      <vt:lpstr>Слайд 6</vt:lpstr>
      <vt:lpstr>Татарский национальный  костюм</vt:lpstr>
      <vt:lpstr>Калфак (тат. калфак) — древний женский татарский головной убор, получивший широкое распространение практически у всех групп татар..</vt:lpstr>
      <vt:lpstr>Слайд 9</vt:lpstr>
      <vt:lpstr>Татарский национальный праздник «Сабантуй»</vt:lpstr>
      <vt:lpstr>Татарская песня «Туган як» («Родная сторона») </vt:lpstr>
      <vt:lpstr>Татарское национальное блюдо: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zaw2</dc:creator>
  <cp:lastModifiedBy>ПК</cp:lastModifiedBy>
  <cp:revision>50</cp:revision>
  <dcterms:created xsi:type="dcterms:W3CDTF">2023-04-15T04:13:00Z</dcterms:created>
  <dcterms:modified xsi:type="dcterms:W3CDTF">2024-11-14T05:52:33Z</dcterms:modified>
</cp:coreProperties>
</file>