
<file path=[Content_Types].xml><?xml version="1.0" encoding="utf-8"?>
<Types xmlns="http://schemas.openxmlformats.org/package/2006/content-types">
  <Default Extension="tmp" ContentType="image/j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packag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тудент" initials="С" lastIdx="1" clrIdx="0">
    <p:extLst>
      <p:ext uri="{19B8F6BF-5375-455C-9EA6-DF929625EA0E}">
        <p15:presenceInfo xmlns:p15="http://schemas.microsoft.com/office/powerpoint/2012/main" userId="Студен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E7-460E-B763-E79FE0FC9D4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0.04</c:v>
                </c:pt>
                <c:pt idx="1">
                  <c:v>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E7-460E-B763-E79FE0FC9D4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0.02</c:v>
                </c:pt>
                <c:pt idx="1">
                  <c:v>0.98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C5-4B60-96B2-68C459AF7E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13745429876508"/>
          <c:y val="0.75498349940555209"/>
          <c:w val="0.42362909702269946"/>
          <c:h val="0.245016500594447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B18-449F-A52A-376412FD57A4}"/>
              </c:ext>
            </c:extLst>
          </c:dPt>
          <c:dLbls>
            <c:dLbl>
              <c:idx val="1"/>
              <c:layout>
                <c:manualLayout>
                  <c:x val="-3.0291759272358856E-3"/>
                  <c:y val="-0.275986441874339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B18-449F-A52A-376412FD57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0.01</c:v>
                </c:pt>
                <c:pt idx="1">
                  <c:v>0.99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18-449F-A52A-376412FD57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0.98</c:v>
                </c:pt>
                <c:pt idx="1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CC-4760-9AC9-4A4E6CB0C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4-28T14:44:26.034" idx="1">
    <p:pos x="7680" y="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B2C36-9F2F-79B5-BB6F-093D31D995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7B5A7A-A5A6-FD3C-7CC9-3B2CFFC448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4700CF-AA82-80CD-E762-325AD74FF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D2EEF3-6FDB-C589-DC68-E725D6453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36DC59-7D61-4151-CB69-34E8F2397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45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26E9E-D94C-E9C6-D9D6-93CE11647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507565-3AD8-EBEE-FF19-1AF3EED1C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CE9FB1-FAD2-F969-FD52-9DF773C64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E6426A-AD01-9F62-8896-DD2A491F6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B36617-62ED-560D-09EE-2472E74F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8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0AA1DCD-F4E4-03BE-9A1D-ECDC219139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003022F-909D-15B3-6B89-5FE02B0BF9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300A2C-CE4B-688C-4905-E92519CA4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22C3A8-EF57-B9E6-9E35-590CC0F32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2CE543-98F1-2D8B-B6A0-3F9648EB2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7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748F9-CEF2-055D-5683-28CB7EF67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BADF3F-7EE8-D853-EA94-0A3F840BE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7B5C40-01FE-18F5-CECE-7BCB9ABAE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EC7861-97E0-5C76-4F08-F5750D205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513082-6E46-882E-05EA-BF758A452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2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01CB5-1116-ADDE-0996-0B1195CB6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05DDCF-DCA3-26CB-FC58-E11E0E5D1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B32E21-CFDE-2AC9-D573-CF5A21709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43BF18-7D13-EF57-2D0D-F2A41B108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E6B794-EC9E-46CE-C7C5-BAEDE9D64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99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18AEAA-0ABA-24BC-AAEF-3C8F5DF43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EAD600-1179-49C1-7DF9-3E2FB00F7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D6E2C1-72EE-33FE-9BA2-F37A16AF6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B07DCB-16C4-3882-C906-6730494A9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0F2D0D-0C9B-AD92-AB55-3F4D76BA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15982A-3333-30E3-A9F9-D37D3E7C6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80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6027B-3C11-7CA1-1196-83C24CCDE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7BD24E-4E1F-29F4-B1EE-42D7E1B06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59D7DB-FAE9-C8CD-96DB-EABC3F791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D0B69A3-7222-BD10-4B8B-6B5325F33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5CB8707-256D-48F0-7B5E-C74BE146A0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11C53DA-FABA-2A0A-AD72-0DA2E7BB3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453260A-8324-BE8D-D070-41B3264D6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1D68AC2-2370-368E-2401-F2927A83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185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80060-09D2-97E2-849A-4F356A13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D48470-F627-7C9C-8576-4A4444303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43671F6-BF93-E872-417B-3F969C77C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084F1B7-189F-D23E-A735-B711FDED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80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7F399C9-B259-20AF-5B1E-2316754DA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D59C1D3-609E-5A69-0996-CD6AE0641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7EA083-DDB3-E498-4667-3C5EB58EA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20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40FF0-9E00-24DD-18A4-14ED1CA42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DFC91F-BCC9-D4C7-68FD-F0D861F8C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899869-63B8-FF5C-D251-0695AB366E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3E49C3-CE76-F851-77D6-2EB14CF6E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1E95B9-C328-40BB-E36A-50F623162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11210E-8196-A6AB-2CBB-141A01EBB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1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E6ECB7-A5E7-CED4-542E-B27D0F9E7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BA07F1-5202-05C2-98BD-AD87686DE1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3616D5C-B84B-8C80-E43C-20721A989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71D411-0A45-7E0D-D398-F0F5A2B5D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3A6A70-A5FD-4D9E-9881-7C7BD9F48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B9CD9B-8A8A-D369-0389-64CB8DF03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2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C919B3-D5EA-A3A0-4EDB-4C6F4F61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70384B-6BCF-FA93-0DD4-F25270D1B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E1DC6B-E4D3-8D17-EEC1-EB5883E79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BB0444-F187-624A-ADB8-4C48952A699B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B387CC-4F68-EAE2-FD27-D44AB631D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F577F-B6D5-46AE-EA95-31D8B68E1D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D2281C-7E7E-5B41-9104-2F8EE6C793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8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0FC13-3D7F-B6E7-AA49-83A1E36C11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1749C5-4727-F528-0877-DCD7CFC031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FDA2E0-5D50-011C-3D7D-30DE209BDC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672CDE-DB14-39BA-2BCD-009C071B0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97" y="1029932"/>
            <a:ext cx="6341802" cy="42278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B825F6-FEE2-AA25-0172-B38734A17E19}"/>
              </a:ext>
            </a:extLst>
          </p:cNvPr>
          <p:cNvSpPr txBox="1"/>
          <p:nvPr/>
        </p:nvSpPr>
        <p:spPr>
          <a:xfrm>
            <a:off x="6316259" y="2302242"/>
            <a:ext cx="61302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Создание пособия для курса «Спилс-карта</a:t>
            </a:r>
            <a:r>
              <a:rPr lang="ru-RU" sz="2800" dirty="0"/>
              <a:t>»</a:t>
            </a:r>
          </a:p>
          <a:p>
            <a:pPr algn="ctr"/>
            <a:r>
              <a:rPr lang="ru-RU" sz="2400" dirty="0"/>
              <a:t>(Практико-ориентированный проект)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8A8E93-04B8-009F-83E0-6EC0E95FE824}"/>
              </a:ext>
            </a:extLst>
          </p:cNvPr>
          <p:cNvSpPr txBox="1"/>
          <p:nvPr/>
        </p:nvSpPr>
        <p:spPr>
          <a:xfrm>
            <a:off x="7613850" y="5098482"/>
            <a:ext cx="4342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Выполнила: Шайхутдинова Юлия Александровна, ученица 10«Б» класса</a:t>
            </a:r>
          </a:p>
          <a:p>
            <a:pPr algn="l"/>
            <a:r>
              <a:rPr lang="ru-RU" dirty="0"/>
              <a:t>Научный руководитель: Воронова Алла Васильевна, учитель географии </a:t>
            </a:r>
          </a:p>
        </p:txBody>
      </p:sp>
      <p:cxnSp>
        <p:nvCxnSpPr>
          <p:cNvPr id="8" name="Соединитель: изогнутый 7">
            <a:extLst>
              <a:ext uri="{FF2B5EF4-FFF2-40B4-BE49-F238E27FC236}">
                <a16:creationId xmlns:a16="http://schemas.microsoft.com/office/drawing/2014/main" id="{CD870A42-50C9-9599-8CBF-678533FA900B}"/>
              </a:ext>
            </a:extLst>
          </p:cNvPr>
          <p:cNvCxnSpPr>
            <a:cxnSpLocks/>
          </p:cNvCxnSpPr>
          <p:nvPr/>
        </p:nvCxnSpPr>
        <p:spPr>
          <a:xfrm>
            <a:off x="0" y="0"/>
            <a:ext cx="5644014" cy="1285230"/>
          </a:xfrm>
          <a:prstGeom prst="curvedConnector3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: изогнутый 11">
            <a:extLst>
              <a:ext uri="{FF2B5EF4-FFF2-40B4-BE49-F238E27FC236}">
                <a16:creationId xmlns:a16="http://schemas.microsoft.com/office/drawing/2014/main" id="{6884B024-357F-3340-9D0F-692F9369D38B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34804" y="0"/>
            <a:ext cx="6921375" cy="1367766"/>
          </a:xfrm>
          <a:prstGeom prst="curved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80934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61910877-7C96-083C-2999-4200C3B1E5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1945381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065DF-939A-E09D-293F-A7B1CE640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3D87487-7E95-B466-3F23-E3B176FBFB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4F5B8F-AAB3-26E0-42FB-6A546C200129}"/>
              </a:ext>
            </a:extLst>
          </p:cNvPr>
          <p:cNvSpPr txBox="1"/>
          <p:nvPr/>
        </p:nvSpPr>
        <p:spPr>
          <a:xfrm>
            <a:off x="5181600" y="251681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2ECD0-4C2A-2919-6880-38648FE8DD64}"/>
              </a:ext>
            </a:extLst>
          </p:cNvPr>
          <p:cNvSpPr txBox="1"/>
          <p:nvPr/>
        </p:nvSpPr>
        <p:spPr>
          <a:xfrm>
            <a:off x="5181600" y="2516811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sz="2000"/>
          </a:p>
        </p:txBody>
      </p:sp>
      <p:sp>
        <p:nvSpPr>
          <p:cNvPr id="8" name="Блок-схема: знак завершения 7">
            <a:extLst>
              <a:ext uri="{FF2B5EF4-FFF2-40B4-BE49-F238E27FC236}">
                <a16:creationId xmlns:a16="http://schemas.microsoft.com/office/drawing/2014/main" id="{94566741-99F6-99AD-7C03-035BA9374154}"/>
              </a:ext>
            </a:extLst>
          </p:cNvPr>
          <p:cNvSpPr/>
          <p:nvPr/>
        </p:nvSpPr>
        <p:spPr>
          <a:xfrm>
            <a:off x="4100059" y="365125"/>
            <a:ext cx="3991878" cy="808688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Заключение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D07B3A3-77ED-C3BE-C474-7F3BA7A1C00D}"/>
              </a:ext>
            </a:extLst>
          </p:cNvPr>
          <p:cNvCxnSpPr>
            <a:cxnSpLocks/>
          </p:cNvCxnSpPr>
          <p:nvPr/>
        </p:nvCxnSpPr>
        <p:spPr>
          <a:xfrm>
            <a:off x="8091937" y="769469"/>
            <a:ext cx="4322913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AEFB0869-E7DB-FFC2-2DE7-CE6E129F12A6}"/>
              </a:ext>
            </a:extLst>
          </p:cNvPr>
          <p:cNvCxnSpPr>
            <a:cxnSpLocks/>
          </p:cNvCxnSpPr>
          <p:nvPr/>
        </p:nvCxnSpPr>
        <p:spPr>
          <a:xfrm>
            <a:off x="-222854" y="769469"/>
            <a:ext cx="4322913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BBA81F8-691B-3BED-F401-828AEB1269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08" y="1941732"/>
            <a:ext cx="4992004" cy="37440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E5E0B9-02D1-396E-EEE1-B4C93FFE66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404" y="1941732"/>
            <a:ext cx="4633203" cy="37440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77403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D7C9070-ADAD-1472-FFD2-9499577BE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3" b="8313"/>
          <a:stretch/>
        </p:blipFill>
        <p:spPr>
          <a:xfrm>
            <a:off x="2168263" y="227715"/>
            <a:ext cx="7855474" cy="64025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774DD6-8227-CBBB-D17F-4731D5E92992}"/>
              </a:ext>
            </a:extLst>
          </p:cNvPr>
          <p:cNvSpPr txBox="1"/>
          <p:nvPr/>
        </p:nvSpPr>
        <p:spPr>
          <a:xfrm>
            <a:off x="3790229" y="3136611"/>
            <a:ext cx="5601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i="1" dirty="0">
                <a:solidFill>
                  <a:schemeClr val="bg1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90559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9090B9-7C3D-2824-36FB-DA682D25A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5FD01ED-E1D0-C97B-1D7F-63938533A9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B0A045-93BF-8F98-D726-CA539B1D4A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608" b="6608"/>
          <a:stretch/>
        </p:blipFill>
        <p:spPr>
          <a:xfrm>
            <a:off x="961136" y="1857696"/>
            <a:ext cx="4828295" cy="31426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Блок-схема: знак завершения 7">
            <a:extLst>
              <a:ext uri="{FF2B5EF4-FFF2-40B4-BE49-F238E27FC236}">
                <a16:creationId xmlns:a16="http://schemas.microsoft.com/office/drawing/2014/main" id="{3F989E07-D058-8171-5AC8-F5D29B48B0ED}"/>
              </a:ext>
            </a:extLst>
          </p:cNvPr>
          <p:cNvSpPr/>
          <p:nvPr/>
        </p:nvSpPr>
        <p:spPr>
          <a:xfrm>
            <a:off x="4157686" y="248050"/>
            <a:ext cx="3868080" cy="78961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Введение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25AADA22-15D3-E211-7E9E-AD19E2AB0235}"/>
              </a:ext>
            </a:extLst>
          </p:cNvPr>
          <p:cNvCxnSpPr>
            <a:cxnSpLocks/>
          </p:cNvCxnSpPr>
          <p:nvPr/>
        </p:nvCxnSpPr>
        <p:spPr>
          <a:xfrm>
            <a:off x="8025766" y="642855"/>
            <a:ext cx="4157686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23068DD3-411B-5567-8329-72F303B7E1F3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-141493" y="642855"/>
            <a:ext cx="4299179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A4FA29-6ABC-EC28-B03F-41493E1DD6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534" b="5534"/>
          <a:stretch/>
        </p:blipFill>
        <p:spPr>
          <a:xfrm>
            <a:off x="6402571" y="1862363"/>
            <a:ext cx="4704648" cy="31379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9466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F91150-ED00-69E7-6E26-E0EF327C1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1AA7E84D-BD8F-39DE-93F1-A81583375FF6}"/>
              </a:ext>
            </a:extLst>
          </p:cNvPr>
          <p:cNvCxnSpPr>
            <a:cxnSpLocks/>
          </p:cNvCxnSpPr>
          <p:nvPr/>
        </p:nvCxnSpPr>
        <p:spPr>
          <a:xfrm>
            <a:off x="-117911" y="731048"/>
            <a:ext cx="12309911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знак завершения 18">
            <a:extLst>
              <a:ext uri="{FF2B5EF4-FFF2-40B4-BE49-F238E27FC236}">
                <a16:creationId xmlns:a16="http://schemas.microsoft.com/office/drawing/2014/main" id="{F7C1E378-4CC1-DE92-32B5-E9DFCF7AD6BE}"/>
              </a:ext>
            </a:extLst>
          </p:cNvPr>
          <p:cNvSpPr/>
          <p:nvPr/>
        </p:nvSpPr>
        <p:spPr>
          <a:xfrm>
            <a:off x="4333082" y="278305"/>
            <a:ext cx="3407924" cy="905486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Актуальность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68544A-E784-4B87-EFDD-589464B62AB7}"/>
              </a:ext>
            </a:extLst>
          </p:cNvPr>
          <p:cNvSpPr txBox="1"/>
          <p:nvPr/>
        </p:nvSpPr>
        <p:spPr>
          <a:xfrm>
            <a:off x="6197065" y="1223647"/>
            <a:ext cx="5855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3.Знаете </a:t>
            </a:r>
            <a:r>
              <a:rPr lang="ru-RU" dirty="0"/>
              <a:t>ли вы, чем интересен каждый уголок нашей страны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F475F9-9854-5916-4EF6-CEB30B1DC8DA}"/>
              </a:ext>
            </a:extLst>
          </p:cNvPr>
          <p:cNvSpPr txBox="1"/>
          <p:nvPr/>
        </p:nvSpPr>
        <p:spPr>
          <a:xfrm>
            <a:off x="7485708" y="4129547"/>
            <a:ext cx="3277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4.Хотели бы вы узнать больше о нашей стране?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121" y="1268508"/>
            <a:ext cx="5324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1.Знаете ли вы, что такое субъекты Российской Федерации?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8936" y="4076039"/>
            <a:ext cx="487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2.Знаете ли вы народы, населяющие территорию России?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826201159"/>
              </p:ext>
            </p:extLst>
          </p:nvPr>
        </p:nvGraphicFramePr>
        <p:xfrm>
          <a:off x="571110" y="1754404"/>
          <a:ext cx="4590969" cy="2375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475153963"/>
              </p:ext>
            </p:extLst>
          </p:nvPr>
        </p:nvGraphicFramePr>
        <p:xfrm>
          <a:off x="975352" y="4626201"/>
          <a:ext cx="3906364" cy="2231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4028059219"/>
              </p:ext>
            </p:extLst>
          </p:nvPr>
        </p:nvGraphicFramePr>
        <p:xfrm>
          <a:off x="7590839" y="1821857"/>
          <a:ext cx="3067666" cy="2425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1071611305"/>
              </p:ext>
            </p:extLst>
          </p:nvPr>
        </p:nvGraphicFramePr>
        <p:xfrm>
          <a:off x="7590838" y="4715260"/>
          <a:ext cx="3455703" cy="2039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225472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6FDB5-242C-1150-8F66-D855457F5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D373A9-432C-2252-53A8-0EFF043751A7}"/>
              </a:ext>
            </a:extLst>
          </p:cNvPr>
          <p:cNvSpPr txBox="1"/>
          <p:nvPr/>
        </p:nvSpPr>
        <p:spPr>
          <a:xfrm>
            <a:off x="347246" y="1690688"/>
            <a:ext cx="5748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dirty="0"/>
              <a:t>.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D9698CBF-C4F2-BC09-38A1-BD5A6EE5E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D5AD1D-A8DD-A9DF-ADD1-0FFEC20A9C11}"/>
              </a:ext>
            </a:extLst>
          </p:cNvPr>
          <p:cNvSpPr txBox="1"/>
          <p:nvPr/>
        </p:nvSpPr>
        <p:spPr>
          <a:xfrm>
            <a:off x="570724" y="1445993"/>
            <a:ext cx="53017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i="1" dirty="0"/>
              <a:t>Цель проекта</a:t>
            </a:r>
            <a:r>
              <a:rPr lang="ru-RU" sz="2000" dirty="0"/>
              <a:t>: создание пособия по изучению субъектов Российской Федерации в рамках программы «Спилс-карта»
</a:t>
            </a:r>
            <a:r>
              <a:rPr lang="ru-RU" sz="2000" b="1" i="1" dirty="0"/>
              <a:t>Задачи проекта</a:t>
            </a:r>
            <a:r>
              <a:rPr lang="ru-RU" sz="2000" dirty="0"/>
              <a:t>: 
•Изучить сайты, литературу, содержащую информацию о населении, народах, их традициях и сказках;
•Отобрать необходимую информацию и включить ее в пособие;
•Создать пособие;</a:t>
            </a:r>
          </a:p>
          <a:p>
            <a:pPr algn="l"/>
            <a:r>
              <a:rPr lang="ru-RU" sz="2000" dirty="0"/>
              <a:t>•Создать единый план информации о субъекте;
•Создать презентацию.</a:t>
            </a:r>
          </a:p>
          <a:p>
            <a:pPr algn="l"/>
            <a:endParaRPr lang="ru-RU" sz="2000" dirty="0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D274E6C5-4781-A8BC-B990-36D9235D6723}"/>
              </a:ext>
            </a:extLst>
          </p:cNvPr>
          <p:cNvCxnSpPr>
            <a:cxnSpLocks/>
          </p:cNvCxnSpPr>
          <p:nvPr/>
        </p:nvCxnSpPr>
        <p:spPr>
          <a:xfrm>
            <a:off x="0" y="722996"/>
            <a:ext cx="12235997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311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1E23B6-37F1-77DB-1F41-53A9E466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16EA453-FA6B-0388-003B-44F115C6BD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053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CBF445-1AEB-BC0A-A639-2AF646E18DF5}"/>
              </a:ext>
            </a:extLst>
          </p:cNvPr>
          <p:cNvSpPr txBox="1"/>
          <p:nvPr/>
        </p:nvSpPr>
        <p:spPr>
          <a:xfrm>
            <a:off x="390138" y="1611991"/>
            <a:ext cx="54824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dirty="0"/>
              <a:t>
</a:t>
            </a:r>
            <a:r>
              <a:rPr lang="ru-RU" sz="2000" b="1" dirty="0"/>
              <a:t>Методы исследования</a:t>
            </a:r>
            <a:r>
              <a:rPr lang="ru-RU" sz="2000" dirty="0"/>
              <a:t>:
исследовательские: сбор и анализ информации;
поисковые: поиск информации в сети интернет;</a:t>
            </a:r>
          </a:p>
          <a:p>
            <a:pPr algn="l"/>
            <a:r>
              <a:rPr lang="ru-RU" sz="2000" dirty="0"/>
              <a:t>систематизация и структурирование найденной информации;</a:t>
            </a:r>
          </a:p>
          <a:p>
            <a:pPr algn="l"/>
            <a:r>
              <a:rPr lang="ru-RU" sz="2000" dirty="0"/>
              <a:t>создание пособия для курса «Спилс-карта»
практические: создание презентации
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24C965-10C0-1BAB-B178-23FC564E8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989" y="1768134"/>
            <a:ext cx="4428976" cy="3321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17244A8E-0BD1-D83A-3DFE-349B96F7B775}"/>
              </a:ext>
            </a:extLst>
          </p:cNvPr>
          <p:cNvCxnSpPr>
            <a:cxnSpLocks/>
          </p:cNvCxnSpPr>
          <p:nvPr/>
        </p:nvCxnSpPr>
        <p:spPr>
          <a:xfrm>
            <a:off x="-94329" y="719257"/>
            <a:ext cx="12380658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91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399D5-4B83-0BF6-7C70-3ED61756B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6ACE2E7-7F21-D4EB-F413-BCE36BB6BD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6" name="Блок-схема: знак завершения 5">
            <a:extLst>
              <a:ext uri="{FF2B5EF4-FFF2-40B4-BE49-F238E27FC236}">
                <a16:creationId xmlns:a16="http://schemas.microsoft.com/office/drawing/2014/main" id="{DAD2CB34-57F2-A14F-6B52-77AC49E8A8B0}"/>
              </a:ext>
            </a:extLst>
          </p:cNvPr>
          <p:cNvSpPr/>
          <p:nvPr/>
        </p:nvSpPr>
        <p:spPr>
          <a:xfrm>
            <a:off x="4077435" y="297620"/>
            <a:ext cx="4037128" cy="1154766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Теоретическая часть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9F2F75E6-D267-F71A-4C01-C63B467E1626}"/>
              </a:ext>
            </a:extLst>
          </p:cNvPr>
          <p:cNvCxnSpPr>
            <a:cxnSpLocks/>
          </p:cNvCxnSpPr>
          <p:nvPr/>
        </p:nvCxnSpPr>
        <p:spPr>
          <a:xfrm>
            <a:off x="8114563" y="875003"/>
            <a:ext cx="4218930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AFD1E92B-BFEB-563F-9463-3212CDB0A18A}"/>
              </a:ext>
            </a:extLst>
          </p:cNvPr>
          <p:cNvCxnSpPr>
            <a:cxnSpLocks/>
          </p:cNvCxnSpPr>
          <p:nvPr/>
        </p:nvCxnSpPr>
        <p:spPr>
          <a:xfrm>
            <a:off x="-141495" y="958736"/>
            <a:ext cx="4218930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1E04EB-14F5-7E08-4A3E-E180D039F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052" y="467749"/>
            <a:ext cx="4461044" cy="6092631"/>
          </a:xfrm>
          <a:prstGeom prst="rect">
            <a:avLst/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4C1571-3FFC-D56E-A0C5-309936A0AFD7}"/>
              </a:ext>
            </a:extLst>
          </p:cNvPr>
          <p:cNvSpPr txBox="1"/>
          <p:nvPr/>
        </p:nvSpPr>
        <p:spPr>
          <a:xfrm>
            <a:off x="321627" y="1690688"/>
            <a:ext cx="605455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600" dirty="0"/>
              <a:t>• </a:t>
            </a:r>
            <a:r>
              <a:rPr lang="ru-RU" sz="1600" b="1" u="sng" dirty="0"/>
              <a:t>Субъект Российской Федерации</a:t>
            </a:r>
            <a:r>
              <a:rPr lang="ru-RU" sz="1600" dirty="0"/>
              <a:t> — территориальное образование в составе Российской Федерации, обладающее рядом самостоятельных полномочий (принимать законы субъектов, формировать собственные органы власти и др.). Согласно Конституции России, Российская Федерация является федеративным государством и состоит из 89 равноправных субъектов — республик, краёв, областей, городов федерального значения, автономных округов и автономной области. </a:t>
            </a:r>
          </a:p>
          <a:p>
            <a:pPr algn="l"/>
            <a:r>
              <a:rPr lang="ru-RU" sz="1600" dirty="0"/>
              <a:t>• </a:t>
            </a:r>
            <a:r>
              <a:rPr lang="ru-RU" sz="1600" b="1" u="sng" dirty="0"/>
              <a:t>Спилс-карта</a:t>
            </a:r>
            <a:r>
              <a:rPr lang="ru-RU" sz="1600" dirty="0"/>
              <a:t> — это инновационная разработка, представляющая собой набор магнитных игровых элементов, выполненных в форме территориальных единиц государств и регионов. Детали спилс-карт выполнены из прочных древесных материалов в форме российских регионов (или их территориальных единиц) и обладают магнитными свойствами. Детали спилс – карты собираются в карту России на магнитной доске или другой металлической поверхности. </a:t>
            </a:r>
          </a:p>
        </p:txBody>
      </p:sp>
    </p:spTree>
    <p:extLst>
      <p:ext uri="{BB962C8B-B14F-4D97-AF65-F5344CB8AC3E}">
        <p14:creationId xmlns:p14="http://schemas.microsoft.com/office/powerpoint/2010/main" val="471789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1AB58-EF5D-8F7E-548A-A5629EB65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A7DA2E9-5AD2-CBAC-5A70-09D2173BB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9747F9-ADED-6F7A-8222-45EB429701C8}"/>
              </a:ext>
            </a:extLst>
          </p:cNvPr>
          <p:cNvSpPr txBox="1"/>
          <p:nvPr/>
        </p:nvSpPr>
        <p:spPr>
          <a:xfrm>
            <a:off x="309899" y="1971196"/>
            <a:ext cx="5172964" cy="255454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ru-RU" sz="2000" b="1" dirty="0"/>
              <a:t>Алгоритм расположения информации в пособии: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1. Субъект и его столица;</a:t>
            </a:r>
          </a:p>
          <a:p>
            <a:pPr algn="l"/>
            <a:r>
              <a:rPr lang="ru-RU" sz="2000" dirty="0"/>
              <a:t>2. Флаг и герб;</a:t>
            </a:r>
          </a:p>
          <a:p>
            <a:pPr algn="l"/>
            <a:r>
              <a:rPr lang="ru-RU" sz="2000" dirty="0"/>
              <a:t>3. 10 интересных фактов;</a:t>
            </a:r>
          </a:p>
          <a:p>
            <a:pPr algn="l"/>
            <a:r>
              <a:rPr lang="ru-RU" sz="2000" dirty="0"/>
              <a:t>4. Традиции коренных народов;</a:t>
            </a:r>
          </a:p>
          <a:p>
            <a:pPr algn="l"/>
            <a:r>
              <a:rPr lang="ru-RU" sz="2000" dirty="0"/>
              <a:t>5. Сказка.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9CAA3B-894C-088F-D431-26A5544F98D4}"/>
              </a:ext>
            </a:extLst>
          </p:cNvPr>
          <p:cNvSpPr txBox="1"/>
          <p:nvPr/>
        </p:nvSpPr>
        <p:spPr>
          <a:xfrm>
            <a:off x="5820511" y="1443841"/>
            <a:ext cx="5533289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ru-RU" sz="2000" b="1" dirty="0"/>
              <a:t>Алгоритм работы на занятиях:</a:t>
            </a:r>
            <a:br>
              <a:rPr lang="ru-RU" sz="2000" b="1" dirty="0"/>
            </a:br>
            <a:r>
              <a:rPr lang="ru-RU" dirty="0"/>
              <a:t>1. В атласах на карте Субъекты РФ находим субъект;</a:t>
            </a:r>
            <a:br>
              <a:rPr lang="ru-RU" dirty="0"/>
            </a:br>
            <a:r>
              <a:rPr lang="ru-RU" dirty="0"/>
              <a:t>2. Находим его на контурной карте, раскрашиваем, подписываем;</a:t>
            </a:r>
            <a:br>
              <a:rPr lang="ru-RU" dirty="0"/>
            </a:br>
            <a:r>
              <a:rPr lang="ru-RU" dirty="0"/>
              <a:t>3.Рассматриваем герб, флаг региона;</a:t>
            </a:r>
            <a:br>
              <a:rPr lang="ru-RU" dirty="0"/>
            </a:br>
            <a:r>
              <a:rPr lang="ru-RU" dirty="0"/>
              <a:t>4.Читаем 10 интересных фактов о регионе;</a:t>
            </a:r>
            <a:br>
              <a:rPr lang="ru-RU" dirty="0"/>
            </a:br>
            <a:r>
              <a:rPr lang="ru-RU" dirty="0"/>
              <a:t>5. Знакомимся с народами  - коренными жителями, их культурой;</a:t>
            </a:r>
            <a:br>
              <a:rPr lang="ru-RU" dirty="0"/>
            </a:br>
            <a:r>
              <a:rPr lang="ru-RU" dirty="0"/>
              <a:t>6. Читаем сказку одного из народов данного субъекта;</a:t>
            </a:r>
            <a:br>
              <a:rPr lang="ru-RU" dirty="0"/>
            </a:br>
            <a:r>
              <a:rPr lang="ru-RU" dirty="0"/>
              <a:t>7. Собираем спилс –карту.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ADA107-308F-0EA7-D2AD-EB564A3F1A3F}"/>
              </a:ext>
            </a:extLst>
          </p:cNvPr>
          <p:cNvSpPr txBox="1"/>
          <p:nvPr/>
        </p:nvSpPr>
        <p:spPr>
          <a:xfrm>
            <a:off x="2338929" y="5800242"/>
            <a:ext cx="7514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b="1" i="1" u="sng" dirty="0"/>
              <a:t>На примере одного субъекта, покажем  как это выглядит.</a:t>
            </a:r>
            <a:br>
              <a:rPr lang="ru-RU" b="1" i="1" u="sng" dirty="0"/>
            </a:br>
            <a:endParaRPr lang="ru-RU" b="1" i="1" u="sng" dirty="0"/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E489F10C-30DE-2516-F16B-D85CDD9D6FE8}"/>
              </a:ext>
            </a:extLst>
          </p:cNvPr>
          <p:cNvCxnSpPr>
            <a:cxnSpLocks/>
          </p:cNvCxnSpPr>
          <p:nvPr/>
        </p:nvCxnSpPr>
        <p:spPr>
          <a:xfrm>
            <a:off x="-49793" y="517149"/>
            <a:ext cx="12241793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Блок-схема: знак завершения 33">
            <a:extLst>
              <a:ext uri="{FF2B5EF4-FFF2-40B4-BE49-F238E27FC236}">
                <a16:creationId xmlns:a16="http://schemas.microsoft.com/office/drawing/2014/main" id="{6E70E488-73C9-92C6-4E73-B0155BEE17F5}"/>
              </a:ext>
            </a:extLst>
          </p:cNvPr>
          <p:cNvSpPr/>
          <p:nvPr/>
        </p:nvSpPr>
        <p:spPr>
          <a:xfrm>
            <a:off x="3977856" y="240003"/>
            <a:ext cx="3685309" cy="549365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</a:rPr>
              <a:t>Практическая часть </a:t>
            </a:r>
          </a:p>
        </p:txBody>
      </p:sp>
    </p:spTree>
    <p:extLst>
      <p:ext uri="{BB962C8B-B14F-4D97-AF65-F5344CB8AC3E}">
        <p14:creationId xmlns:p14="http://schemas.microsoft.com/office/powerpoint/2010/main" val="1654249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E0628-CDAF-54E0-8130-4FA8F776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191ACE3-16E1-8E32-DF24-2EA427E5C8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56C91D-5CFA-6067-3C44-242859B5F87A}"/>
              </a:ext>
            </a:extLst>
          </p:cNvPr>
          <p:cNvSpPr txBox="1"/>
          <p:nvPr/>
        </p:nvSpPr>
        <p:spPr>
          <a:xfrm>
            <a:off x="2847315" y="165070"/>
            <a:ext cx="6494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/>
              <a:t>Чукотский автономный округ, Анадырь</a:t>
            </a:r>
            <a:r>
              <a:rPr lang="ru-RU" b="1" dirty="0"/>
              <a:t>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C557C1F-AD62-C967-8F75-853D52176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292" y="938909"/>
            <a:ext cx="1356387" cy="167133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3E50957-21D0-383A-F9D3-00BA83A67AE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732" y="1027906"/>
            <a:ext cx="2012239" cy="13255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701BFA-CA41-4888-65A5-C6D7B0F579EC}"/>
              </a:ext>
            </a:extLst>
          </p:cNvPr>
          <p:cNvSpPr txBox="1"/>
          <p:nvPr/>
        </p:nvSpPr>
        <p:spPr>
          <a:xfrm>
            <a:off x="393635" y="2610247"/>
            <a:ext cx="1017119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600" b="1" dirty="0"/>
              <a:t>10 интересных фактов</a:t>
            </a:r>
            <a:r>
              <a:rPr lang="ru-RU" sz="1400" b="1" dirty="0"/>
              <a:t>:</a:t>
            </a:r>
          </a:p>
          <a:p>
            <a:pPr algn="l"/>
            <a:r>
              <a:rPr lang="ru-RU" sz="1400" dirty="0"/>
              <a:t>1. Для посещения округа специальное разрешение требуется не только иностранцам, но и россиянам, проживающим за её пределами.  </a:t>
            </a:r>
          </a:p>
          <a:p>
            <a:pPr algn="l"/>
            <a:r>
              <a:rPr lang="ru-RU" sz="1400" dirty="0"/>
              <a:t>2. Берега Чукотского полуострова от Аляски отделяет лишь четыре километра.  </a:t>
            </a:r>
          </a:p>
          <a:p>
            <a:pPr algn="l"/>
            <a:r>
              <a:rPr lang="ru-RU" sz="1400" dirty="0"/>
              <a:t>3. Зима в округе длится до 10 месяцев в году.  </a:t>
            </a:r>
          </a:p>
          <a:p>
            <a:pPr algn="l"/>
            <a:r>
              <a:rPr lang="ru-RU" sz="1400" dirty="0"/>
              <a:t>4. Большая часть Чукотки лежит на высоте свыше 1 км над уровнем моря.  </a:t>
            </a:r>
          </a:p>
          <a:p>
            <a:pPr algn="l"/>
            <a:r>
              <a:rPr lang="ru-RU" sz="1400" dirty="0"/>
              <a:t>5. Вся территория округа полностью покрыта тундрой. Деревья в регионе есть, но они редкие и невысокие.  </a:t>
            </a:r>
          </a:p>
          <a:p>
            <a:pPr algn="l"/>
            <a:r>
              <a:rPr lang="ru-RU" sz="1400" dirty="0"/>
              <a:t>6. У чукотских берегов нередко бушуют штормы, поднимающие волны до 6–7 метров высотой. Причина тому — встреча в этих краях холодных вод из Северного Ледовитого океана и более тёплых из Тихого.  </a:t>
            </a:r>
          </a:p>
          <a:p>
            <a:pPr algn="l"/>
            <a:r>
              <a:rPr lang="ru-RU" sz="1400" dirty="0"/>
              <a:t>7. Самые дорогие местные сувениры изготавливаются из моржовых клыков. Местные мастера искусно вырезают из них фигурки.  </a:t>
            </a:r>
          </a:p>
          <a:p>
            <a:pPr algn="l"/>
            <a:r>
              <a:rPr lang="ru-RU" sz="1400" dirty="0"/>
              <a:t>8. Чукотское озеро Эльгыгытгын — самое круглое на планете. При диаметре около 14 км его возраст составляет, по разным оценкам, от 3 до 5 млн лет. </a:t>
            </a:r>
          </a:p>
          <a:p>
            <a:pPr algn="l"/>
            <a:r>
              <a:rPr lang="ru-RU" sz="1400" dirty="0"/>
              <a:t>9. Остров Врангеля — самый северный объект Всемирного природного наследия ЮНЕСКО. </a:t>
            </a:r>
          </a:p>
          <a:p>
            <a:pPr algn="l"/>
            <a:r>
              <a:rPr lang="ru-RU" sz="1400" dirty="0"/>
              <a:t>10. В Анадыре возвышается самая большая в мире статуя Николая Чудотворца. Высота монумента составляет двадцать пять метров, при этом на поверхности находятся лишь десять метров памятника, а остальная его часть погружена в вечную мерзлоту.</a:t>
            </a:r>
          </a:p>
        </p:txBody>
      </p:sp>
    </p:spTree>
    <p:extLst>
      <p:ext uri="{BB962C8B-B14F-4D97-AF65-F5344CB8AC3E}">
        <p14:creationId xmlns:p14="http://schemas.microsoft.com/office/powerpoint/2010/main" val="1721112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355D55-0A2C-4801-06E0-571D25DBC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3C2825C-EA68-B27D-138C-1593F0C8BC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Блок-схема: знак завершения 5">
            <a:extLst>
              <a:ext uri="{FF2B5EF4-FFF2-40B4-BE49-F238E27FC236}">
                <a16:creationId xmlns:a16="http://schemas.microsoft.com/office/drawing/2014/main" id="{B6063E4B-6CFF-9E9F-28EA-4F2ACD5CDB68}"/>
              </a:ext>
            </a:extLst>
          </p:cNvPr>
          <p:cNvSpPr/>
          <p:nvPr/>
        </p:nvSpPr>
        <p:spPr>
          <a:xfrm>
            <a:off x="4418421" y="362710"/>
            <a:ext cx="3355158" cy="796979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</a:rPr>
              <a:t>Традиции народа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6BAD1796-095C-CF7E-5F05-C149C1AA44BF}"/>
              </a:ext>
            </a:extLst>
          </p:cNvPr>
          <p:cNvCxnSpPr>
            <a:cxnSpLocks/>
          </p:cNvCxnSpPr>
          <p:nvPr/>
        </p:nvCxnSpPr>
        <p:spPr>
          <a:xfrm>
            <a:off x="7773579" y="840978"/>
            <a:ext cx="4478998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F5C3B688-9F24-9E65-7744-E1733B43561B}"/>
              </a:ext>
            </a:extLst>
          </p:cNvPr>
          <p:cNvCxnSpPr>
            <a:cxnSpLocks/>
          </p:cNvCxnSpPr>
          <p:nvPr/>
        </p:nvCxnSpPr>
        <p:spPr>
          <a:xfrm>
            <a:off x="-60577" y="846201"/>
            <a:ext cx="4478998" cy="0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927D7CB-890D-B1F2-DFEE-6E06A7A20A79}"/>
              </a:ext>
            </a:extLst>
          </p:cNvPr>
          <p:cNvSpPr txBox="1"/>
          <p:nvPr/>
        </p:nvSpPr>
        <p:spPr>
          <a:xfrm>
            <a:off x="521459" y="1522399"/>
            <a:ext cx="620860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Чукчи гордятся своими традициями. Один из национальных праздников — Байдары. Байдарки играли важную роль в оленеводческой культуре, их освещали особыми ритуалами, включая подношения морю. 
Еще одним чукотским праздником является день кита. Чукчи извиняются перед убитыми морскими животными и перед Кэрэткуном — хозяином морских обитателей. В этот день проводятся традиционные песнопения, а морским обитателям отправляют ритуальные подношения.
И, конечно же, нельзя не упомянуть праздник оленя, известный как Кильвэй. Весной чукчи пригоняют оленей к жилищам, а женщины разжигают костер, затем вокруг оленей с восторженными криками водят хороводы, чтобы отогнать от них злых духов.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A9C02DB-FB3E-358C-DC9D-8BBFC5F213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944" y="1328984"/>
            <a:ext cx="3495199" cy="2332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50FAC5C-B506-5103-0FD8-9753859AE7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375" y="3927834"/>
            <a:ext cx="3495767" cy="2332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20215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487</Words>
  <Application>Microsoft Office PowerPoint</Application>
  <PresentationFormat>Широкоэкранный</PresentationFormat>
  <Paragraphs>44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juluka2107@mail.ru</dc:creator>
  <cp:lastModifiedBy>Студент</cp:lastModifiedBy>
  <cp:revision>32</cp:revision>
  <dcterms:created xsi:type="dcterms:W3CDTF">2025-02-02T07:52:49Z</dcterms:created>
  <dcterms:modified xsi:type="dcterms:W3CDTF">2025-04-28T09:21:30Z</dcterms:modified>
</cp:coreProperties>
</file>