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59" r:id="rId5"/>
    <p:sldId id="260" r:id="rId6"/>
    <p:sldId id="258" r:id="rId7"/>
    <p:sldId id="261" r:id="rId8"/>
    <p:sldId id="262" r:id="rId9"/>
    <p:sldId id="273" r:id="rId10"/>
    <p:sldId id="274" r:id="rId11"/>
    <p:sldId id="265" r:id="rId12"/>
    <p:sldId id="264" r:id="rId13"/>
    <p:sldId id="270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64282A4-E06D-484E-99BE-6EA095461B4A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366B842-E5B8-469E-832B-1F362A719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068960"/>
            <a:ext cx="4860032" cy="27337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588526"/>
            <a:ext cx="8712968" cy="2192402"/>
          </a:xfrm>
        </p:spPr>
        <p:txBody>
          <a:bodyPr anchor="t">
            <a:noAutofit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  </a:t>
            </a:r>
            <a:r>
              <a:rPr lang="ru-RU" sz="4400" dirty="0" smtClean="0"/>
              <a:t>Длина окружности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>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ru-RU" sz="2000" dirty="0" smtClean="0"/>
              <a:t>урок математики с применением </a:t>
            </a:r>
            <a:br>
              <a:rPr lang="ru-RU" sz="2000" dirty="0" smtClean="0"/>
            </a:br>
            <a:r>
              <a:rPr lang="ru-RU" sz="2000" dirty="0" smtClean="0"/>
              <a:t>роботов </a:t>
            </a:r>
            <a:r>
              <a:rPr lang="en-US" sz="2000" dirty="0" smtClean="0"/>
              <a:t>Lego </a:t>
            </a:r>
            <a:r>
              <a:rPr lang="en-US" sz="2000" dirty="0" err="1" smtClean="0"/>
              <a:t>Mindstorm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6 класс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3110" y="5295224"/>
            <a:ext cx="6172200" cy="1371600"/>
          </a:xfrm>
        </p:spPr>
        <p:txBody>
          <a:bodyPr/>
          <a:lstStyle/>
          <a:p>
            <a:r>
              <a:rPr lang="ru-RU" dirty="0" smtClean="0"/>
              <a:t>Казанцева Елена  Геннадьевна,</a:t>
            </a:r>
          </a:p>
          <a:p>
            <a:r>
              <a:rPr lang="ru-RU" dirty="0" smtClean="0"/>
              <a:t> учитель математики</a:t>
            </a:r>
          </a:p>
          <a:p>
            <a:r>
              <a:rPr lang="ru-RU" dirty="0" smtClean="0"/>
              <a:t>МАОУ СОШ № 14 им. </a:t>
            </a:r>
            <a:r>
              <a:rPr lang="ru-RU" dirty="0" err="1" smtClean="0"/>
              <a:t>В.Ф.Фуфачева</a:t>
            </a:r>
            <a:r>
              <a:rPr lang="ru-RU" dirty="0" smtClean="0"/>
              <a:t>,  </a:t>
            </a:r>
            <a:r>
              <a:rPr lang="ru-RU" dirty="0" err="1" smtClean="0"/>
              <a:t>г.Серов</a:t>
            </a:r>
            <a:r>
              <a:rPr lang="ru-RU" dirty="0" smtClean="0"/>
              <a:t>, Свердловская обл.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же роботы нам сегодня помогут?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28275078"/>
              </p:ext>
            </p:extLst>
          </p:nvPr>
        </p:nvGraphicFramePr>
        <p:xfrm>
          <a:off x="457200" y="1600200"/>
          <a:ext cx="7467600" cy="434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1536011">
                <a:tc>
                  <a:txBody>
                    <a:bodyPr/>
                    <a:lstStyle/>
                    <a:p>
                      <a:r>
                        <a:rPr lang="ru-RU" dirty="0" smtClean="0"/>
                        <a:t>Робот-тележка с большими колесами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Робот-тележка со</a:t>
                      </a:r>
                      <a:r>
                        <a:rPr lang="ru-RU" baseline="0" dirty="0" smtClean="0"/>
                        <a:t> средними колесами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Робот-тележка с маленькими колесами</a:t>
                      </a:r>
                      <a:endParaRPr lang="ru-RU" dirty="0"/>
                    </a:p>
                  </a:txBody>
                  <a:tcPr/>
                </a:tc>
              </a:tr>
              <a:tr h="28130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56055"/>
            <a:ext cx="2160240" cy="12151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5" t="3801" r="10626" b="4200"/>
          <a:stretch/>
        </p:blipFill>
        <p:spPr>
          <a:xfrm>
            <a:off x="5699230" y="3535904"/>
            <a:ext cx="1944216" cy="18788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6" r="17713"/>
          <a:stretch/>
        </p:blipFill>
        <p:spPr>
          <a:xfrm>
            <a:off x="3010390" y="3459314"/>
            <a:ext cx="2361220" cy="203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9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7353328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Исследовательская </a:t>
            </a:r>
            <a:r>
              <a:rPr lang="ru-RU" dirty="0" smtClean="0"/>
              <a:t>работа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785794"/>
            <a:ext cx="7929618" cy="5786478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Записать диаметр колеса вашего робота (мм) в таблицу.</a:t>
            </a:r>
          </a:p>
          <a:p>
            <a:pPr marL="457200" indent="-457200">
              <a:buAutoNum type="arabicPeriod"/>
            </a:pPr>
            <a:r>
              <a:rPr lang="ru-RU" dirty="0" smtClean="0"/>
              <a:t>Выставить робота на линию старта, таким образом, чтобы белая стрелочка на колесе указывала на линию.</a:t>
            </a:r>
          </a:p>
          <a:p>
            <a:pPr marL="457200" indent="-457200">
              <a:buAutoNum type="arabicPeriod"/>
            </a:pPr>
            <a:r>
              <a:rPr lang="ru-RU" dirty="0" smtClean="0"/>
              <a:t>Запустить робота. С помощью программы движение робота на один оборот колеса, линейки и карандаша измерить расстояние, которое проехал робот. (Эта величина и есть длина окружности). Записать показания в таблицу в мм.</a:t>
            </a:r>
          </a:p>
          <a:p>
            <a:pPr marL="457200" indent="-457200">
              <a:buAutoNum type="arabicPeriod"/>
            </a:pPr>
            <a:r>
              <a:rPr lang="ru-RU" dirty="0" smtClean="0"/>
              <a:t>Найти отношение длины окружности к диаметру колеса (С:</a:t>
            </a:r>
            <a:r>
              <a:rPr lang="en-US" dirty="0" smtClean="0"/>
              <a:t>d</a:t>
            </a:r>
            <a:r>
              <a:rPr lang="ru-RU" dirty="0" smtClean="0"/>
              <a:t>). Округлить его до сотых. Записать расчеты в таблицу.</a:t>
            </a:r>
          </a:p>
          <a:p>
            <a:pPr marL="457200" indent="-457200">
              <a:buAutoNum type="arabicPeriod"/>
            </a:pPr>
            <a:r>
              <a:rPr lang="ru-RU" dirty="0" smtClean="0"/>
              <a:t>Проделать еще 2 эксперимента самостоятельно, используя роботов с разными диаметрами колес.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043888" cy="4114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776"/>
                <a:gridCol w="1357322"/>
                <a:gridCol w="1643074"/>
                <a:gridCol w="857256"/>
                <a:gridCol w="1714512"/>
                <a:gridCol w="1785948"/>
              </a:tblGrid>
              <a:tr h="975126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п</a:t>
                      </a:r>
                      <a:r>
                        <a:rPr lang="ru-RU" baseline="0" dirty="0" smtClean="0"/>
                        <a:t>/</a:t>
                      </a:r>
                      <a:r>
                        <a:rPr lang="ru-RU" baseline="0" dirty="0" err="1" smtClean="0"/>
                        <a:t>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Диаметр колеса </a:t>
                      </a:r>
                      <a:r>
                        <a:rPr lang="en-US" dirty="0" smtClean="0"/>
                        <a:t>d</a:t>
                      </a:r>
                      <a:r>
                        <a:rPr lang="ru-RU" dirty="0" smtClean="0"/>
                        <a:t>, мм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Длина окружности</a:t>
                      </a:r>
                      <a:r>
                        <a:rPr lang="en-US" dirty="0" smtClean="0"/>
                        <a:t> C</a:t>
                      </a:r>
                      <a:r>
                        <a:rPr lang="ru-RU" dirty="0" smtClean="0"/>
                        <a:t>, мм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C</a:t>
                      </a:r>
                      <a:r>
                        <a:rPr lang="ru-RU" sz="2800" dirty="0" smtClean="0"/>
                        <a:t>/</a:t>
                      </a:r>
                      <a:r>
                        <a:rPr lang="en-US" sz="2800" dirty="0" smtClean="0"/>
                        <a:t>d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Справились</a:t>
                      </a:r>
                      <a:r>
                        <a:rPr lang="ru-RU" baseline="0" dirty="0" smtClean="0"/>
                        <a:t> или нет?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Причины</a:t>
                      </a:r>
                      <a:r>
                        <a:rPr lang="ru-RU" baseline="0" dirty="0" smtClean="0"/>
                        <a:t> экспериментальных ошибок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126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126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126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1472" y="5929330"/>
            <a:ext cx="77191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Формула длины окружности __________________________________</a:t>
            </a:r>
          </a:p>
          <a:p>
            <a:r>
              <a:rPr lang="ru-RU" dirty="0" smtClean="0"/>
              <a:t>Выводы ___________________________________________________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Длина окружности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Что вы заметили?</a:t>
            </a:r>
          </a:p>
          <a:p>
            <a:pPr algn="ctr">
              <a:buNone/>
            </a:pPr>
            <a:r>
              <a:rPr lang="ru-RU" sz="4000" dirty="0" smtClean="0"/>
              <a:t>Какой вывод можно сделать?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Длина окружности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С:</a:t>
            </a:r>
            <a:r>
              <a:rPr lang="en-US" sz="6000" dirty="0" smtClean="0"/>
              <a:t>d</a:t>
            </a:r>
            <a:r>
              <a:rPr lang="en-US" sz="6000" dirty="0" smtClean="0">
                <a:latin typeface="Times New Roman"/>
                <a:cs typeface="Times New Roman"/>
              </a:rPr>
              <a:t>≈3</a:t>
            </a:r>
            <a:r>
              <a:rPr lang="ru-RU" sz="6000" dirty="0" smtClean="0">
                <a:latin typeface="Times New Roman"/>
                <a:cs typeface="Times New Roman"/>
              </a:rPr>
              <a:t>,</a:t>
            </a:r>
            <a:r>
              <a:rPr lang="en-US" sz="6000" dirty="0" smtClean="0">
                <a:latin typeface="Times New Roman"/>
                <a:cs typeface="Times New Roman"/>
              </a:rPr>
              <a:t>14</a:t>
            </a:r>
          </a:p>
          <a:p>
            <a:r>
              <a:rPr lang="ru-RU" sz="6000" dirty="0" smtClean="0"/>
              <a:t>С:</a:t>
            </a:r>
            <a:r>
              <a:rPr lang="en-US" sz="6000" dirty="0" smtClean="0"/>
              <a:t>d=</a:t>
            </a:r>
            <a:endParaRPr lang="ru-RU" sz="6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2357430"/>
            <a:ext cx="971550" cy="1190625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357562"/>
            <a:ext cx="971550" cy="11906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3714752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≈</a:t>
            </a: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3,1415926535…</a:t>
            </a:r>
            <a:endParaRPr lang="ru-RU" sz="48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4643446"/>
            <a:ext cx="74295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Обозначение числа  происходит от первой буквы</a:t>
            </a:r>
            <a:endParaRPr lang="en-US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греческого слова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периферия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что означает   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"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окружность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".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Длина окружности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dirty="0" smtClean="0"/>
              <a:t>Формула длины окружности</a:t>
            </a:r>
          </a:p>
          <a:p>
            <a:pPr algn="ctr">
              <a:buNone/>
            </a:pP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С=</a:t>
            </a:r>
            <a:r>
              <a:rPr lang="el-GR" sz="6000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π</a:t>
            </a: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*</a:t>
            </a:r>
            <a:r>
              <a:rPr lang="en-US" sz="6000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d</a:t>
            </a: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,</a:t>
            </a:r>
          </a:p>
          <a:p>
            <a:pPr>
              <a:buNone/>
            </a:pPr>
            <a:r>
              <a:rPr lang="ru-RU" sz="3200" dirty="0" smtClean="0"/>
              <a:t>где </a:t>
            </a:r>
            <a:r>
              <a:rPr lang="en-US" sz="3200" dirty="0" smtClean="0"/>
              <a:t>d – </a:t>
            </a:r>
            <a:r>
              <a:rPr lang="ru-RU" sz="3200" dirty="0" smtClean="0"/>
              <a:t>диаметр окружности, </a:t>
            </a:r>
          </a:p>
          <a:p>
            <a:pPr>
              <a:buNone/>
            </a:pPr>
            <a:r>
              <a:rPr lang="el-GR" sz="4400" dirty="0" smtClean="0">
                <a:latin typeface="Times New Roman"/>
                <a:cs typeface="Times New Roman"/>
              </a:rPr>
              <a:t>π</a:t>
            </a:r>
            <a:r>
              <a:rPr lang="ru-RU" sz="4400" dirty="0" smtClean="0">
                <a:latin typeface="Times New Roman"/>
                <a:cs typeface="Times New Roman"/>
              </a:rPr>
              <a:t> ≈3,14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Что нового вы сегодня узнали?</a:t>
            </a:r>
          </a:p>
          <a:p>
            <a:r>
              <a:rPr lang="ru-RU" dirty="0" smtClean="0"/>
              <a:t>Как найти длину окружности?</a:t>
            </a:r>
          </a:p>
          <a:p>
            <a:r>
              <a:rPr lang="ru-RU" dirty="0" smtClean="0"/>
              <a:t>Как связаны длина окружности и диаметр окружности?</a:t>
            </a:r>
          </a:p>
          <a:p>
            <a:r>
              <a:rPr lang="ru-RU" dirty="0" smtClean="0"/>
              <a:t>Какие трудности у вас возникли?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Если у вас возникли ошибки, попробуйте определить причину и заполните в таблице соответствующую колонку.</a:t>
            </a:r>
          </a:p>
          <a:p>
            <a:pPr>
              <a:buNone/>
            </a:pPr>
            <a:r>
              <a:rPr lang="ru-RU" dirty="0" smtClean="0"/>
              <a:t>Над чем вам нужно поработать, чтобы не совершать больше таких ошибок?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58299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29576" cy="487375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Тип урока:</a:t>
            </a:r>
            <a:r>
              <a:rPr lang="ru-RU" sz="3200" dirty="0" smtClean="0"/>
              <a:t> изучение нового материала.</a:t>
            </a:r>
          </a:p>
          <a:p>
            <a:r>
              <a:rPr lang="ru-RU" sz="3200" b="1" dirty="0" smtClean="0"/>
              <a:t>Вид урока:</a:t>
            </a:r>
            <a:r>
              <a:rPr lang="ru-RU" sz="3200" dirty="0" smtClean="0"/>
              <a:t> интегрированный.</a:t>
            </a:r>
          </a:p>
          <a:p>
            <a:r>
              <a:rPr lang="ru-RU" sz="3200" b="1" dirty="0" smtClean="0"/>
              <a:t>Время проведения:</a:t>
            </a:r>
            <a:r>
              <a:rPr lang="ru-RU" sz="3200" dirty="0" smtClean="0"/>
              <a:t> первый урок по теме    «Длина окружности. Площадь круга».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071546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Что такое окружность?</a:t>
            </a:r>
            <a:br>
              <a:rPr lang="ru-RU" sz="3600" dirty="0" smtClean="0"/>
            </a:br>
            <a:r>
              <a:rPr lang="ru-RU" sz="3600" dirty="0" smtClean="0"/>
              <a:t>Что такое диаметр?</a:t>
            </a:r>
            <a:endParaRPr lang="ru-RU" sz="3600" dirty="0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500034" y="2928934"/>
            <a:ext cx="2928958" cy="2809873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357290" y="3071810"/>
            <a:ext cx="1214446" cy="257176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 flipH="1" flipV="1">
            <a:off x="1857356" y="4214818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 flipH="1" flipV="1">
            <a:off x="2428860" y="5500702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 flipH="1" flipV="1">
            <a:off x="1214414" y="3000372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latin typeface="Lucida Handwriting" pitchFamily="66" charset="0"/>
              </a:rPr>
              <a:t>Окружность </a:t>
            </a:r>
            <a:r>
              <a:rPr lang="ru-RU" b="1" dirty="0" smtClean="0">
                <a:latin typeface="Lucida Handwriting" pitchFamily="66" charset="0"/>
              </a:rPr>
              <a:t>– геометрическая фигура, состоящая из точек плоскости, равноудаленных от данной точки.</a:t>
            </a:r>
          </a:p>
          <a:p>
            <a:pPr algn="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</a:rPr>
              <a:t>А                            </a:t>
            </a:r>
            <a:r>
              <a:rPr lang="ru-RU" b="1" u="sng" dirty="0" smtClean="0">
                <a:solidFill>
                  <a:srgbClr val="FF3300"/>
                </a:solidFill>
                <a:latin typeface="Times New Roman" pitchFamily="18" charset="0"/>
              </a:rPr>
              <a:t>Диаметр </a:t>
            </a:r>
            <a:r>
              <a:rPr lang="ru-RU" b="1" dirty="0" smtClean="0">
                <a:latin typeface="Times New Roman" pitchFamily="18" charset="0"/>
              </a:rPr>
              <a:t>– отрезок, соединяющий две  точки</a:t>
            </a: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</a:rPr>
              <a:t>                  окружности и </a:t>
            </a: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</a:rPr>
              <a:t>проходящий через центр.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АМ</a:t>
            </a:r>
            <a:r>
              <a:rPr lang="ru-RU" b="1" dirty="0" smtClean="0">
                <a:latin typeface="Times New Roman" pitchFamily="18" charset="0"/>
              </a:rPr>
              <a:t> - диаметр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500034" y="2928934"/>
            <a:ext cx="2928958" cy="2809873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357290" y="3071810"/>
            <a:ext cx="1214446" cy="257176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5715016"/>
            <a:ext cx="4614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М</a:t>
            </a:r>
            <a:endParaRPr lang="ru-RU" sz="2400" dirty="0"/>
          </a:p>
        </p:txBody>
      </p:sp>
      <p:sp>
        <p:nvSpPr>
          <p:cNvPr id="8" name="Блок-схема: узел 7"/>
          <p:cNvSpPr/>
          <p:nvPr/>
        </p:nvSpPr>
        <p:spPr>
          <a:xfrm flipH="1" flipV="1">
            <a:off x="1857356" y="4214818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 flipH="1" flipV="1">
            <a:off x="2428860" y="5500702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 flipH="1" flipV="1">
            <a:off x="1214414" y="3000372"/>
            <a:ext cx="214314" cy="2143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4000504"/>
            <a:ext cx="4614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</a:rPr>
              <a:t>О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Длина окружности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 каких деталях робота можно увидеть окружность?</a:t>
            </a:r>
          </a:p>
          <a:p>
            <a:pPr>
              <a:buNone/>
            </a:pPr>
            <a:endParaRPr lang="ru-RU" sz="3600" dirty="0" smtClean="0"/>
          </a:p>
          <a:p>
            <a:r>
              <a:rPr lang="ru-RU" sz="3600" dirty="0" smtClean="0"/>
              <a:t>Как измерить длину окружности колеса?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Длина окружности</a:t>
            </a:r>
            <a:endParaRPr lang="ru-RU" dirty="0"/>
          </a:p>
        </p:txBody>
      </p:sp>
      <p:sp>
        <p:nvSpPr>
          <p:cNvPr id="5" name="Arc 2"/>
          <p:cNvSpPr>
            <a:spLocks noGrp="1"/>
          </p:cNvSpPr>
          <p:nvPr>
            <p:ph sz="quarter" idx="1"/>
          </p:nvPr>
        </p:nvSpPr>
        <p:spPr bwMode="auto">
          <a:xfrm>
            <a:off x="642910" y="2571744"/>
            <a:ext cx="3000396" cy="2973514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467 w 43200"/>
              <a:gd name="T1" fmla="*/ 0 h 43200"/>
              <a:gd name="T2" fmla="*/ 21308 w 43200"/>
              <a:gd name="T3" fmla="*/ 2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467" y="0"/>
                </a:moveTo>
                <a:cubicBezTo>
                  <a:pt x="21511" y="0"/>
                  <a:pt x="21555" y="-1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9784"/>
                  <a:pt x="9493" y="161"/>
                  <a:pt x="21307" y="1"/>
                </a:cubicBezTo>
              </a:path>
              <a:path w="43200" h="43200" stroke="0" extrusionOk="0">
                <a:moveTo>
                  <a:pt x="21467" y="0"/>
                </a:moveTo>
                <a:cubicBezTo>
                  <a:pt x="21511" y="0"/>
                  <a:pt x="21555" y="-1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9784"/>
                  <a:pt x="9493" y="161"/>
                  <a:pt x="21307" y="1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2143108" y="2571744"/>
            <a:ext cx="64801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56104" y="3244334"/>
            <a:ext cx="4816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</a:rPr>
              <a:t>Длина окружности обозначается буквой С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1571612"/>
            <a:ext cx="9286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Длина окружности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Как измерить длину окружности, например, у обруча, колеса обозрения или планеты (экватор)?</a:t>
            </a:r>
          </a:p>
          <a:p>
            <a:endParaRPr lang="ru-RU" dirty="0"/>
          </a:p>
        </p:txBody>
      </p:sp>
      <p:pic>
        <p:nvPicPr>
          <p:cNvPr id="4" name="Рисунок 3" descr="obruch-one-health-hoop-3-1-k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786058"/>
            <a:ext cx="2202655" cy="1762124"/>
          </a:xfrm>
          <a:prstGeom prst="rect">
            <a:avLst/>
          </a:prstGeom>
        </p:spPr>
      </p:pic>
      <p:pic>
        <p:nvPicPr>
          <p:cNvPr id="5" name="Рисунок 4" descr="foto.cheb.ru-97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691" y="2428868"/>
            <a:ext cx="2569674" cy="3000396"/>
          </a:xfrm>
          <a:prstGeom prst="rect">
            <a:avLst/>
          </a:prstGeom>
        </p:spPr>
      </p:pic>
      <p:pic>
        <p:nvPicPr>
          <p:cNvPr id="6" name="Рисунок 5" descr="World_fiz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4214818"/>
            <a:ext cx="4286248" cy="2325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Должна существовать формула для теоретического расчета длины окружности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_20170329_132210[1_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5736" y="404664"/>
            <a:ext cx="4690822" cy="6261396"/>
          </a:xfrm>
        </p:spPr>
      </p:pic>
    </p:spTree>
    <p:extLst>
      <p:ext uri="{BB962C8B-B14F-4D97-AF65-F5344CB8AC3E}">
        <p14:creationId xmlns:p14="http://schemas.microsoft.com/office/powerpoint/2010/main" val="356190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441</TotalTime>
  <Words>388</Words>
  <Application>Microsoft Office PowerPoint</Application>
  <PresentationFormat>Экран (4:3)</PresentationFormat>
  <Paragraphs>72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Century Schoolbook</vt:lpstr>
      <vt:lpstr>Lucida Handwriting</vt:lpstr>
      <vt:lpstr>Times New Roman</vt:lpstr>
      <vt:lpstr>Wingdings</vt:lpstr>
      <vt:lpstr>Wingdings 2</vt:lpstr>
      <vt:lpstr>Эркер</vt:lpstr>
      <vt:lpstr>    Длина окружности    урок математики с применением  роботов Lego Mindstorm 6 класс </vt:lpstr>
      <vt:lpstr>Презентация PowerPoint</vt:lpstr>
      <vt:lpstr>Что такое окружность? Что такое диаметр?</vt:lpstr>
      <vt:lpstr>Презентация PowerPoint</vt:lpstr>
      <vt:lpstr>Длина окружности</vt:lpstr>
      <vt:lpstr>Длина окружности</vt:lpstr>
      <vt:lpstr>Длина окружности</vt:lpstr>
      <vt:lpstr>Гипотеза</vt:lpstr>
      <vt:lpstr>Презентация PowerPoint</vt:lpstr>
      <vt:lpstr>Какие же роботы нам сегодня помогут?</vt:lpstr>
      <vt:lpstr>Исследовательская работа </vt:lpstr>
      <vt:lpstr>Результаты исследования</vt:lpstr>
      <vt:lpstr>Длина окружности</vt:lpstr>
      <vt:lpstr>Длина окружности</vt:lpstr>
      <vt:lpstr>Длина окружности</vt:lpstr>
      <vt:lpstr>Рефлексия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 «Образовательная робототехника на уроках математики в 6 классе»</dc:title>
  <dc:creator>школо14-46</dc:creator>
  <cp:lastModifiedBy>alexxkazancev@gmail.com</cp:lastModifiedBy>
  <cp:revision>36</cp:revision>
  <dcterms:created xsi:type="dcterms:W3CDTF">2017-03-29T03:38:47Z</dcterms:created>
  <dcterms:modified xsi:type="dcterms:W3CDTF">2020-04-29T09:18:32Z</dcterms:modified>
</cp:coreProperties>
</file>