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5" r:id="rId7"/>
    <p:sldId id="266" r:id="rId8"/>
    <p:sldId id="268" r:id="rId9"/>
    <p:sldId id="269" r:id="rId10"/>
    <p:sldId id="270" r:id="rId11"/>
    <p:sldId id="271" r:id="rId12"/>
    <p:sldId id="274" r:id="rId13"/>
    <p:sldId id="260" r:id="rId14"/>
    <p:sldId id="261" r:id="rId15"/>
    <p:sldId id="262" r:id="rId16"/>
    <p:sldId id="263" r:id="rId17"/>
    <p:sldId id="264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428604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униципальное автономное дошкольное образовательное учреждение «Центр развития ребенка- детский сад №14 «Сказка»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643182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Проект для детей подготовительной группы  </a:t>
            </a:r>
          </a:p>
          <a:p>
            <a:r>
              <a:rPr lang="ru-RU" sz="2800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«Вокруг света за 28 дней»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736" y="4357694"/>
            <a:ext cx="2000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Хамидова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 Р.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 А. 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06DF7-C1E8-684C-DE0D-7F0F2DD9F3FB}"/>
              </a:ext>
            </a:extLst>
          </p:cNvPr>
          <p:cNvSpPr txBox="1"/>
          <p:nvPr/>
        </p:nvSpPr>
        <p:spPr>
          <a:xfrm>
            <a:off x="928662" y="1071546"/>
            <a:ext cx="664373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</a:t>
            </a:r>
            <a:r>
              <a:rPr lang="ru-RU" sz="2000" spc="-10" noProof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Описательные рассказы по сюжетным картинам;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 Ребусы и кроссворды;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spc="-10" noProof="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rPr>
              <a:t> Д/и «Угадай на слух», «Четвертый лишний», «Я скажу, а ты продолжишь», «Выдели нужный звук», «Разложи слова по слогам»;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+mn-cs"/>
              </a:rPr>
              <a:t> 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Звуки Б и Й;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Разрезные картинки по теме;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spc="-10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Развитие </a:t>
            </a:r>
            <a:r>
              <a:rPr lang="ru-RU" sz="2000" spc="-1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диологической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речи при пересказе отрывков из сказки «</a:t>
            </a:r>
            <a:r>
              <a:rPr lang="ru-RU" sz="2000" spc="-1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Маугли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»;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Рассказы по теме «В какой стране я хотел (</a:t>
            </a:r>
            <a:r>
              <a:rPr lang="ru-RU" sz="2000" spc="-1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ла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)бы побывать»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785794"/>
            <a:ext cx="2072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06DF7-C1E8-684C-DE0D-7F0F2DD9F3FB}"/>
              </a:ext>
            </a:extLst>
          </p:cNvPr>
          <p:cNvSpPr txBox="1"/>
          <p:nvPr/>
        </p:nvSpPr>
        <p:spPr>
          <a:xfrm>
            <a:off x="571472" y="500042"/>
            <a:ext cx="74295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-1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заключении проекта была проведена  игра по станциям «Вокруг света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», где ребята находили части от своей карты</a:t>
            </a:r>
            <a:endParaRPr kumimoji="0" lang="ru-RU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71480"/>
            <a:ext cx="254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ASN6uVWQTIjyY2pG6NGx3vNioyyGk8Vlh7WynzT9nkQB4ufqI52lfIOHu8HwFbIprLLTchD25xnZHH4aaKwf9pI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643050"/>
            <a:ext cx="1571636" cy="2095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42910" y="3857628"/>
            <a:ext cx="2924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1. Выдувание </a:t>
            </a:r>
            <a:r>
              <a:rPr lang="ru-RU" b="1" i="1" dirty="0" smtClean="0"/>
              <a:t>иероглифов  </a:t>
            </a:r>
            <a:endParaRPr lang="ru-RU" b="1" i="1" dirty="0"/>
          </a:p>
        </p:txBody>
      </p:sp>
      <p:pic>
        <p:nvPicPr>
          <p:cNvPr id="10" name="Рисунок 9" descr="elBBD4qnSKR8iQ_8nj9vRF3VxUMj17T7OuhkpQ8Zsx7Dd657tbi9OCz8tBhE9wrB2pm_HPqNxsVkW5KmfYJrRut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1714488"/>
            <a:ext cx="1985957" cy="1611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071802" y="3357562"/>
            <a:ext cx="2711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2.Разгадывание </a:t>
            </a:r>
            <a:r>
              <a:rPr lang="ru-RU" b="1" i="1" dirty="0" smtClean="0"/>
              <a:t>ребусов </a:t>
            </a:r>
            <a:endParaRPr lang="ru-RU" b="1" i="1" dirty="0" smtClean="0"/>
          </a:p>
          <a:p>
            <a:r>
              <a:rPr lang="ru-RU" b="1" i="1" dirty="0" smtClean="0"/>
              <a:t>в комнате старца </a:t>
            </a:r>
            <a:endParaRPr lang="ru-RU" b="1" i="1" dirty="0"/>
          </a:p>
        </p:txBody>
      </p:sp>
      <p:pic>
        <p:nvPicPr>
          <p:cNvPr id="12" name="Рисунок 11" descr="wnZwBTFEZGOEBU1xLFdRfyUYA-dRz_ZdAa1MgTvOo9srdf0Ivll9tA6Yyst0iSwvQPCdNyyY6R37Piw_Ci6qrEQ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1643050"/>
            <a:ext cx="1576397" cy="178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5857884" y="3500438"/>
            <a:ext cx="2574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3. Рисование </a:t>
            </a:r>
            <a:r>
              <a:rPr lang="ru-RU" b="1" i="1" dirty="0" smtClean="0"/>
              <a:t>в команде</a:t>
            </a:r>
            <a:endParaRPr lang="ru-RU" b="1" i="1" dirty="0"/>
          </a:p>
        </p:txBody>
      </p:sp>
      <p:pic>
        <p:nvPicPr>
          <p:cNvPr id="14" name="Рисунок 13" descr="BD5jlpJ-z0VUXc5iSXg5SDRZa2Qhb0eclPkvxkUOLTWY7tCz6sJao71b93Ra0VVPtnS6MGnXhxegc_12Yfwglthz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4286256"/>
            <a:ext cx="1928794" cy="1446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642910" y="5857892"/>
            <a:ext cx="238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4.Африканский </a:t>
            </a:r>
            <a:r>
              <a:rPr lang="ru-RU" b="1" i="1" dirty="0" smtClean="0"/>
              <a:t>счет  </a:t>
            </a:r>
            <a:endParaRPr lang="ru-RU" b="1" i="1" dirty="0"/>
          </a:p>
        </p:txBody>
      </p:sp>
      <p:pic>
        <p:nvPicPr>
          <p:cNvPr id="8194" name="Picture 2" descr="https://sun9-79.userapi.com/s/v1/ig2/TXoPcRwX_H0156wb3HZmsClBV2LSTHpAjA3Gstq7aEB60YP3M-s544HpEtoH8ICtDMDYJYXrmVhy-skVn83QsM-v.jpg?quality=95&amp;as=32x24,48x36,72x54,108x81,160x120,240x180,360x270,480x360,540x405,640x480,720x540,1024x768&amp;from=bu&amp;u=0YSbXnZiKTnPukUa-PnOLN7c6X1Y7L9_xoEHTbbelHo&amp;cs=1024x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4143380"/>
            <a:ext cx="1990703" cy="1493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3428992" y="5715016"/>
            <a:ext cx="2350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4. .Что спряталось в</a:t>
            </a:r>
          </a:p>
          <a:p>
            <a:r>
              <a:rPr lang="ru-RU" b="1" i="1" dirty="0" smtClean="0"/>
              <a:t>кокосе</a:t>
            </a:r>
            <a:r>
              <a:rPr lang="ru-RU" b="1" i="1" dirty="0" smtClean="0"/>
              <a:t>  </a:t>
            </a:r>
            <a:endParaRPr lang="ru-RU" b="1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06DF7-C1E8-684C-DE0D-7F0F2DD9F3FB}"/>
              </a:ext>
            </a:extLst>
          </p:cNvPr>
          <p:cNvSpPr txBox="1"/>
          <p:nvPr/>
        </p:nvSpPr>
        <p:spPr>
          <a:xfrm>
            <a:off x="571472" y="500042"/>
            <a:ext cx="74295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-1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заключении проекта была проведена  игра по станциям «Вокруг света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», где ребята находили кусочек от своей карты</a:t>
            </a:r>
            <a:endParaRPr kumimoji="0" lang="ru-RU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71480"/>
            <a:ext cx="254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3857628"/>
            <a:ext cx="2206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5</a:t>
            </a:r>
            <a:r>
              <a:rPr lang="ru-RU" b="1" i="1" dirty="0" smtClean="0"/>
              <a:t>. </a:t>
            </a:r>
            <a:r>
              <a:rPr lang="ru-RU" b="1" i="1" dirty="0" smtClean="0"/>
              <a:t>Забег пингвинов</a:t>
            </a:r>
            <a:r>
              <a:rPr lang="ru-RU" b="1" i="1" dirty="0" smtClean="0"/>
              <a:t>  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3357562"/>
            <a:ext cx="2337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6</a:t>
            </a:r>
            <a:r>
              <a:rPr lang="ru-RU" b="1" i="1" dirty="0" smtClean="0"/>
              <a:t>.Разгадай название </a:t>
            </a:r>
          </a:p>
          <a:p>
            <a:r>
              <a:rPr lang="ru-RU" b="1" i="1" dirty="0" smtClean="0"/>
              <a:t>животного</a:t>
            </a:r>
            <a:endParaRPr lang="ru-RU" b="1" i="1" dirty="0"/>
          </a:p>
        </p:txBody>
      </p:sp>
      <p:pic>
        <p:nvPicPr>
          <p:cNvPr id="31746" name="Picture 2" descr="https://sun9-51.userapi.com/s/v1/ig2/JngqS-nWPm2KuBKzgIFvaY60KZruHAp7srQYMQ-n2RH23A_r65xHvMlSazRTTpH62hUZsZ_zSUhDaKqPIPQ-mgrm.jpg?quality=95&amp;as=32x57,48x85,72x128,108x192,160x284,240x427,360x640,480x853,540x960,567x1008&amp;from=bu&amp;cs=567x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428736"/>
            <a:ext cx="172790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https://sun9-61.userapi.com/s/v1/ig2/6-y12h9dbB5UBRtulVwyQ1lfFZvBs7TLwZzBHUxcSjT7s1GDCUOHajgLpFHrMsnFevFlM1_OE0FSkXPEJyVzX93R.jpg?quality=95&amp;as=32x57,48x85,72x128,108x192,160x284,240x427,360x640,480x853,540x960,567x1008&amp;from=bu&amp;cs=567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500174"/>
            <a:ext cx="1571636" cy="1785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skoNFuaZze2WZTKxKQl13CGYHA4AzITO4DjUAtYxttLwD3dwJHzjMzAoRKYw3rrVjQtcsch9hhw1qypRGFrU2Fa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4000504"/>
            <a:ext cx="2879271" cy="1914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2571736" y="6000768"/>
            <a:ext cx="3827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Сбор ребятами карты из кусочков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31752" name="Picture 8" descr="https://sun9-17.userapi.com/s/v1/ig2/SX6kkoJFXwqHMxWPe-TQcEaV_39BIFM6zDyI4CLEZ09eGTC2aGs-E3lJe6WQnyo4vezlQIJdJ4WjdUHcbBOvgldq.jpg?quality=95&amp;as=32x57,48x85,72x128,108x192,160x284,240x427,360x640,480x853,540x960,567x1008&amp;from=bu&amp;u=uQW11mQ1AK9eFRJZe-JaAHL6C065lVcRqYA69h2beY4&amp;cs=567x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285860"/>
            <a:ext cx="1687722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5316734" y="3571876"/>
            <a:ext cx="3063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7 Археологические раскопки</a:t>
            </a:r>
            <a:endParaRPr lang="ru-RU" b="1" i="1" dirty="0"/>
          </a:p>
        </p:txBody>
      </p:sp>
      <p:pic>
        <p:nvPicPr>
          <p:cNvPr id="31754" name="Picture 10" descr="https://sun9-84.userapi.com/s/v1/ig2/MQNlUxDXJoT7vzCpOex9ytCJCDGc3j_xETXiJx-fN7FA20XhmlehajEMzMBbBRjXeYSV-KTp7UUh9jo_3vQ-zVek.jpg?quality=95&amp;as=32x24,48x36,72x54,108x81,160x120,240x180,360x270,480x360,540x405,640x480,720x540,1024x768&amp;from=bu&amp;cs=1024x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91456" y="1857364"/>
            <a:ext cx="1752544" cy="1314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2DC57A-CAEA-056F-5227-81E2F9716841}"/>
              </a:ext>
            </a:extLst>
          </p:cNvPr>
          <p:cNvSpPr txBox="1"/>
          <p:nvPr/>
        </p:nvSpPr>
        <p:spPr>
          <a:xfrm>
            <a:off x="1000100" y="500042"/>
            <a:ext cx="70723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Развивающая среда  в группе  оформлена совместно с </a:t>
            </a:r>
            <a:r>
              <a:rPr lang="ru-RU" sz="2000" b="1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родителями</a:t>
            </a:r>
            <a:r>
              <a:rPr kumimoji="0" lang="ru-RU" sz="2000" b="1" i="0" u="sng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sng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 детьми: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Рисунок 6" descr="d3Y1RemJpmenpr9n_GAf4TM8jQcnq3ot9XbBqpthtHuhAi3WBFkKM0_2kXGn5bLPDaj7RyG8trVVxBsKQ7NwR3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428736"/>
            <a:ext cx="164452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42910" y="3429000"/>
            <a:ext cx="2363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Модель Земли в </a:t>
            </a:r>
          </a:p>
          <a:p>
            <a:r>
              <a:rPr lang="ru-RU" b="1" i="1" dirty="0" smtClean="0"/>
              <a:t>технике папье-маше</a:t>
            </a:r>
            <a:endParaRPr lang="ru-RU" b="1" i="1" dirty="0"/>
          </a:p>
        </p:txBody>
      </p:sp>
      <p:pic>
        <p:nvPicPr>
          <p:cNvPr id="9" name="Рисунок 8" descr="nczUxIV6-zT9-9UcQH4xPKkonBfPbztNxnVqlV7xa0rBUbmAHIUclkGN_Cgj4Gkij0jXO9aKsXRvgkCwDan9TUJ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1357298"/>
            <a:ext cx="2214546" cy="1660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nkGRpgcMW6K_prBFyUuJK5xGP-LLs5vMk0oXQmgTVd2yP2MLxhZGDs_qf65R2XIxMCsspgUyZjrbbH-uR2CFgT5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928669"/>
            <a:ext cx="1714512" cy="2285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2857488" y="3143248"/>
            <a:ext cx="4432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Развивающая среда сделана совместно с</a:t>
            </a:r>
          </a:p>
          <a:p>
            <a:r>
              <a:rPr lang="ru-RU" b="1" i="1" dirty="0" smtClean="0"/>
              <a:t>детьми</a:t>
            </a:r>
            <a:endParaRPr lang="ru-RU" b="1" i="1" dirty="0"/>
          </a:p>
        </p:txBody>
      </p:sp>
      <p:pic>
        <p:nvPicPr>
          <p:cNvPr id="12" name="Рисунок 11" descr="VvkWtV78dFl5CcD-LxwSOd50EJPpyBlLS7_xLUqQ618OuLHQFicCeqW147uSAjAI25QhmudKAYuGk0UjXpX7M-N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4071942"/>
            <a:ext cx="2571736" cy="1928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85786" y="6000768"/>
            <a:ext cx="2314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Панорама «Африка»</a:t>
            </a:r>
            <a:endParaRPr lang="ru-RU" b="1" i="1" dirty="0"/>
          </a:p>
        </p:txBody>
      </p:sp>
      <p:pic>
        <p:nvPicPr>
          <p:cNvPr id="14" name="Рисунок 13" descr="enlKkcnmWDHQjJUh4BHsKTEFMqXJc02ZLapihrV-AkYM_cB7bnAEB9Z3QuNtc1mL2MLOW4rrFpyGGz5XO3aXBiR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43438" y="3500438"/>
            <a:ext cx="1647539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4214810" y="6286520"/>
            <a:ext cx="440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Работа с родителями «Вопрос - ответ»</a:t>
            </a:r>
            <a:endParaRPr lang="ru-RU" b="1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52DC57A-CAEA-056F-5227-81E2F9716841}"/>
              </a:ext>
            </a:extLst>
          </p:cNvPr>
          <p:cNvSpPr txBox="1"/>
          <p:nvPr/>
        </p:nvSpPr>
        <p:spPr>
          <a:xfrm>
            <a:off x="1000100" y="500042"/>
            <a:ext cx="70723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Развивающая среда  в группе  оформлена совместно с </a:t>
            </a:r>
            <a:r>
              <a:rPr lang="ru-RU" sz="2000" b="1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родителями</a:t>
            </a:r>
            <a:r>
              <a:rPr kumimoji="0" lang="ru-RU" sz="2000" b="1" i="0" u="sng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2000" b="1" i="0" u="sng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 детьми: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429000"/>
            <a:ext cx="45037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Совместное творчество</a:t>
            </a:r>
          </a:p>
          <a:p>
            <a:r>
              <a:rPr lang="ru-RU" b="1" i="1" dirty="0" smtClean="0"/>
              <a:t>С родителями – Выставка  «Такие разные</a:t>
            </a:r>
          </a:p>
          <a:p>
            <a:r>
              <a:rPr lang="ru-RU" b="1" i="1" dirty="0" smtClean="0"/>
              <a:t>слоны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71538" y="6211669"/>
            <a:ext cx="4432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Развивающая среда сделана совместно с</a:t>
            </a:r>
          </a:p>
          <a:p>
            <a:r>
              <a:rPr lang="ru-RU" b="1" i="1" dirty="0" smtClean="0"/>
              <a:t>детьми</a:t>
            </a:r>
            <a:endParaRPr lang="ru-RU" b="1" i="1" dirty="0"/>
          </a:p>
        </p:txBody>
      </p:sp>
      <p:pic>
        <p:nvPicPr>
          <p:cNvPr id="14" name="Рисунок 13" descr="I_uf73KDU1ONB_JJmtij_aO9QeRykAkc9hX8EMq_GaSQpUwMVkYD1ljJ55Q9wfY_gvjDMSdNcJEl1ppU217mo9v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285860"/>
            <a:ext cx="6286544" cy="2228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cnu5E6JC2C2X9_eTFVD8IFPj2ftYzMVcrEsW6BRwd1tQB_iT0nq8UT4wbJjyZlyLlYRClb1xshsbhUwWn5eKeBP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2463" y="4357694"/>
            <a:ext cx="1460712" cy="1881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VjP5vILqFY8CkY6yUtKd733jf4ojBrqB7JzTYKKVrNdmZdC9m55OlS2ZsLZuiXxnaxN_LKy65c_hDE2WFfwu5T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4214818"/>
            <a:ext cx="2571767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WS5Kh_ulfoMOvTgXXJusH8eFgD0o3UXHp3R3cmDBL6yj2GHJhOW0AUarc-qXHkb6YnGJAdUydZ8CUjnXcB0kl-x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29322" y="3214686"/>
            <a:ext cx="2357436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Рисунок 11" descr="_oml1ZpiNtZFvj6r_oB2zccS8rL_ASj90OrvECtGua7OnH7fu-BB4iFIuJWsxP6ObEr3cX7fm8Ah6e3edQAZr5S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714356"/>
            <a:ext cx="172026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14348" y="2928934"/>
            <a:ext cx="3260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Эксперимент с соленой водой</a:t>
            </a:r>
          </a:p>
          <a:p>
            <a:r>
              <a:rPr lang="ru-RU" b="1" i="1" dirty="0" smtClean="0"/>
              <a:t>«Вода океана»</a:t>
            </a:r>
            <a:endParaRPr lang="ru-RU" b="1" i="1" dirty="0"/>
          </a:p>
        </p:txBody>
      </p:sp>
      <p:pic>
        <p:nvPicPr>
          <p:cNvPr id="18" name="Рисунок 17" descr="19f4Zlfm4y9FkWNAtTriR9E7mTpDhUCHedg1bgb6VheA3lBzH50ro6sOPdgVnbXTtjX-q6Dddk7QJ1vmXg-0EBM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785794"/>
            <a:ext cx="3286116" cy="1505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4286248" y="2285992"/>
            <a:ext cx="3989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Центр кулинарии «Греческий салат»</a:t>
            </a:r>
            <a:endParaRPr lang="ru-RU" b="1" i="1" dirty="0"/>
          </a:p>
        </p:txBody>
      </p:sp>
      <p:pic>
        <p:nvPicPr>
          <p:cNvPr id="20" name="Рисунок 19" descr="b2pDwk0QKhQxPNHdCpm1XcaQzyLmeus9BWkK9OElI4vaUgA8IyKMO4sFXytxodWN4kDe9-AVUJcL8VYkxRkk-Xm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3571876"/>
            <a:ext cx="164324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571472" y="5643578"/>
            <a:ext cx="2257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Рисование «Какаду»</a:t>
            </a:r>
            <a:endParaRPr lang="ru-RU" b="1" i="1" dirty="0"/>
          </a:p>
        </p:txBody>
      </p:sp>
      <p:pic>
        <p:nvPicPr>
          <p:cNvPr id="22" name="Рисунок 21" descr="GHFnfBjQuFxFrZBpAGCnzwyxkRXGI3Dp1cwbsMmNq4LqYJhl0gWdcljoXlL0f5JKRJqTPzMQdM0uFvnB6KuTsKX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2786058"/>
            <a:ext cx="1786937" cy="2381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6143636" y="5143512"/>
            <a:ext cx="2577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Аппликация </a:t>
            </a:r>
          </a:p>
          <a:p>
            <a:r>
              <a:rPr lang="ru-RU" b="1" i="1" dirty="0" smtClean="0"/>
              <a:t>«Страна поднебесья»»</a:t>
            </a:r>
            <a:endParaRPr lang="ru-RU" b="1" i="1" dirty="0"/>
          </a:p>
        </p:txBody>
      </p:sp>
      <p:pic>
        <p:nvPicPr>
          <p:cNvPr id="15" name="Рисунок 14" descr="IY5n7VfbcRCWA0Yu7m7UlrC1u9-RDUUGLOV5FRqUCe3vRJTrfWjU3cLp1UvLs30qF3Yab23GALmU71_BO1iSvzw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868" y="3286124"/>
            <a:ext cx="1857356" cy="13930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3214678" y="4786322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Передача «В мире животных»</a:t>
            </a:r>
            <a:endParaRPr lang="ru-RU" b="1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57224" y="2786058"/>
            <a:ext cx="3436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Манипулятивный</a:t>
            </a:r>
          </a:p>
          <a:p>
            <a:r>
              <a:rPr lang="ru-RU" b="1" i="1" dirty="0" smtClean="0"/>
              <a:t>«Дома для северных жителей»</a:t>
            </a:r>
            <a:endParaRPr lang="ru-RU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5000628" y="2428868"/>
            <a:ext cx="2476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«Египетская роспись»</a:t>
            </a:r>
            <a:endParaRPr lang="ru-RU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5643578"/>
            <a:ext cx="2479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Рисование </a:t>
            </a:r>
          </a:p>
          <a:p>
            <a:r>
              <a:rPr lang="ru-RU" b="1" i="1" dirty="0" smtClean="0"/>
              <a:t>«Веселый африканец»</a:t>
            </a:r>
            <a:endParaRPr lang="ru-RU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3286116" y="5500702"/>
            <a:ext cx="34215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Конструирование из</a:t>
            </a:r>
          </a:p>
          <a:p>
            <a:r>
              <a:rPr lang="ru-RU" b="1" i="1" dirty="0" smtClean="0"/>
              <a:t>Бумаги  «Страна поднебесья»»</a:t>
            </a:r>
            <a:endParaRPr lang="ru-RU" b="1" i="1" dirty="0"/>
          </a:p>
        </p:txBody>
      </p:sp>
      <p:pic>
        <p:nvPicPr>
          <p:cNvPr id="14" name="Рисунок 13" descr="3yanIBGfVzWSoG6fuhL3IUP6eVb25uORA6L-ynKgtekZwbXLLpYQ7TrOFzj5ljVlIKizEtiZrCRR_FrvaVgiLSH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3571876"/>
            <a:ext cx="493395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0vwDsFstS0ncnZYvI3ds0LMttYq2aJmiUAOfjmJjEHi9HaV3-nPnHFWzVRibunERzMWd4ETSw42xNIkIt94rUGb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785794"/>
            <a:ext cx="2714612" cy="2035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3bdeBx0WHiwzvDrYSJhDnAmjj2_yWilVILlVT173ZFbHI8RsOLeZw8TCPC9-ACpp_G3juUoVaq-GCUdg_oVcRaE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3571876"/>
            <a:ext cx="1572623" cy="2096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ieYw9OMlel8zjN2vm87Dm0mQquijjWXMn3Hcr4EKjfEI6C9VQrUxFVyfB0nuVmcZXhjT4iaO_lrmMt_V_Gy8kM6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714356"/>
            <a:ext cx="3668621" cy="1738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Рисунок 11" descr="y-M76czILvMOsIHxvLW_vtrXteAcmbIpVeo0xO47ZoupRUoFifsuDJAQjxxmWzNmPtlp_KYTiNgHqqZW0kNky1r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785794"/>
            <a:ext cx="1687957" cy="1994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Sqh9hEMoAG4DEiDczQEyRdh8SDr-18u5uB8lkd231k6VcuvFLNaa_mOkqvFQ5uB3fNRv1EcPFQKxic8OjY4FdUZ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928670"/>
            <a:ext cx="2786050" cy="2089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 descr="QHJ1P6Ve5H9Th09afcdYjCJZkHaw3DCpbcco2LybelhyzviZQhkjmBRc8qMXpDyyQPdh1lZazkn9FoVSZKFiFMn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3714752"/>
            <a:ext cx="257176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85786" y="2857496"/>
            <a:ext cx="24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Аппликация «Дракон»</a:t>
            </a:r>
            <a:endParaRPr lang="ru-RU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3143248"/>
            <a:ext cx="4003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Рисование нетрадиционная техника</a:t>
            </a:r>
          </a:p>
          <a:p>
            <a:r>
              <a:rPr lang="ru-RU" b="1" i="1" dirty="0" smtClean="0"/>
              <a:t>«Северное сияние»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5715016"/>
            <a:ext cx="5245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Конструирование из бумаги «Ожерелье племени</a:t>
            </a:r>
          </a:p>
          <a:p>
            <a:r>
              <a:rPr lang="ru-RU" b="1" i="1" dirty="0" err="1" smtClean="0"/>
              <a:t>Масаи</a:t>
            </a:r>
            <a:r>
              <a:rPr lang="ru-RU" b="1" i="1" dirty="0" smtClean="0"/>
              <a:t>»</a:t>
            </a:r>
            <a:endParaRPr lang="ru-RU" b="1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8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1538" y="751344"/>
            <a:ext cx="70723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Результаты реализации проекта: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получили представления о других странах, континентах;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новых животных и новые растения;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Сделали подборку игр для детей старшего возраста;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Улучшилась предметно – развивающая среда: литературой, иллюстрациями, стихотворениями, рассказами, загадками;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сформировались творческие способности, познавательная активность, любознательность, коммуникативные навыки;</a:t>
            </a:r>
          </a:p>
          <a:p>
            <a:pPr marL="285750" lvl="0" indent="-285750" defTabSz="4572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Активизирована совместная деятельность родителей и детей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8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24068" y="2246811"/>
            <a:ext cx="55386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642918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 проекта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познавательный, информационно- творческий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Продолжительность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долгосрочный  (4 недели)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Возрастная группа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подготовительная группа (6–7 лет)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дети подготовительной группы, воспитатели, родители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Форма организации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игровая, познавательная, продуктивная, работа с родителями.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pc="-1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571744"/>
            <a:ext cx="77153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b="1" spc="-1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Дошколята – любопытные ребята. Все неизведанное вызывает в детях большой интерес и миллион разных вопросов: «А почему?» , «А где?», «А почему так, а не иначе?» и т .д. Разнообразие внешнего информационного потока ( передачи, рассказы сверстников и взрослых и </a:t>
            </a:r>
            <a:r>
              <a:rPr lang="ru-RU" dirty="0" err="1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дает основание предполагать, что определенные знания о разных странах у детей есть. Но, в силу своей любознательности дети хотят знать все больше и больше. Каждый рассказ либо ответ педагога на вопрос ребенка вызывает еще больше вопросов.</a:t>
            </a:r>
          </a:p>
          <a:p>
            <a:r>
              <a:rPr lang="ru-RU" dirty="0" smtClean="0">
                <a:solidFill>
                  <a:srgbClr val="1515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ходе разговоров, обсуждений, анализа знаний, имеющихся у детей, и родилась эта тема «Вокруг света за 28 дней». В этой теме все страны где мы «побывали» выбрали именно сами ребята.</a:t>
            </a:r>
            <a:endParaRPr lang="ru-RU" b="1" spc="-1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500042"/>
            <a:ext cx="774665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</a:t>
            </a:r>
            <a:b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у детей  целостной картины мира, расширение кругозора. Развитие познавательного интереса.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проекта</a:t>
            </a:r>
            <a:b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Образовательные: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познакомить детей с планетой Земля, глобусом и картой мира. Дать представление что такое материк, океан, остров;</a:t>
            </a:r>
          </a:p>
          <a:p>
            <a:pPr>
              <a:buFont typeface="Arial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познакомить детей с традициями народов стран, их культурой, языком, традиционными блюдами;</a:t>
            </a:r>
          </a:p>
          <a:p>
            <a:pPr>
              <a:buFont typeface="Arial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познакомить детей с растительным и животным миром;</a:t>
            </a:r>
          </a:p>
          <a:p>
            <a:pPr>
              <a:buFont typeface="Arial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пополнять словарный запас детей географическими и природными понятиями;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Развивающие: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развивать познавательный интерес к изучению географии Земли;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развивать умения рассуждать, сравнивать, делать анализы и выводы;</a:t>
            </a:r>
          </a:p>
          <a:p>
            <a:pPr>
              <a:buFont typeface="Arial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развивать творческие способности и воображение;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развивать умение работать в коллективе.</a:t>
            </a:r>
            <a:b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Воспитательные:</a:t>
            </a:r>
            <a:br>
              <a:rPr lang="ru-RU" u="sng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воспитывать толерантность, чувство уважения к другим народам, их традициям;</a:t>
            </a:r>
          </a:p>
          <a:p>
            <a:pPr>
              <a:buFont typeface="Arial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укреплять взаимодействие семьи и сада.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620688"/>
            <a:ext cx="7143800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defTabSz="457200">
              <a:lnSpc>
                <a:spcPct val="115000"/>
              </a:lnSpc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Ожидаемые результаты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Ребенок будет знать и понимать, что кроме России есть много других стран. Будет иметь представление о традициях, обычаях, увлечениях народов разных стран. Будет анализировать и понимать их сходства и различия. </a:t>
            </a:r>
          </a:p>
          <a:p>
            <a:pPr lvl="0" indent="450850" algn="just" defTabSz="457200">
              <a:lnSpc>
                <a:spcPct val="115000"/>
              </a:lnSpc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будут иметь представление о том, что животный и растительный мир каждой страны уникален и имеет свои особенности. Научатся элементарно пользоваться глобусом и картой Земли, узнавать, показывать и называть на глобусе материки и знакомые им страны. Будут продолжать пополнять словарный запас разными географическими понятиями.</a:t>
            </a:r>
          </a:p>
          <a:p>
            <a:pPr lvl="0" indent="450850" algn="just" defTabSz="457200">
              <a:lnSpc>
                <a:spcPct val="115000"/>
              </a:lnSpc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Продолжат развивать творческие способности, умение работать в команде.</a:t>
            </a:r>
          </a:p>
          <a:p>
            <a:pPr lvl="0" indent="450850" algn="just" defTabSz="457200">
              <a:lnSpc>
                <a:spcPct val="115000"/>
              </a:lnSpc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родителей ожидаемым результатом будет являться желание участвовать в проекте, сближаться с детьми в процессе подготовки разных заданий и выставок.</a:t>
            </a:r>
            <a:endParaRPr lang="ru-RU" sz="14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27584" y="764704"/>
            <a:ext cx="70009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Подготовительный этап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Рассматривание иллюстраций в книгах и детских энциклопедиях;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Определение и выбор стран для реализации проекта;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Подготовка материала – подбор художественной литературы, информации о традициях и обычаях,  презентаций по теме проекта, документальных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фильмов и мультфильмов, подвижных и дидактических игр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Подборка национальной музыки, песен выбранных стран для проведения музыкальных пауз.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A932D59-EC74-2CB5-92DF-615CF36F4059}"/>
              </a:ext>
            </a:extLst>
          </p:cNvPr>
          <p:cNvSpPr txBox="1"/>
          <p:nvPr/>
        </p:nvSpPr>
        <p:spPr>
          <a:xfrm>
            <a:off x="611560" y="404664"/>
            <a:ext cx="7572396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 этап (практический)</a:t>
            </a:r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с детьми велась по областям:</a:t>
            </a:r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Познавательное </a:t>
            </a:r>
            <a:r>
              <a:rPr lang="ru-RU" b="1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Беседы с  </a:t>
            </a: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детьми: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«Планета Земля – наш общий дом!»  «Самые знаменитые достопримечательности Японии, Китая, Индии,  Турции?», «Великие путешественники», «Чайная церемония»;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Чтение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турецкие народные сказки «Благородная лиса», «Умелые руки»; Р. Киплинг «</a:t>
            </a:r>
            <a:r>
              <a:rPr lang="ru-RU" spc="-1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Рики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Тики – </a:t>
            </a:r>
            <a:r>
              <a:rPr lang="ru-RU" spc="-1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Тави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презентации: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«Египетская цивилизация», «Африканские племена и их традиции», «Страна поднебесная», «Индия»;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мультфильма: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pc="-1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Маугли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«Храбрый олененок»;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док. Фильма «Ледяные миры», «Вулканы»;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Рассматривание: иллюстраций, фотографий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•    Ведение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карты путешественника «Где мы были?»;</a:t>
            </a:r>
            <a:endParaRPr lang="ru-RU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Экспериментирования: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«Океанская вода»</a:t>
            </a:r>
            <a:endParaRPr lang="ru-RU" b="1" spc="-1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A864C93-51AF-F7A9-0204-A5635942DF85}"/>
              </a:ext>
            </a:extLst>
          </p:cNvPr>
          <p:cNvSpPr txBox="1"/>
          <p:nvPr/>
        </p:nvSpPr>
        <p:spPr>
          <a:xfrm>
            <a:off x="571472" y="0"/>
            <a:ext cx="767185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                       Социально-коммуникативное развитие: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Дидактические </a:t>
            </a:r>
            <a:r>
              <a:rPr kumimoji="0" lang="ru-RU" sz="1800" b="1" i="1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 развивающие игры:</a:t>
            </a:r>
            <a:br>
              <a:rPr kumimoji="0" lang="ru-RU" sz="1800" b="1" i="1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Д/и </a:t>
            </a: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«Африканский</a:t>
            </a:r>
            <a:r>
              <a:rPr kumimoji="0" lang="ru-RU" sz="18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счет с бусинами</a:t>
            </a: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»;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Д/и </a:t>
            </a: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Сосчитай  - </a:t>
            </a:r>
            <a:r>
              <a:rPr lang="ru-RU" spc="-1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</a:t>
            </a: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Д/и «Рассели животных по странам»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Д/и</a:t>
            </a:r>
            <a:r>
              <a:rPr kumimoji="0" lang="ru-RU" sz="18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«Узнай по контуру»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pc="-10" baseline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Д/и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«Расшифруй иероглиф»</a:t>
            </a: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Индивидуальные карточки;</a:t>
            </a:r>
            <a:b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Разрезные картинки с </a:t>
            </a: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изображением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достопримечательностей стран</a:t>
            </a:r>
            <a:endParaRPr kumimoji="0" lang="ru-RU" sz="18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Пазлы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-TITrdS5S22eEbhEizGT_wdn-2Q-d-0_VNNV7KdP3gdNapPcxNgJqGM3AAbqdrePxY8VVKKfNg8tQSUDKzaS79d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065263" y="1935606"/>
            <a:ext cx="2071700" cy="3058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7T7pbBllGzUzlSEWj2gHD2vbMoc-QuZGc7sVrOBJIoyEXwXpE6WX2Mf_FaUCo7UEh4sNT7Bd_eQidbMK8bZkb3p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576326" y="3281402"/>
            <a:ext cx="1857390" cy="3438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A864C93-51AF-F7A9-0204-A5635942DF85}"/>
              </a:ext>
            </a:extLst>
          </p:cNvPr>
          <p:cNvSpPr txBox="1"/>
          <p:nvPr/>
        </p:nvSpPr>
        <p:spPr>
          <a:xfrm>
            <a:off x="571472" y="0"/>
            <a:ext cx="767185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                          Социально-коммуникативное развитие:</a:t>
            </a:r>
          </a:p>
          <a:p>
            <a:pPr lvl="0" defTabSz="457200">
              <a:defRPr/>
            </a:pPr>
            <a:endParaRPr lang="ru-RU" b="1" i="1" spc="-1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b="1" i="1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Пальчиковые игры:</a:t>
            </a:r>
            <a:endParaRPr lang="ru-RU" b="1" i="1" dirty="0" smtClean="0">
              <a:solidFill>
                <a:prstClr val="black"/>
              </a:solidFill>
            </a:endParaRPr>
          </a:p>
          <a:p>
            <a:pPr lvl="0" defTabSz="457200"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«Мы по глобусу шагаем», «Слоны», «Погостил у носорога»; </a:t>
            </a:r>
          </a:p>
          <a:p>
            <a:pPr lvl="0" defTabSz="457200">
              <a:defRPr/>
            </a:pPr>
            <a:endParaRPr lang="ru-RU" b="1" i="1" spc="-1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defTabSz="457200">
              <a:defRPr/>
            </a:pPr>
            <a:r>
              <a:rPr lang="ru-RU" b="1" i="1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игры: 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«Африканские салки по кругу»;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«Удав»;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«Лиса и куры»;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«Перелет птиц»;</a:t>
            </a:r>
          </a:p>
          <a:p>
            <a:pPr marL="285750" lvl="0" indent="-285750" defTabSz="457200">
              <a:buFont typeface="Arial" panose="020B0604020202020204" pitchFamily="34" charset="0"/>
              <a:buChar char="•"/>
              <a:defRPr/>
            </a:pPr>
            <a:r>
              <a:rPr lang="ru-RU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«Найди свой домик»</a:t>
            </a:r>
          </a:p>
          <a:p>
            <a:pPr lvl="0" defTabSz="457200">
              <a:defRPr/>
            </a:pPr>
            <a:endParaRPr kumimoji="0" lang="ru-RU" sz="1800" b="0" i="0" u="none" strike="noStrike" kern="1200" cap="none" spc="-1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lvl="0" defTabSz="457200">
              <a:defRPr/>
            </a:pPr>
            <a: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b="1" spc="-1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 descr="r6O-0xVrJ0U5qB0qfSWtmSfpFcqIX5js4-11gLqc_4Lq2rxdrCut3mNUNI-QfzOpizMPEK9DUugGO4WR-voOokZ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2404" y="1928802"/>
            <a:ext cx="352427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EA06DF7-C1E8-684C-DE0D-7F0F2DD9F3FB}"/>
              </a:ext>
            </a:extLst>
          </p:cNvPr>
          <p:cNvSpPr txBox="1"/>
          <p:nvPr/>
        </p:nvSpPr>
        <p:spPr>
          <a:xfrm>
            <a:off x="714348" y="732737"/>
            <a:ext cx="774608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</a:t>
            </a:r>
            <a:r>
              <a:rPr lang="ru-RU" sz="2000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kumimoji="0" lang="ru-RU" sz="2000" b="0" i="0" u="none" strike="noStrike" kern="1200" cap="none" spc="-1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ппликации</a:t>
            </a: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Дракон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», «Индийский костюм»,  «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Подводный мир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»; 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</a:t>
            </a: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Коллективная работа 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Верные друзья </a:t>
            </a:r>
            <a:r>
              <a:rPr lang="ru-RU" sz="2000" spc="-1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Маугли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»;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•  Рисование: </a:t>
            </a:r>
            <a:r>
              <a:rPr kumimoji="0" lang="ru-RU" sz="2000" b="0" i="0" u="none" strike="noStrike" kern="1200" cap="none" spc="-1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мехенди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,</a:t>
            </a:r>
            <a:r>
              <a:rPr kumimoji="0" lang="ru-RU" sz="20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китайские иероглифы, «Сакура»,    «Царь зверей», «Какаду»;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Лепка</a:t>
            </a:r>
            <a:r>
              <a:rPr kumimoji="0" lang="ru-RU" sz="20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с передачей движений и характерных особенностей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«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Животные саванны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»;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-1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Конструирование 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из бумаги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«</a:t>
            </a: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Китайский фонарик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», «Иглу», «Африканские животные»,</a:t>
            </a:r>
            <a:r>
              <a:rPr kumimoji="0" lang="ru-RU" sz="20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«Украшения племен </a:t>
            </a:r>
            <a:r>
              <a:rPr kumimoji="0" lang="ru-RU" sz="2000" b="0" i="0" u="none" strike="noStrike" kern="1200" cap="none" spc="-1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масаи</a:t>
            </a:r>
            <a:r>
              <a:rPr kumimoji="0" lang="ru-RU" sz="2000" b="0" i="0" u="none" strike="noStrike" kern="1200" cap="none" spc="-1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</a:t>
            </a:r>
            <a:r>
              <a:rPr kumimoji="0" lang="ru-RU" sz="2000" b="0" i="0" u="none" strike="noStrike" kern="1200" cap="none" spc="-1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;</a:t>
            </a:r>
          </a:p>
          <a:p>
            <a:pPr marL="285750" marR="0" lvl="0" indent="-2857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000" spc="-1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Ручной труд (стежок вперед иголкой) «Китайское кимоно», «Сари»;</a:t>
            </a:r>
            <a:endParaRPr kumimoji="0" lang="ru-RU" sz="2000" b="0" i="0" u="none" strike="noStrike" kern="1200" cap="none" spc="-1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0374" y="548071"/>
            <a:ext cx="4271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>
              <a:defRPr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развитие: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963</Words>
  <Application>Microsoft Office PowerPoint</Application>
  <PresentationFormat>Экран (4:3)</PresentationFormat>
  <Paragraphs>138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Альфия</dc:creator>
  <cp:lastModifiedBy>Альфия</cp:lastModifiedBy>
  <cp:revision>45</cp:revision>
  <dcterms:created xsi:type="dcterms:W3CDTF">2026-04-21T11:52:48Z</dcterms:created>
  <dcterms:modified xsi:type="dcterms:W3CDTF">2026-04-27T11:00:35Z</dcterms:modified>
</cp:coreProperties>
</file>