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304" r:id="rId3"/>
    <p:sldId id="288" r:id="rId4"/>
    <p:sldId id="256" r:id="rId5"/>
    <p:sldId id="257" r:id="rId6"/>
    <p:sldId id="278" r:id="rId7"/>
    <p:sldId id="284" r:id="rId8"/>
    <p:sldId id="286" r:id="rId9"/>
    <p:sldId id="292" r:id="rId10"/>
    <p:sldId id="289" r:id="rId11"/>
    <p:sldId id="309" r:id="rId12"/>
    <p:sldId id="290" r:id="rId13"/>
    <p:sldId id="308" r:id="rId14"/>
    <p:sldId id="296" r:id="rId15"/>
    <p:sldId id="297" r:id="rId16"/>
    <p:sldId id="312" r:id="rId17"/>
    <p:sldId id="291" r:id="rId18"/>
    <p:sldId id="293" r:id="rId19"/>
    <p:sldId id="294" r:id="rId20"/>
    <p:sldId id="298" r:id="rId21"/>
    <p:sldId id="299" r:id="rId22"/>
    <p:sldId id="300" r:id="rId23"/>
    <p:sldId id="302" r:id="rId24"/>
    <p:sldId id="301" r:id="rId25"/>
    <p:sldId id="303" r:id="rId26"/>
    <p:sldId id="306" r:id="rId27"/>
    <p:sldId id="310" r:id="rId28"/>
    <p:sldId id="314" r:id="rId29"/>
    <p:sldId id="30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image" Target="../media/image1.jpeg"/><Relationship Id="rId16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 shadeToTitle="1"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539552" y="1124744"/>
            <a:ext cx="8064896" cy="5290940"/>
          </a:xfrm>
          <a:prstGeom prst="roundRect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ligamebeli.by/wp-content/uploads/2016/04/95-1.jp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80802" y="-94154"/>
            <a:ext cx="1560290" cy="157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previews.123rf.com/images/lenm/lenm1203/lenm120300140/12742769-Illustration-of-a-Snake-Hanging-from-the-Branch-of-a-Tree-Stock-Photo.jpg"/>
          <p:cNvPicPr>
            <a:picLocks noChangeAspect="1" noChangeArrowheads="1"/>
          </p:cNvPicPr>
          <p:nvPr userDrawn="1"/>
        </p:nvPicPr>
        <p:blipFill>
          <a:blip r:embed="rId7" cstate="email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994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-54439" y="1"/>
            <a:ext cx="2244900" cy="19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img-fotki.yandex.ru/get/5200/200418627.dc/0_14c54b_b2541c09_orig.png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6863200" y="-94153"/>
            <a:ext cx="2461328" cy="222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foneyes.ru/img/picture/Apr/08/3c10c8c7d3b94d2e82f80f45e4ebd36d/7.jpg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4576" y="5202788"/>
            <a:ext cx="1858107" cy="121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playcast.ru/uploads/2016/07/25/19392631.png"/>
          <p:cNvPicPr>
            <a:picLocks noChangeAspect="1" noChangeArrowheads="1"/>
          </p:cNvPicPr>
          <p:nvPr userDrawn="1"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022718" y="4818619"/>
            <a:ext cx="5498466" cy="257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://leo1.l.e.pic.centerblog.net/o/bcd0304c.png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-142078" y="3605065"/>
            <a:ext cx="2106007" cy="154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://s1.pic4you.ru/allimage/y2012/07-08/12216/2224554.png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131840" y="186905"/>
            <a:ext cx="2477252" cy="127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s://img-fotki.yandex.ru/get/5904/200418627.de/0_14d2d8_5b836341_orig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7157760" y="4206414"/>
            <a:ext cx="1872208" cy="228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http://tusciapubblicita.org/pics/576c321c995c0.jp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67122">
            <a:off x="1849585" y="-46275"/>
            <a:ext cx="1661186" cy="166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http://www.playcast.ru/uploads/2015/10/24/15593559.pn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7236296" y="1956791"/>
            <a:ext cx="2376264" cy="313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s://img-fotki.yandex.ru/get/9829/137293384.e8/0_132e8b_a8a93949_L.png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375" y="2204863"/>
            <a:ext cx="1473896" cy="14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8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2" y="6597352"/>
            <a:ext cx="1124664" cy="3644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Скругленный прямоугольник 4"/>
          <p:cNvSpPr/>
          <p:nvPr userDrawn="1"/>
        </p:nvSpPr>
        <p:spPr>
          <a:xfrm>
            <a:off x="107504" y="116631"/>
            <a:ext cx="8928992" cy="6662939"/>
          </a:xfrm>
          <a:prstGeom prst="roundRect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76200"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1056" y="6597352"/>
            <a:ext cx="980648" cy="36443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86;&#1090;&#1082;&#1088;&#1099;&#1090;&#1099;&#1081;%20&#1091;&#1088;&#1086;&#1082;\&#1044;&#1077;&#1090;&#1089;&#1082;&#1080;&#1077;%20&#1087;&#1077;&#1089;&#1077;&#1085;&#1082;&#1080;%20-%20&#1042;&#1077;&#1089;&#1085;&#1072;.mp3" TargetMode="Externa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500174"/>
          <a:ext cx="8644000" cy="3861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4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4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4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44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64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644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644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644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86440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1214446">
                <a:tc>
                  <a:txBody>
                    <a:bodyPr/>
                    <a:lstStyle/>
                    <a:p>
                      <a:r>
                        <a:rPr lang="ru-RU" sz="4800" dirty="0"/>
                        <a:t>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err="1"/>
                        <a:t>р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err="1"/>
                        <a:t>н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err="1"/>
                        <a:t>п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14446">
                <a:tc>
                  <a:txBody>
                    <a:bodyPr/>
                    <a:lstStyle/>
                    <a:p>
                      <a:r>
                        <a:rPr lang="ru-RU" sz="2400" b="1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/>
                        <a:t>28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14446">
                <a:tc>
                  <a:txBody>
                    <a:bodyPr/>
                    <a:lstStyle/>
                    <a:p>
                      <a:r>
                        <a:rPr lang="ru-RU" sz="8800" b="1" dirty="0" err="1">
                          <a:solidFill>
                            <a:srgbClr val="FF0000"/>
                          </a:solidFill>
                        </a:rPr>
                        <a:t>п</a:t>
                      </a:r>
                      <a:endParaRPr lang="ru-RU" sz="8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dirty="0">
                          <a:solidFill>
                            <a:srgbClr val="FF0000"/>
                          </a:solidFill>
                        </a:rPr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dirty="0">
                          <a:solidFill>
                            <a:srgbClr val="FF0000"/>
                          </a:solidFill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dirty="0">
                          <a:solidFill>
                            <a:srgbClr val="FF0000"/>
                          </a:solidFill>
                        </a:rPr>
                        <a:t>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dirty="0">
                          <a:solidFill>
                            <a:srgbClr val="FF0000"/>
                          </a:solidFill>
                        </a:rPr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dirty="0" err="1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8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dirty="0">
                          <a:solidFill>
                            <a:srgbClr val="FF0000"/>
                          </a:solidFill>
                        </a:rPr>
                        <a:t>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dirty="0" err="1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8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dirty="0">
                          <a:solidFill>
                            <a:srgbClr val="FF0000"/>
                          </a:solidFill>
                        </a:rPr>
                        <a:t>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b="1" dirty="0">
                          <a:solidFill>
                            <a:srgbClr val="FF0000"/>
                          </a:solidFill>
                        </a:rPr>
                        <a:t>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cf.ppt-online.org/files2/slide/8/8yFcOgplEsGYSkVQjh6HA9xurRvM4zb5KC2Bia0PDL/slide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429652" cy="631400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55776" y="548680"/>
            <a:ext cx="41731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Решите  примеры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259632" y="1916832"/>
            <a:ext cx="70202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402 * 500 </a:t>
            </a:r>
            <a:r>
              <a:rPr kumimoji="0" lang="ru-RU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907 * 200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250 * 400</a:t>
            </a:r>
            <a:r>
              <a:rPr kumimoji="0" lang="ru-RU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350 * 300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800 * 20 </a:t>
            </a:r>
            <a:r>
              <a:rPr kumimoji="0" lang="ru-RU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300 * 80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285860"/>
            <a:ext cx="806823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>
                <a:solidFill>
                  <a:srgbClr val="FF0000"/>
                </a:solidFill>
                <a:latin typeface="Comic Sans MS" pitchFamily="66" charset="0"/>
              </a:rPr>
              <a:t>Замечательно!</a:t>
            </a:r>
          </a:p>
        </p:txBody>
      </p:sp>
      <p:pic>
        <p:nvPicPr>
          <p:cNvPr id="13314" name="Picture 2" descr="http://nachalo4ka.ru/wp-content/uploads/2014/08/Zolotaya-ryib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095500"/>
            <a:ext cx="3762375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grandgames.net/puzzle/source/zolushka_i_mish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85720" y="671691"/>
            <a:ext cx="864399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Задача 1.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 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Автомобиль двигается со скоростью 80 км/ч. Сколько километров он проедет за 3 часа?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Задача 2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. 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Вертолет преодолел расстояние в 600 км со скоростью 120 км/ч. Сколько времени он был в полете?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Задача 3.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 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На автомобиле за 3 часа проехали 180 км с одной и той же скоростью. Чему равна скорость автомобиля?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0"/>
            <a:ext cx="20070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orbel" pitchFamily="34" charset="0"/>
              </a:rPr>
              <a:t>Задачи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4876" y="2285992"/>
            <a:ext cx="39244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>
                <a:solidFill>
                  <a:srgbClr val="C00000"/>
                </a:solidFill>
                <a:latin typeface="Candara" pitchFamily="34" charset="0"/>
              </a:rPr>
              <a:t>СУПЕР!</a:t>
            </a:r>
          </a:p>
        </p:txBody>
      </p:sp>
      <p:pic>
        <p:nvPicPr>
          <p:cNvPr id="3" name="Picture 2" descr="https://www.zhivopismira.ru/images/otkrytki/skazochnye_kartinki/433f31f98bcc2ee70993f1b37bfe6ea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4357718" cy="511766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 descr="1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04800"/>
            <a:ext cx="1143000" cy="1143000"/>
          </a:xfrm>
          <a:prstGeom prst="rect">
            <a:avLst/>
          </a:prstGeom>
          <a:noFill/>
        </p:spPr>
      </p:pic>
      <p:pic>
        <p:nvPicPr>
          <p:cNvPr id="8200" name="Picture 8" descr="1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5486400"/>
            <a:ext cx="1143000" cy="1143000"/>
          </a:xfrm>
          <a:prstGeom prst="rect">
            <a:avLst/>
          </a:prstGeom>
          <a:noFill/>
        </p:spPr>
      </p:pic>
      <p:pic>
        <p:nvPicPr>
          <p:cNvPr id="8204" name="Picture 12" descr="f8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5715000"/>
            <a:ext cx="771525" cy="714375"/>
          </a:xfrm>
          <a:prstGeom prst="rect">
            <a:avLst/>
          </a:prstGeom>
          <a:noFill/>
        </p:spPr>
      </p:pic>
      <p:pic>
        <p:nvPicPr>
          <p:cNvPr id="8205" name="Picture 13" descr="f8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791200"/>
            <a:ext cx="771525" cy="714375"/>
          </a:xfrm>
          <a:prstGeom prst="rect">
            <a:avLst/>
          </a:prstGeom>
          <a:noFill/>
        </p:spPr>
      </p:pic>
      <p:pic>
        <p:nvPicPr>
          <p:cNvPr id="8206" name="Picture 14" descr="f8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381000"/>
            <a:ext cx="771525" cy="714375"/>
          </a:xfrm>
          <a:prstGeom prst="rect">
            <a:avLst/>
          </a:prstGeom>
          <a:noFill/>
        </p:spPr>
      </p:pic>
      <p:pic>
        <p:nvPicPr>
          <p:cNvPr id="8207" name="Picture 15" descr="f8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771525" cy="714375"/>
          </a:xfrm>
          <a:prstGeom prst="rect">
            <a:avLst/>
          </a:prstGeom>
          <a:noFill/>
        </p:spPr>
      </p:pic>
      <p:pic>
        <p:nvPicPr>
          <p:cNvPr id="8203" name="Picture 12" descr="J028357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5410200"/>
            <a:ext cx="19050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8" name="WordArt 16"/>
          <p:cNvSpPr>
            <a:spLocks noChangeArrowheads="1" noChangeShapeType="1" noTextEdit="1"/>
          </p:cNvSpPr>
          <p:nvPr/>
        </p:nvSpPr>
        <p:spPr bwMode="auto">
          <a:xfrm>
            <a:off x="762000" y="2362200"/>
            <a:ext cx="73152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Берегите глаза!</a:t>
            </a:r>
          </a:p>
        </p:txBody>
      </p:sp>
      <p:pic>
        <p:nvPicPr>
          <p:cNvPr id="8209" name="Picture 17" descr="4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26357" y="3933056"/>
            <a:ext cx="3930449" cy="1368152"/>
          </a:xfrm>
          <a:prstGeom prst="rect">
            <a:avLst/>
          </a:prstGeom>
          <a:noFill/>
        </p:spPr>
      </p:pic>
      <p:sp>
        <p:nvSpPr>
          <p:cNvPr id="8210" name="WordArt 18"/>
          <p:cNvSpPr>
            <a:spLocks noChangeArrowheads="1" noChangeShapeType="1" noTextEdit="1"/>
          </p:cNvSpPr>
          <p:nvPr/>
        </p:nvSpPr>
        <p:spPr bwMode="auto">
          <a:xfrm>
            <a:off x="1295400" y="1447800"/>
            <a:ext cx="6934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99CC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Поморгаем...</a:t>
            </a:r>
          </a:p>
        </p:txBody>
      </p:sp>
      <p:pic>
        <p:nvPicPr>
          <p:cNvPr id="13" name="Детские песенки - Вес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1571604" y="485776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1.84971E-6 L -0.00417 -0.8092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80925 L 0.00417 -0.0101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1017 L -3.33333E-6 -0.8083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80925 L 0.00417 0.0009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4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63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417 -0.39861 L 0.4125 -0.3986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40" presetID="63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417 -0.39861 L 0.40416 -0.3986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0"/>
                            </p:stCondLst>
                            <p:childTnLst>
                              <p:par>
                                <p:cTn id="4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500"/>
                            </p:stCondLst>
                            <p:childTnLst>
                              <p:par>
                                <p:cTn id="5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000"/>
                            </p:stCondLst>
                            <p:childTnLst>
                              <p:par>
                                <p:cTn id="5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9500"/>
                            </p:stCondLst>
                            <p:childTnLst>
                              <p:par>
                                <p:cTn id="59" presetID="56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583 0.03422 L 0.42083 -0.7759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" y="-4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3500"/>
                            </p:stCondLst>
                            <p:childTnLst>
                              <p:par>
                                <p:cTn id="62" presetID="49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583 -0.79815 L 0.40417 0.01202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4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0"/>
                            </p:stCondLst>
                            <p:childTnLst>
                              <p:par>
                                <p:cTn id="65" presetID="7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583 -0.79815 L 0.42083 -0.79815 L 0.42083 0.03422 L -0.44583 0.03422 L -0.44583 -0.79815 Z " pathEditMode="relative" rAng="0" ptsTypes="FFFFF">
                                      <p:cBhvr>
                                        <p:cTn id="66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" y="4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0"/>
                            </p:stCondLst>
                            <p:childTnLst>
                              <p:par>
                                <p:cTn id="68" presetID="44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083 0.04532 L -0.19983 -0.57041 C -0.1533 -0.71122 -0.08403 -0.78705 -0.01181 -0.78705 C 0.07031 -0.78705 0.13646 -0.71122 0.18264 -0.57041 L 0.40417 0.04532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" y="-4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1500"/>
                            </p:stCondLst>
                            <p:childTnLst>
                              <p:par>
                                <p:cTn id="71" presetID="37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583 -0.79815 L -0.21163 -0.18428 C -0.16233 -0.04555 -0.08889 0.03422 -0.01215 0.03422 C 0.07517 0.03422 0.14514 -0.04555 0.19427 -0.18428 L 0.42917 -0.79815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8" y="4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500"/>
                            </p:stCondLst>
                            <p:childTnLst>
                              <p:par>
                                <p:cTn id="7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583 0.04532 L -0.44583 -0.79815 " pathEditMode="relative" ptsTypes="AA">
                                      <p:cBhvr>
                                        <p:cTn id="75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583 -0.79815 L 0.42083 0.03422 " pathEditMode="relative" ptsTypes="AA">
                                      <p:cBhvr>
                                        <p:cTn id="78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9500"/>
                            </p:stCondLst>
                            <p:childTnLst>
                              <p:par>
                                <p:cTn id="8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416 0.01202 L 0.40416 -0.83145 " pathEditMode="relative" ptsTypes="AA">
                                      <p:cBhvr>
                                        <p:cTn id="81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150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084 -0.77595 L -0.44583 0.04532 " pathEditMode="relative" ptsTypes="AA">
                                      <p:cBhvr>
                                        <p:cTn id="84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3500"/>
                            </p:stCondLst>
                            <p:childTnLst>
                              <p:par>
                                <p:cTn id="8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25 0.03422 L 0.2625 0.03422 " pathEditMode="relative" ptsTypes="AA">
                                      <p:cBhvr>
                                        <p:cTn id="87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50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25 0.03422 L -0.2875 -0.8092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" y="-4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7500"/>
                            </p:stCondLst>
                            <p:childTnLst>
                              <p:par>
                                <p:cTn id="9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75 -0.80925 L 0.22917 -0.80925 " pathEditMode="relative" ptsTypes="AA">
                                      <p:cBhvr>
                                        <p:cTn id="93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950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916 -0.80925 L 0.24583 0.02312 " pathEditMode="relative" ptsTypes="AA">
                                      <p:cBhvr>
                                        <p:cTn id="96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1500"/>
                            </p:stCondLst>
                            <p:childTnLst>
                              <p:par>
                                <p:cTn id="98" presetID="51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017 -0.79815 L -0.35035 -0.57226 C -0.39566 -0.52463 -0.42083 -0.45387 -0.42083 -0.38012 C -0.42083 -0.29572 -0.39566 -0.22844 -0.35035 -0.18081 L -0.15017 0.04532 " pathEditMode="relative" rAng="0" ptsTypes="FffFF">
                                      <p:cBhvr>
                                        <p:cTn id="99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4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500"/>
                            </p:stCondLst>
                            <p:childTnLst>
                              <p:par>
                                <p:cTn id="101" presetID="58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417 -0.79815 L 0.33281 -0.56925 C 0.37326 -0.52116 0.39583 -0.44925 0.39583 -0.37457 C 0.39583 -0.28902 0.37326 -0.22081 0.33281 -0.17272 L 0.15417 0.05641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04" presetID="46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753 -0.3022 C -0.42917 -0.56717 -0.27934 -0.7963 -0.0783 -0.81179 C 0.11372 -0.83145 0.2934 -0.65411 0.30556 -0.39676 C 0.32083 -0.15954 0.19444 0.06173 0.01424 0.07745 C -0.15017 0.08971 -0.30642 -0.05711 -0.31858 -0.27838 C -0.33038 -0.47977 -0.22517 -0.67006 -0.07274 -0.68578 C 0.06858 -0.69734 0.20087 -0.5748 0.20955 -0.3889 C 0.21858 -0.22335 0.13455 -0.06104 0.00868 -0.05272 C -0.10538 -0.04139 -0.21337 -0.13572 -0.22274 -0.28648 C -0.2283 -0.42127 -0.16545 -0.55145 -0.06649 -0.55908 C 0.02049 -0.56717 0.10747 -0.49549 0.11372 -0.38104 C 0.11944 -0.28231 0.07465 -0.18775 0.00226 -0.17919 C -0.05764 -0.17202 -0.12066 -0.21503 -0.12378 -0.29387 C -0.12934 -0.35792 -0.10538 -0.4252 -0.06059 -0.43283 C -0.02431 -0.43283 0.01163 -0.41688 0.01753 -0.37341 C 0.02049 -0.3459 0.01424 -0.31792 -0.00347 -0.30613 C -0.01233 -0.3022 -0.0184 -0.3022 -0.02726 -0.30613 " pathEditMode="relative" rAng="0" ptsTypes="fffffffffffffffff">
                                      <p:cBhvr>
                                        <p:cTn id="105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500"/>
                            </p:stCondLst>
                            <p:childTnLst>
                              <p:par>
                                <p:cTn id="107" presetID="53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319 -0.38913 C -0.48906 -0.16694 -0.43038 -0.00231 -0.38316 -0.00231 C -0.3401 -0.0037 -0.30799 -0.16347 -0.30677 -0.37919 C -0.30799 -0.59399 -0.3401 -0.77596 -0.38316 -0.77596 C -0.43038 -0.77596 -0.44201 -0.58752 -0.41042 -0.37202 C -0.37361 -0.16 -0.31476 -0.00231 -0.27309 -0.00231 C -0.22934 -0.00231 -0.19253 -0.16694 -0.19392 -0.37919 C -0.19392 -0.59399 -0.22934 -0.77596 -0.27309 -0.77596 C -0.31632 -0.77596 -0.32778 -0.58752 -0.29635 -0.37549 C -0.26493 -0.16 -0.20625 -0.00231 -0.16181 -0.00231 C -0.11528 -0.00231 -0.07986 -0.16694 -0.07778 -0.38197 C -0.07986 -0.59399 -0.11528 -0.77596 -0.1625 -0.77596 C -0.20208 -0.77596 -0.21233 -0.58752 -0.18628 -0.37549 C -0.15486 -0.16463 -0.09201 -0.00231 -0.04687 -0.00231 C -0.00312 -0.0037 0.03021 -0.17064 0.03021 -0.38197 C 0.03021 -0.60093 -0.00312 -0.77596 -0.04687 -0.77596 C -0.09201 -0.77596 -0.10365 -0.59098 -0.07222 -0.37919 C -0.0408 -0.16694 0.01927 -0.00301 0.06163 -0.00231 C 0.10885 -0.00231 0.14028 -0.17064 0.14028 -0.38544 C 0.14028 -0.60093 0.10486 -0.77596 0.06163 -0.77596 C 0.01858 -0.77596 0.00642 -0.59098 0.03785 -0.37919 C 0.06997 -0.16694 0.13264 -0.00231 0.17517 -0.00231 C 0.21545 -0.00231 0.25035 -0.17364 0.25035 -0.38544 C 0.25035 -0.60093 0.21545 -0.77596 0.17361 -0.77596 C 0.13264 -0.77596 0.12188 -0.59353 0.15052 -0.37919 C 0.18194 -0.16763 0.24271 -0.00301 0.28576 -0.00231 C 0.32743 -0.00231 0.36441 -0.17364 0.36441 -0.38913 C 0.36441 -0.60463 0.32951 -0.77596 0.28576 -0.77596 C 0.24271 -0.77596 0.23108 -0.59399 0.26267 -0.38197 C 0.29531 -0.17064 0.35278 0.00092 0.39653 -0.00231 C 0.43958 -0.00532 0.47083 -0.17364 0.47083 -0.38913 C 0.47083 -0.60463 0.43542 -0.77596 0.39253 -0.77596 C 0.35278 -0.77596 0.34115 -0.60093 0.37674 -0.38913 " pathEditMode="relative" rAng="16200000" ptsTypes="fffffffffffffffffffffffffffffffff">
                                      <p:cBhvr>
                                        <p:cTn id="108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9500"/>
                            </p:stCondLst>
                            <p:childTnLst>
                              <p:par>
                                <p:cTn id="110" presetID="53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6705 C 0.14097 0.0437 0.24878 -0.0141 0.24878 -0.06058 C 0.24878 -0.10312 0.1434 -0.1348 0.00226 -0.1348 C -0.13837 -0.1348 -0.25729 -0.10289 -0.25729 -0.06058 C -0.25747 -0.01434 -0.13403 -0.00277 0.00677 -0.03399 C 0.14566 -0.06867 0.24878 -0.12647 0.24878 -0.16902 C 0.24878 -0.21202 0.14097 -0.24694 0.00226 -0.24694 C -0.13837 -0.24694 -0.25729 -0.21202 -0.25729 -0.16902 C -0.25729 -0.12647 -0.1342 -0.11514 0.00451 -0.14613 C 0.14566 -0.17711 0.24861 -0.23514 0.24878 -0.27792 C 0.24878 -0.32439 0.14097 -0.35954 0.00017 -0.35954 C -0.13837 -0.35954 -0.25729 -0.32439 -0.25729 -0.27815 C -0.25729 -0.23884 -0.1342 -0.22751 0.00451 -0.25434 C 0.1434 -0.28532 0.24861 -0.34728 0.24878 -0.39052 C 0.24861 -0.43283 0.13871 -0.46798 0.00017 -0.46798 C -0.14306 -0.46798 -0.25747 -0.43283 -0.25729 -0.39052 C -0.25747 -0.34728 -0.13646 -0.33595 0.00226 -0.3674 C 0.1408 -0.39792 0.24861 -0.45642 0.24861 -0.49873 C 0.24861 -0.5452 0.13854 -0.57618 -0.00208 -0.57618 C -0.14306 -0.57618 -0.25747 -0.54127 -0.25747 -0.49873 C -0.25729 -0.45642 -0.13646 -0.44439 0.00226 -0.47514 C 0.14097 -0.50682 0.24861 -0.56902 0.24878 -0.60717 C 0.24861 -0.6504 0.1368 -0.68462 -0.00208 -0.68462 C -0.14306 -0.68439 -0.25747 -0.6504 -0.25747 -0.60717 C -0.25747 -0.56902 -0.13837 -0.55676 0.00226 -0.58428 C 0.1408 -0.61503 0.24878 -0.67723 0.24878 -0.71954 C 0.24878 -0.75838 0.1368 -0.79676 -0.00417 -0.79699 C -0.14531 -0.79699 -0.25747 -0.76277 -0.25747 -0.71954 C -0.25747 -0.67723 -0.13837 -0.66543 0.00017 -0.69642 C 0.13871 -0.7274 0.25087 -0.78566 0.24878 -0.82867 C 0.24687 -0.87121 0.1368 -0.90243 -0.00417 -0.90243 C -0.14531 -0.90243 -0.25747 -0.86705 -0.25747 -0.82451 C -0.25747 -0.78566 -0.14306 -0.77387 -0.00417 -0.80925 " pathEditMode="relative" rAng="10800000" ptsTypes="fffffffffffffffffffffffffffffffff">
                                      <p:cBhvr>
                                        <p:cTn id="111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9500"/>
                            </p:stCondLst>
                            <p:childTnLst>
                              <p:par>
                                <p:cTn id="113" presetID="38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917 -0.70937 L -0.41962 -0.03376 L -0.36319 -0.70937 L -0.30365 -0.03376 L -0.24392 -0.70937 L -0.18819 -0.03376 L -0.12865 -0.70937 L -0.07222 -0.03376 L -0.0125 -0.70937 L 0.04705 -0.03376 L 0.10347 -0.70937 L 0.16302 -0.03376 L 0.21875 -0.70937 L 0.27847 -0.03376 L 0.33802 -0.70937 L 0.39444 -0.03376 L 0.45417 -0.70937 " pathEditMode="relative" rAng="0" ptsTypes="FFFFFFFFFFFFFFFFF">
                                      <p:cBhvr>
                                        <p:cTn id="114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" y="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9500"/>
                            </p:stCondLst>
                            <p:childTnLst>
                              <p:par>
                                <p:cTn id="116" presetID="26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417 -0.39862 C -0.45417 -0.19168 -0.3526 -0.02128 -0.2283 -0.02128 C -0.08177 -0.02128 -0.02865 -0.21018 -0.0066 -0.3237 L 0.01632 -0.47422 C 0.03924 -0.58752 0.09549 -0.77596 0.26094 -0.77596 C 0.36684 -0.77596 0.4875 -0.60602 0.4875 -0.39862 C 0.4875 -0.19168 0.36684 -0.02128 0.26094 -0.02128 C 0.09549 -0.02128 0.03924 -0.21018 0.01632 -0.3237 L -0.0066 -0.47422 C -0.02865 -0.58752 -0.08177 -0.77596 -0.2283 -0.77596 C -0.3526 -0.77596 -0.45417 -0.60602 -0.45417 -0.39862 Z " pathEditMode="relative" rAng="0" ptsTypes="ffFffffFfff">
                                      <p:cBhvr>
                                        <p:cTn id="117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9500"/>
                            </p:stCondLst>
                            <p:childTnLst>
                              <p:par>
                                <p:cTn id="11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0"/>
                            </p:stCondLst>
                            <p:childTnLst>
                              <p:par>
                                <p:cTn id="1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5500"/>
                            </p:stCondLst>
                            <p:childTnLst>
                              <p:par>
                                <p:cTn id="13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6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4000"/>
                            </p:stCondLst>
                            <p:childTnLst>
                              <p:par>
                                <p:cTn id="1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18578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208" grpId="0" animBg="1"/>
      <p:bldP spid="8210" grpId="0" animBg="1"/>
      <p:bldP spid="821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cdn2.slus.name/f1/38/f138fdfc6571ea6a562745162b00d1f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0"/>
            <a:ext cx="6697445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142976" y="500042"/>
            <a:ext cx="7072362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86075" algn="l"/>
              </a:tabLst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Распределите выражения на группы и решите их </a:t>
            </a:r>
            <a:endParaRPr kumimoji="0" lang="ru-RU" sz="6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86075" algn="l"/>
              </a:tabLst>
            </a:pPr>
            <a:endParaRPr lang="ru-RU" sz="5400" b="1" dirty="0">
              <a:solidFill>
                <a:srgbClr val="002060"/>
              </a:solidFill>
              <a:latin typeface="Comic Sans MS" pitchFamily="66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86075" algn="l"/>
              </a:tabLst>
            </a:pPr>
            <a:r>
              <a:rPr lang="ru-RU" sz="8000" b="1" dirty="0">
                <a:solidFill>
                  <a:srgbClr val="002060"/>
                </a:solidFill>
                <a:latin typeface="Comic Sans MS" pitchFamily="66" charset="0"/>
              </a:rPr>
              <a:t>14 238:7</a:t>
            </a:r>
            <a:endParaRPr lang="ru-RU" sz="8000" b="1" dirty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886075" algn="l"/>
              </a:tabLst>
            </a:pPr>
            <a:r>
              <a:rPr kumimoji="0" lang="ru-RU" sz="8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4320:60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86075" algn="l"/>
              </a:tabLst>
            </a:pPr>
            <a:r>
              <a:rPr lang="ru-RU" sz="80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192:48</a:t>
            </a:r>
            <a:endParaRPr kumimoji="0" lang="ru-RU" sz="8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500042"/>
            <a:ext cx="67866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err="1">
                <a:solidFill>
                  <a:srgbClr val="C00000"/>
                </a:solidFill>
              </a:rPr>
              <a:t>Умнички</a:t>
            </a:r>
            <a:r>
              <a:rPr lang="ru-RU" sz="9600" b="1" i="1" dirty="0">
                <a:solidFill>
                  <a:srgbClr val="C00000"/>
                </a:solidFill>
              </a:rPr>
              <a:t>!</a:t>
            </a:r>
          </a:p>
        </p:txBody>
      </p:sp>
      <p:pic>
        <p:nvPicPr>
          <p:cNvPr id="10242" name="Picture 2" descr="https://png.pngtree.com/png_detail/18/09/10/pngtree-black-bird-png-clipart_27847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071678"/>
            <a:ext cx="3416293" cy="433606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itd2.mycdn.me/image?id=665721074053&amp;t=20&amp;plc=WEB&amp;tkn=*_6sqab2WBWO63d-YMvWsXtKank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0"/>
            <a:ext cx="4755074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2000240"/>
            <a:ext cx="657226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 </a:t>
            </a:r>
            <a:r>
              <a:rPr lang="ru-RU" sz="8800" b="1" dirty="0">
                <a:solidFill>
                  <a:srgbClr val="FF0000"/>
                </a:solidFill>
                <a:latin typeface="Constantia" pitchFamily="18" charset="0"/>
              </a:rPr>
              <a:t>п</a:t>
            </a:r>
            <a:r>
              <a:rPr lang="ru-RU" sz="6000" b="1" i="1" dirty="0">
                <a:solidFill>
                  <a:srgbClr val="FF0000"/>
                </a:solidFill>
                <a:latin typeface="Constantia" pitchFamily="18" charset="0"/>
              </a:rPr>
              <a:t>овторение — мать учения</a:t>
            </a:r>
            <a:r>
              <a:rPr lang="ru-RU" sz="6000" dirty="0">
                <a:solidFill>
                  <a:srgbClr val="FF0000"/>
                </a:solidFill>
                <a:latin typeface="Constanti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dn4.imgbb.ru/community/168/1688591/201603/8721432b65b2b276ed4af61247c7fdb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00024"/>
            <a:ext cx="4000528" cy="6657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14348" y="517803"/>
            <a:ext cx="785818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 Выразите в граммах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Самая большая морковь была выращена в Новой Зеландии. Масса её 7 кг.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Самый большой лимон был выращен в Америке. Масса его 3 кг 88 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Самый большой редис 12 кг 25 г. Был сорван в Австралии.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Самый крупный огурец 22 кг. Вырос в Австралии.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86182" y="1643050"/>
            <a:ext cx="48597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>
                <a:solidFill>
                  <a:srgbClr val="C00000"/>
                </a:solidFill>
              </a:rPr>
              <a:t>ОТЛИЧНО!</a:t>
            </a:r>
          </a:p>
        </p:txBody>
      </p:sp>
      <p:pic>
        <p:nvPicPr>
          <p:cNvPr id="4" name="Рисунок 3" descr="https://prikolnye-kartinki.ru/img/picture/Oct/30/37517618fc69d3eb1f908781283c7f0c/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57232"/>
            <a:ext cx="3286148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botana.biz/prepod/_bloks/pic/cgygxi7-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0"/>
            <a:ext cx="3845943" cy="648535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усы по математик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857256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28860" y="285728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Разгадайте ребус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12" y="500042"/>
            <a:ext cx="45521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Решите  уравнение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00232" y="2428868"/>
            <a:ext cx="606768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>
                <a:solidFill>
                  <a:srgbClr val="002060"/>
                </a:solidFill>
              </a:rPr>
              <a:t>Х * 5 = 2500 + 25</a:t>
            </a:r>
          </a:p>
          <a:p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zagadki.info/pic/zag/all/5a14183c79bf9.jpg"/>
          <p:cNvPicPr/>
          <p:nvPr/>
        </p:nvPicPr>
        <p:blipFill>
          <a:blip r:embed="rId2"/>
          <a:srcRect r="36665"/>
          <a:stretch>
            <a:fillRect/>
          </a:stretch>
        </p:blipFill>
        <p:spPr bwMode="auto">
          <a:xfrm>
            <a:off x="428596" y="285728"/>
            <a:ext cx="628654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3500430" y="5072074"/>
            <a:ext cx="53903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>
                <a:solidFill>
                  <a:srgbClr val="C00000"/>
                </a:solidFill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357166"/>
            <a:ext cx="37743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Рефлексия</a:t>
            </a:r>
          </a:p>
        </p:txBody>
      </p:sp>
      <p:pic>
        <p:nvPicPr>
          <p:cNvPr id="3" name="Рисунок 2" descr="Ð¡Ð¾Ð»Ð½ÑÐµ ÑÐ¸ÑÑÐ½Ð¾Ðº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571480"/>
            <a:ext cx="507209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4" name="Рисунок 3" descr="Ð¡Ð¾Ð»Ð½ÑÐµ ÑÐ¸ÑÑÐ½Ð¾Ð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26" y="2500306"/>
            <a:ext cx="5214974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052F3CF-37B9-4A7E-B105-531472540B37}"/>
              </a:ext>
            </a:extLst>
          </p:cNvPr>
          <p:cNvSpPr txBox="1"/>
          <p:nvPr/>
        </p:nvSpPr>
        <p:spPr>
          <a:xfrm>
            <a:off x="2339752" y="1412776"/>
            <a:ext cx="57606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Дома </a:t>
            </a:r>
          </a:p>
          <a:p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4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Повторить </a:t>
            </a:r>
          </a:p>
          <a:p>
            <a:r>
              <a:rPr lang="ru-RU" sz="4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таблицу умножения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204286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74366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Segoe Script" pitchFamily="34" charset="0"/>
              </a:rPr>
              <a:t>Спасибо за урок</a:t>
            </a:r>
            <a:r>
              <a:rPr lang="ru-RU" dirty="0">
                <a:solidFill>
                  <a:srgbClr val="C00000"/>
                </a:solidFill>
              </a:rPr>
              <a:t>!</a:t>
            </a:r>
          </a:p>
        </p:txBody>
      </p:sp>
      <p:pic>
        <p:nvPicPr>
          <p:cNvPr id="28674" name="Picture 2" descr="https://wholesale.knigamir.com/upload/product/e29/e2940a6c402386d86393f9bb7f725e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357298"/>
            <a:ext cx="3857652" cy="5109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llustrators.ru/uploads/illustration/image/985471/main_0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7128792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888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Устный счёт</a:t>
            </a:r>
            <a:r>
              <a:rPr lang="ru-RU" dirty="0">
                <a:solidFill>
                  <a:srgbClr val="008000"/>
                </a:solidFill>
                <a:latin typeface="Comic Sans MS" pitchFamily="66" charset="0"/>
              </a:rPr>
              <a:t/>
            </a:r>
            <a:br>
              <a:rPr lang="ru-RU" dirty="0">
                <a:solidFill>
                  <a:srgbClr val="008000"/>
                </a:solidFill>
                <a:latin typeface="Comic Sans MS" pitchFamily="66" charset="0"/>
              </a:rPr>
            </a:br>
            <a:r>
              <a:rPr lang="ru-RU" sz="4000" dirty="0">
                <a:solidFill>
                  <a:srgbClr val="008000"/>
                </a:solidFill>
                <a:latin typeface="Comic Sans MS" pitchFamily="66" charset="0"/>
              </a:rPr>
              <a:t>«Животные–рекордсмены»</a:t>
            </a:r>
            <a:br>
              <a:rPr lang="ru-RU" sz="4000" dirty="0">
                <a:solidFill>
                  <a:srgbClr val="008000"/>
                </a:solidFill>
                <a:latin typeface="Comic Sans MS" pitchFamily="66" charset="0"/>
              </a:rPr>
            </a:br>
            <a:endParaRPr lang="ru-RU" sz="2200" dirty="0">
              <a:solidFill>
                <a:srgbClr val="008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33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30567"/>
            <a:ext cx="67905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000"/>
                </a:solidFill>
                <a:latin typeface="Comic Sans MS" pitchFamily="66" charset="0"/>
              </a:rPr>
              <a:t>Самое быстрое наземное животное – гепард (128 км/ч)</a:t>
            </a:r>
          </a:p>
        </p:txBody>
      </p:sp>
      <p:pic>
        <p:nvPicPr>
          <p:cNvPr id="5122" name="Picture 2" descr="Самые-самые. Животные-рекордсмены (1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417" b="20984"/>
          <a:stretch/>
        </p:blipFill>
        <p:spPr bwMode="auto">
          <a:xfrm>
            <a:off x="3360443" y="1084674"/>
            <a:ext cx="2295897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Самые-самые. Животные-рекордсмены (2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8207" y="4306705"/>
            <a:ext cx="2236468" cy="187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Самые-самые. Животные-рекордсмены (3)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80" r="8717"/>
          <a:stretch/>
        </p:blipFill>
        <p:spPr bwMode="auto">
          <a:xfrm>
            <a:off x="611560" y="4475675"/>
            <a:ext cx="2160240" cy="173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49092" y="2236802"/>
            <a:ext cx="459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8000"/>
                </a:solidFill>
                <a:latin typeface="Comic Sans MS" pitchFamily="66" charset="0"/>
              </a:rPr>
              <a:t> А кто занимает второе место?</a:t>
            </a:r>
          </a:p>
        </p:txBody>
      </p:sp>
      <p:pic>
        <p:nvPicPr>
          <p:cNvPr id="5128" name="Picture 8" descr="http://vpu17.ucoz.ua/15-16/43c9f5a15399aa84f8e7f4a08639082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9594" y="1516722"/>
            <a:ext cx="699550" cy="77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www.playcast.ru/uploads/2015/08/07/1460217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6313" y="5473543"/>
            <a:ext cx="690749" cy="76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cdn4.imgbb.ru/community/49/492443/201511/cb0a71b89322898373aefe54a878cd2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671" y="5463442"/>
            <a:ext cx="700880" cy="77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300192" y="6053226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 гиена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182854" y="6093296"/>
            <a:ext cx="2968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Comic Sans MS" pitchFamily="66" charset="0"/>
              </a:rPr>
              <a:t>вилорогая</a:t>
            </a:r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 антилопа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81111" y="6093296"/>
            <a:ext cx="23284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антилопа гну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72668" y="4108323"/>
            <a:ext cx="952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 59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90209" y="3815978"/>
            <a:ext cx="952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 65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216059" y="3946309"/>
            <a:ext cx="952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 66</a:t>
            </a:r>
          </a:p>
        </p:txBody>
      </p:sp>
      <p:pic>
        <p:nvPicPr>
          <p:cNvPr id="5136" name="Picture 16" descr="http://www.sabisabi.com/images/06March12---Spotted-Hyena-running---Darred-Joubert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97" t="23015" r="26816" b="14709"/>
          <a:stretch/>
        </p:blipFill>
        <p:spPr bwMode="auto">
          <a:xfrm>
            <a:off x="6091124" y="4587272"/>
            <a:ext cx="2585332" cy="158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3282" y="6381328"/>
            <a:ext cx="1382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(80 км/ч)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85033" y="6365287"/>
            <a:ext cx="15392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(100 км/ч)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99018" y="6309320"/>
            <a:ext cx="1382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(60 км/ч)</a:t>
            </a:r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611560" cy="304001"/>
          </a:xfrm>
          <a:prstGeom prst="actionButtonForwardNex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28840" y="2916552"/>
            <a:ext cx="5825634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4800" b="1" dirty="0">
                <a:solidFill>
                  <a:srgbClr val="C00000"/>
                </a:solidFill>
                <a:latin typeface="Calibri" pitchFamily="34" charset="0"/>
              </a:rPr>
              <a:t>4 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•</a:t>
            </a:r>
            <a:r>
              <a:rPr lang="ru-RU" sz="4800" b="1" dirty="0">
                <a:solidFill>
                  <a:srgbClr val="C00000"/>
                </a:solidFill>
                <a:latin typeface="Calibri" pitchFamily="34" charset="0"/>
              </a:rPr>
              <a:t> 6 : 8 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•</a:t>
            </a:r>
            <a:r>
              <a:rPr lang="ru-RU" sz="4800" b="1" dirty="0">
                <a:solidFill>
                  <a:srgbClr val="C00000"/>
                </a:solidFill>
                <a:latin typeface="Calibri" pitchFamily="34" charset="0"/>
              </a:rPr>
              <a:t> 6 : 2 + 7 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•</a:t>
            </a:r>
            <a:r>
              <a:rPr lang="ru-RU" sz="4800" b="1" dirty="0">
                <a:solidFill>
                  <a:srgbClr val="C00000"/>
                </a:solidFill>
                <a:latin typeface="Calibri" pitchFamily="34" charset="0"/>
              </a:rPr>
              <a:t> 8 =</a:t>
            </a:r>
          </a:p>
        </p:txBody>
      </p:sp>
    </p:spTree>
    <p:extLst>
      <p:ext uri="{BB962C8B-B14F-4D97-AF65-F5344CB8AC3E}">
        <p14:creationId xmlns:p14="http://schemas.microsoft.com/office/powerpoint/2010/main" xmlns="" val="250247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indefinite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6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Самые громкие животные в мир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50"/>
          <a:stretch/>
        </p:blipFill>
        <p:spPr bwMode="auto">
          <a:xfrm>
            <a:off x="401483" y="4423341"/>
            <a:ext cx="2694843" cy="164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19743" y="313492"/>
            <a:ext cx="48718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8000"/>
                </a:solidFill>
                <a:latin typeface="Comic Sans MS" pitchFamily="66" charset="0"/>
              </a:rPr>
              <a:t>Самое громкое животное?</a:t>
            </a:r>
          </a:p>
        </p:txBody>
      </p:sp>
      <p:pic>
        <p:nvPicPr>
          <p:cNvPr id="5128" name="Picture 8" descr="http://vpu17.ucoz.ua/15-16/43c9f5a15399aa84f8e7f4a08639082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90718"/>
            <a:ext cx="699550" cy="77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184411" y="6266853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 рыжий ревун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12229" y="6304340"/>
            <a:ext cx="2968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 слон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8553" y="6069913"/>
            <a:ext cx="2703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синий кит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797375" y="3626628"/>
            <a:ext cx="952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 80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40739" y="3505170"/>
            <a:ext cx="952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98201" y="3844085"/>
            <a:ext cx="952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 0</a:t>
            </a:r>
          </a:p>
        </p:txBody>
      </p:sp>
      <p:pic>
        <p:nvPicPr>
          <p:cNvPr id="8200" name="Picture 8" descr="Самые громкие животные в мир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8736" y="3963885"/>
            <a:ext cx="2436472" cy="234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Самые громкие животные в мире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12" r="15990" b="8501"/>
          <a:stretch/>
        </p:blipFill>
        <p:spPr bwMode="auto">
          <a:xfrm>
            <a:off x="6084168" y="4128479"/>
            <a:ext cx="2591391" cy="220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611560" cy="304001"/>
          </a:xfrm>
          <a:prstGeom prst="actionButtonForwardNex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560908" y="1700808"/>
            <a:ext cx="5761514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4800" b="1" dirty="0">
                <a:solidFill>
                  <a:srgbClr val="C00000"/>
                </a:solidFill>
                <a:latin typeface="Calibri" pitchFamily="34" charset="0"/>
              </a:rPr>
              <a:t>0 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•</a:t>
            </a:r>
            <a:r>
              <a:rPr lang="ru-RU" sz="4800" b="1" dirty="0">
                <a:solidFill>
                  <a:srgbClr val="C00000"/>
                </a:solidFill>
                <a:latin typeface="Calibri" pitchFamily="34" charset="0"/>
              </a:rPr>
              <a:t> (6 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•</a:t>
            </a:r>
            <a:r>
              <a:rPr lang="ru-RU" sz="4800" b="1" dirty="0">
                <a:solidFill>
                  <a:srgbClr val="C00000"/>
                </a:solidFill>
                <a:latin typeface="Calibri" pitchFamily="34" charset="0"/>
              </a:rPr>
              <a:t> 6 : 4 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•</a:t>
            </a:r>
            <a:r>
              <a:rPr lang="ru-RU" sz="4800" b="1" dirty="0">
                <a:solidFill>
                  <a:srgbClr val="C00000"/>
                </a:solidFill>
                <a:latin typeface="Calibri" pitchFamily="34" charset="0"/>
              </a:rPr>
              <a:t> 9 – 80) =</a:t>
            </a:r>
          </a:p>
        </p:txBody>
      </p:sp>
    </p:spTree>
    <p:extLst>
      <p:ext uri="{BB962C8B-B14F-4D97-AF65-F5344CB8AC3E}">
        <p14:creationId xmlns:p14="http://schemas.microsoft.com/office/powerpoint/2010/main" xmlns="" val="404273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9282" y="116632"/>
            <a:ext cx="57498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У какого из этих животных голубой цвет крови?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19748" y="6021288"/>
            <a:ext cx="30447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 древесная лягушка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1081" y="6030456"/>
            <a:ext cx="2968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скорпион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16072" y="6021288"/>
            <a:ext cx="270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Comic Sans MS" pitchFamily="66" charset="0"/>
              </a:rPr>
              <a:t>гиацинтовый Ара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59265" y="3436552"/>
            <a:ext cx="952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91677" y="3380312"/>
            <a:ext cx="952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12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7584" y="3190845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 35</a:t>
            </a:r>
          </a:p>
        </p:txBody>
      </p:sp>
      <p:pic>
        <p:nvPicPr>
          <p:cNvPr id="14338" name="Picture 2" descr="скорпион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63" r="13255"/>
          <a:stretch/>
        </p:blipFill>
        <p:spPr bwMode="auto">
          <a:xfrm>
            <a:off x="358325" y="3775620"/>
            <a:ext cx="2857747" cy="228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1.bp.blogspot.com/-7db3cY-C63k/URzjWPrY6BI/AAAAAAAAARo/657P7bqKXzk/s1600/%D0%B7%D0%B5%D0%BB%D0%B5%D0%BD%D0%B0%D1%8F+%D0%BA%D1%80%D0%BE%D0%B2%D1%8C+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925"/>
          <a:stretch/>
        </p:blipFill>
        <p:spPr bwMode="auto">
          <a:xfrm>
            <a:off x="5796136" y="4021327"/>
            <a:ext cx="2888353" cy="198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попугай (546x400, 63Kb)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98" r="15978"/>
          <a:stretch/>
        </p:blipFill>
        <p:spPr bwMode="auto">
          <a:xfrm>
            <a:off x="3583856" y="3965087"/>
            <a:ext cx="1844266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935960" y="6334923"/>
            <a:ext cx="11400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красная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859265" y="6329441"/>
            <a:ext cx="11657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зелёная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313226" y="6333673"/>
            <a:ext cx="1172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голубая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83018" y="1268760"/>
            <a:ext cx="7969784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Тигру в сутки нужно примерно 7 кг мяса. Сколько килограммов мяса нужно для 5 таких тигров? </a:t>
            </a:r>
          </a:p>
        </p:txBody>
      </p:sp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611560" cy="304001"/>
          </a:xfrm>
          <a:prstGeom prst="actionButtonForwardNex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364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8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23945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Самая маленькая птица России?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47740" y="6093296"/>
            <a:ext cx="30447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 воробей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6125234"/>
            <a:ext cx="2968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Comic Sans MS" pitchFamily="66" charset="0"/>
              </a:rPr>
              <a:t>колибри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20527" y="6165304"/>
            <a:ext cx="270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Comic Sans MS" pitchFamily="66" charset="0"/>
              </a:rPr>
              <a:t>королёк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60232" y="3428999"/>
            <a:ext cx="1389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7 </a:t>
            </a:r>
            <a:r>
              <a:rPr lang="ru-RU" sz="3200" b="1" dirty="0" err="1">
                <a:solidFill>
                  <a:srgbClr val="008000"/>
                </a:solidFill>
                <a:latin typeface="Comic Sans MS" pitchFamily="66" charset="0"/>
              </a:rPr>
              <a:t>дм</a:t>
            </a:r>
            <a:endParaRPr lang="ru-RU" sz="3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63888" y="3429000"/>
            <a:ext cx="21365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12 </a:t>
            </a:r>
            <a:r>
              <a:rPr lang="ru-RU" sz="3200" b="1" dirty="0" err="1">
                <a:solidFill>
                  <a:srgbClr val="008000"/>
                </a:solidFill>
                <a:latin typeface="Comic Sans MS" pitchFamily="66" charset="0"/>
              </a:rPr>
              <a:t>дм</a:t>
            </a:r>
            <a:endParaRPr lang="ru-RU" sz="3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3429639"/>
            <a:ext cx="22057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8000"/>
                </a:solidFill>
                <a:latin typeface="Comic Sans MS" pitchFamily="66" charset="0"/>
              </a:rPr>
              <a:t> 14 </a:t>
            </a:r>
            <a:r>
              <a:rPr lang="ru-RU" sz="3200" b="1" dirty="0" err="1">
                <a:solidFill>
                  <a:srgbClr val="008000"/>
                </a:solidFill>
                <a:latin typeface="Comic Sans MS" pitchFamily="66" charset="0"/>
              </a:rPr>
              <a:t>дм</a:t>
            </a:r>
            <a:endParaRPr lang="ru-RU" sz="3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3018" y="1268760"/>
            <a:ext cx="7969784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Для попугая купили клетку длиной       4 </a:t>
            </a:r>
            <a:r>
              <a:rPr lang="ru-RU" sz="3600" b="1" dirty="0" err="1">
                <a:solidFill>
                  <a:srgbClr val="C00000"/>
                </a:solidFill>
                <a:latin typeface="Calibri" pitchFamily="34" charset="0"/>
              </a:rPr>
              <a:t>дм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, а шириной 3 </a:t>
            </a:r>
            <a:r>
              <a:rPr lang="ru-RU" sz="3600" b="1" dirty="0" err="1">
                <a:solidFill>
                  <a:srgbClr val="C00000"/>
                </a:solidFill>
                <a:latin typeface="Calibri" pitchFamily="34" charset="0"/>
              </a:rPr>
              <a:t>дм</a:t>
            </a: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. Найди площадь этой клетки.</a:t>
            </a:r>
          </a:p>
        </p:txBody>
      </p:sp>
      <p:pic>
        <p:nvPicPr>
          <p:cNvPr id="1026" name="Picture 2" descr="https://allyslide.com/thumbs/0b09efb8ad95ea3e028071c662f267d6/img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18" t="45339" r="32461" b="12214"/>
          <a:stretch/>
        </p:blipFill>
        <p:spPr bwMode="auto">
          <a:xfrm>
            <a:off x="3203848" y="3962060"/>
            <a:ext cx="2678202" cy="220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eretrem.com/uploads/posts/2014-05/1399707289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82" t="7142" r="10629" b="23320"/>
          <a:stretch/>
        </p:blipFill>
        <p:spPr bwMode="auto">
          <a:xfrm>
            <a:off x="467544" y="3992008"/>
            <a:ext cx="2416532" cy="217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fotohomka.ru/images/Nov/14/8852e51c69a3ed1b09cbb9754eb20170/mini_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31" t="5872" b="4827"/>
          <a:stretch/>
        </p:blipFill>
        <p:spPr bwMode="auto">
          <a:xfrm>
            <a:off x="6228184" y="3966741"/>
            <a:ext cx="2494324" cy="217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2051720" y="3388930"/>
            <a:ext cx="552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8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004048" y="3388930"/>
            <a:ext cx="552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8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620069" y="3369824"/>
            <a:ext cx="552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8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715588" y="6372175"/>
            <a:ext cx="15135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5 граммов</a:t>
            </a: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460432" y="6453336"/>
            <a:ext cx="611560" cy="304001"/>
          </a:xfrm>
          <a:prstGeom prst="actionButtonForwardNex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14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928670"/>
            <a:ext cx="73581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solidFill>
                  <a:srgbClr val="FF0000"/>
                </a:solidFill>
                <a:latin typeface="Comic Sans MS" pitchFamily="66" charset="0"/>
              </a:rPr>
              <a:t>МОЛОДЦЫ!</a:t>
            </a:r>
          </a:p>
        </p:txBody>
      </p:sp>
      <p:pic>
        <p:nvPicPr>
          <p:cNvPr id="15362" name="Picture 2" descr="http://nachalo4ka.ru/wp-content/uploads/2014/08/Kolobo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551660"/>
            <a:ext cx="5000628" cy="4306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331</Words>
  <Application>Microsoft Office PowerPoint</Application>
  <PresentationFormat>Экран (4:3)</PresentationFormat>
  <Paragraphs>119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Устный счёт «Животные–рекордсмены»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Надя</cp:lastModifiedBy>
  <cp:revision>108</cp:revision>
  <dcterms:created xsi:type="dcterms:W3CDTF">2016-12-14T06:38:29Z</dcterms:created>
  <dcterms:modified xsi:type="dcterms:W3CDTF">2021-04-05T14:21:57Z</dcterms:modified>
</cp:coreProperties>
</file>