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9" r:id="rId10"/>
    <p:sldId id="265" r:id="rId11"/>
    <p:sldId id="270" r:id="rId12"/>
    <p:sldId id="266" r:id="rId13"/>
    <p:sldId id="271" r:id="rId14"/>
    <p:sldId id="268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D9E3AB-5645-498F-A61D-543264AFCCC4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1DCFA-8CCA-4D97-A9E9-33ABC24A8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004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1DCFA-8CCA-4D97-A9E9-33ABC24A8E8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852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47639-C591-45A5-8538-07FE47FCF283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FA0B-2BCD-4412-9330-AFE2023A80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47639-C591-45A5-8538-07FE47FCF283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FA0B-2BCD-4412-9330-AFE2023A80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47639-C591-45A5-8538-07FE47FCF283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FA0B-2BCD-4412-9330-AFE2023A80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47639-C591-45A5-8538-07FE47FCF283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FA0B-2BCD-4412-9330-AFE2023A80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47639-C591-45A5-8538-07FE47FCF283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FA0B-2BCD-4412-9330-AFE2023A80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47639-C591-45A5-8538-07FE47FCF283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FA0B-2BCD-4412-9330-AFE2023A80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47639-C591-45A5-8538-07FE47FCF283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FA0B-2BCD-4412-9330-AFE2023A80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47639-C591-45A5-8538-07FE47FCF283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FA0B-2BCD-4412-9330-AFE2023A80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47639-C591-45A5-8538-07FE47FCF283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FA0B-2BCD-4412-9330-AFE2023A80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47639-C591-45A5-8538-07FE47FCF283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5FA0B-2BCD-4412-9330-AFE2023A80E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47639-C591-45A5-8538-07FE47FCF283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95FA0B-2BCD-4412-9330-AFE2023A80E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095FA0B-2BCD-4412-9330-AFE2023A80E8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0747639-C591-45A5-8538-07FE47FCF283}" type="datetimeFigureOut">
              <a:rPr lang="ru-RU" smtClean="0"/>
              <a:t>26.10.2022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7200" b="1" dirty="0" smtClean="0"/>
              <a:t>ЗАЧЕМ</a:t>
            </a:r>
            <a:endParaRPr lang="ru-RU" sz="7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prv1.lori-images.net/each-part-in-the-right-place-0010176161-preview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2" t="3561" b="15789"/>
          <a:stretch/>
        </p:blipFill>
        <p:spPr bwMode="auto">
          <a:xfrm>
            <a:off x="467544" y="1340768"/>
            <a:ext cx="7704856" cy="539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2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Функциональная грамотность (глобальная компетентность) </a:t>
            </a:r>
            <a:endParaRPr lang="ru-RU" dirty="0"/>
          </a:p>
        </p:txBody>
      </p:sp>
      <p:pic>
        <p:nvPicPr>
          <p:cNvPr id="3" name="Рисунок 2" descr="https://sun3-12.userapi.com/TwE9NtiBKjMarez4gVRnUuNsyopxf8ProXhCrA/ayXAXsWAhc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95849"/>
            <a:ext cx="5400600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240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Функциональная грамотность (глобальная компетентность) </a:t>
            </a:r>
            <a:endParaRPr lang="ru-RU" dirty="0"/>
          </a:p>
        </p:txBody>
      </p:sp>
      <p:pic>
        <p:nvPicPr>
          <p:cNvPr id="4" name="Рисунок 3" descr="https://cf.ppt-online.org/files/slide/3/35wENzykRIr7ibeHjoTYMQgJ0p2m48cBsVSZ1A/slide-17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" t="2300" r="4483" b="9172"/>
          <a:stretch/>
        </p:blipFill>
        <p:spPr bwMode="auto">
          <a:xfrm>
            <a:off x="899592" y="764704"/>
            <a:ext cx="5668282" cy="42225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0126" y="5325308"/>
            <a:ext cx="75222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Стратегические национальные приоритеты – это наиболее важные направления обеспечения стратегической безопасности страны. Это значимые потребности нашего государства, общества и личности в обеспечении их устойчивого развития и защищенности. </a:t>
            </a:r>
          </a:p>
        </p:txBody>
      </p:sp>
    </p:spTree>
    <p:extLst>
      <p:ext uri="{BB962C8B-B14F-4D97-AF65-F5344CB8AC3E}">
        <p14:creationId xmlns:p14="http://schemas.microsoft.com/office/powerpoint/2010/main" val="220551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cf2.ppt-online.org/files2/slide/j/J9w7lkjO1beA6ItHz4xmypSanNWCsUKi0vcFPhdVf/slide-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37" y="116632"/>
            <a:ext cx="8064896" cy="64322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34694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545851"/>
              </p:ext>
            </p:extLst>
          </p:nvPr>
        </p:nvGraphicFramePr>
        <p:xfrm>
          <a:off x="745583" y="3861048"/>
          <a:ext cx="7056784" cy="13030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23982"/>
                <a:gridCol w="1232802"/>
              </a:tblGrid>
              <a:tr h="2914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Увеличивается ли риск заболевания следующими болезнями при курении?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Да или Нет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Бронхит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Да / Нет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ВИЧ-инфекция или СПИД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Да / Нет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Ветряная оспа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Да / Нет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55576" y="10071"/>
            <a:ext cx="7344816" cy="375487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 группа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Табачный дым вдыхают в легкие. Смола от дыма оседает в легких, и это нарушает их нормальную деятельность.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 из перечисленного является функцией легких?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  Доставлять насыщенную кислородом кровь ко всем частям вашего тела.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  Насыщать вашу кровь кислородом, которым вы дышите.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  Очищать вашу кровь, уменьшая до нуля количество углекислого газа.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  Превращать молекулы углекислого газа в молекулы кислорода.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 группа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Курение табака увеличивает риск заболевания раком легких и некоторыми другими болезнями.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Увеличивается ли риск заболевания следующими болезнями при курении табака?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Обведите 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«Да» или «Нет»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в каждой строке.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554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76328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ДЗ</a:t>
            </a:r>
            <a:r>
              <a:rPr lang="ru-RU" sz="2000" dirty="0" smtClean="0"/>
              <a:t> </a:t>
            </a:r>
            <a:r>
              <a:rPr lang="ru-RU" sz="2000" dirty="0"/>
              <a:t>п.5 учить, определения выучить </a:t>
            </a:r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>
                <a:effectLst/>
              </a:rPr>
              <a:t>Творческое задание: </a:t>
            </a:r>
          </a:p>
          <a:p>
            <a:r>
              <a:rPr lang="ru-RU" sz="2000" dirty="0" smtClean="0">
                <a:effectLst/>
              </a:rPr>
              <a:t>Функциональная грамотность (креативное мышление) «Химический памятник»</a:t>
            </a:r>
          </a:p>
          <a:p>
            <a:r>
              <a:rPr lang="ru-RU" sz="2000" dirty="0"/>
              <a:t>Задание 1. Придумайте и нарисуйте одну композицию памятника, посвященную химическому элементу, которая могли бы стать обложкой для журнала «Живая природа».</a:t>
            </a:r>
            <a:endParaRPr lang="ru-RU" sz="2000" dirty="0" smtClean="0">
              <a:effectLst/>
            </a:endParaRPr>
          </a:p>
          <a:p>
            <a:r>
              <a:rPr lang="ru-RU" sz="2000" dirty="0"/>
              <a:t>Задание 2. Придумайте и предложите не менее трёх различных названий для неё, которые могли бы стать заголовками для статей в журнале. </a:t>
            </a:r>
            <a:endParaRPr lang="ru-RU" sz="2000" dirty="0" smtClean="0">
              <a:effectLst/>
            </a:endParaRPr>
          </a:p>
          <a:p>
            <a:r>
              <a:rPr lang="ru-RU" sz="2000" dirty="0"/>
              <a:t>ОГЭ (тест по теме «Химический состав клетки»)</a:t>
            </a:r>
          </a:p>
        </p:txBody>
      </p:sp>
    </p:spTree>
    <p:extLst>
      <p:ext uri="{BB962C8B-B14F-4D97-AF65-F5344CB8AC3E}">
        <p14:creationId xmlns:p14="http://schemas.microsoft.com/office/powerpoint/2010/main" val="34820735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Функциональная грамотность (математическая грамотность)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 rotWithShape="1">
          <a:blip r:embed="rId3"/>
          <a:srcRect l="23855" t="16037" r="33389" b="20661"/>
          <a:stretch/>
        </p:blipFill>
        <p:spPr bwMode="auto">
          <a:xfrm>
            <a:off x="539552" y="471274"/>
            <a:ext cx="7416824" cy="59820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8100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524427"/>
              </p:ext>
            </p:extLst>
          </p:nvPr>
        </p:nvGraphicFramePr>
        <p:xfrm>
          <a:off x="395536" y="764704"/>
          <a:ext cx="7848872" cy="51877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19495"/>
                <a:gridCol w="1826489"/>
                <a:gridCol w="2202888"/>
              </a:tblGrid>
              <a:tr h="6300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Химические элементы и их соединения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Морская вода (%)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Сыворотка крови (%)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Натрий (Na)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30,5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39,0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Магний (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</a:rPr>
                        <a:t>Mg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3,8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0,5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Кальций (Ca)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1,2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1,0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Калий (K)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1,8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2,6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Хлор (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</a:rPr>
                        <a:t>Cl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55,2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45,0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Кислород (O)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5,6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9,9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Другие элементы и соединения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1,9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226642"/>
            <a:ext cx="82089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Химический состав веществ, растворенных в морской воде и сыворотке крови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22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5" y="1916832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Особенности химического состава </a:t>
            </a:r>
            <a:r>
              <a:rPr lang="ru-RU" sz="3600" dirty="0" smtClean="0"/>
              <a:t>организма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70204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908720"/>
            <a:ext cx="58326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3200" b="1" dirty="0"/>
              <a:t>Функциональная грамотность (читательская грамотность)</a:t>
            </a:r>
            <a:r>
              <a:rPr lang="ru-RU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3340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268760"/>
            <a:ext cx="7488832" cy="2072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50000"/>
              </a:lnSpc>
            </a:pPr>
            <a:r>
              <a:rPr lang="ru-RU" sz="2800" dirty="0"/>
              <a:t>Все клетки … организмов сходны по … составу, что свидетельствует о … </a:t>
            </a:r>
            <a:r>
              <a:rPr lang="ru-RU" sz="2800" b="1" dirty="0"/>
              <a:t> живой материи.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7791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268760"/>
            <a:ext cx="74888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50000"/>
              </a:lnSpc>
            </a:pPr>
            <a:r>
              <a:rPr lang="ru-RU" sz="2800" dirty="0"/>
              <a:t>Все клетки </a:t>
            </a:r>
            <a:r>
              <a:rPr lang="ru-RU" sz="2800" dirty="0" smtClean="0"/>
              <a:t>ЖИВЫХ </a:t>
            </a:r>
            <a:r>
              <a:rPr lang="ru-RU" sz="2800" dirty="0"/>
              <a:t>организмов сходны по </a:t>
            </a:r>
            <a:r>
              <a:rPr lang="ru-RU" sz="2800" dirty="0" smtClean="0"/>
              <a:t>ХИМИЧЕСКОМУ </a:t>
            </a:r>
            <a:r>
              <a:rPr lang="ru-RU" sz="2800" dirty="0"/>
              <a:t>составу, что свидетельствует о </a:t>
            </a:r>
            <a:r>
              <a:rPr lang="ru-RU" sz="2800" dirty="0" smtClean="0"/>
              <a:t>ЕДИНСТВЕ ХИМИЧЕСКОГО СОСТАВА</a:t>
            </a:r>
            <a:r>
              <a:rPr lang="ru-RU" sz="2800" b="1" dirty="0" smtClean="0"/>
              <a:t> </a:t>
            </a:r>
            <a:r>
              <a:rPr lang="ru-RU" sz="2800" b="1" dirty="0"/>
              <a:t>живой материи.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2022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Функциональная грамотность (естественно-научная грамотность)</a:t>
            </a:r>
            <a:endParaRPr lang="ru-RU" dirty="0"/>
          </a:p>
        </p:txBody>
      </p:sp>
      <p:pic>
        <p:nvPicPr>
          <p:cNvPr id="3" name="Рисунок 2" descr="https://www.sites.google.com/site/biologiaege/_/rsrc/1449489505520/kletocnaa-teoria-himiceskij-sostav-kletki/himiceskij-sostav-kletki/%D0%A1%D0%BD%D0%B8%D0%BC%D0%BE%D0%BA%20%D1%8D%D0%BA%D1%80%D0%B0%D0%BD%D0%B0%202015-12-07%20%D0%B2%2014.55.52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51" y="764704"/>
            <a:ext cx="7430309" cy="56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278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08720"/>
            <a:ext cx="698477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Проверяем: </a:t>
            </a:r>
            <a:endParaRPr lang="ru-RU" sz="2400" dirty="0" smtClean="0"/>
          </a:p>
          <a:p>
            <a:r>
              <a:rPr lang="ru-RU" sz="2400" dirty="0" smtClean="0"/>
              <a:t>1</a:t>
            </a:r>
            <a:r>
              <a:rPr lang="ru-RU" sz="2400" dirty="0"/>
              <a:t>+, 2 – (цинк), 3 – (азот), 4 +, 5 +, 6 +</a:t>
            </a:r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Оцените </a:t>
            </a:r>
            <a:r>
              <a:rPr lang="ru-RU" sz="2400" dirty="0"/>
              <a:t>свою работу: </a:t>
            </a:r>
          </a:p>
          <a:p>
            <a:r>
              <a:rPr lang="ru-RU" sz="2400" dirty="0"/>
              <a:t>«5» - нет ошибок;</a:t>
            </a:r>
          </a:p>
          <a:p>
            <a:r>
              <a:rPr lang="ru-RU" sz="2400" dirty="0"/>
              <a:t>«4» -  одна ошибка;</a:t>
            </a:r>
          </a:p>
          <a:p>
            <a:r>
              <a:rPr lang="ru-RU" sz="2400" dirty="0"/>
              <a:t>«3» - две ошибки.</a:t>
            </a:r>
          </a:p>
          <a:p>
            <a:r>
              <a:rPr lang="ru-RU" sz="2400" dirty="0"/>
              <a:t>«2» - три и более ошибок.</a:t>
            </a:r>
          </a:p>
        </p:txBody>
      </p:sp>
    </p:spTree>
    <p:extLst>
      <p:ext uri="{BB962C8B-B14F-4D97-AF65-F5344CB8AC3E}">
        <p14:creationId xmlns:p14="http://schemas.microsoft.com/office/powerpoint/2010/main" val="309278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028343"/>
            <a:ext cx="806489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/>
              <a:t>1)В составе клетки обнаружено около 80 химических элементов, входящих в </a:t>
            </a:r>
            <a:endParaRPr lang="ru-RU" dirty="0" smtClean="0"/>
          </a:p>
          <a:p>
            <a:pPr fontAlgn="base"/>
            <a:r>
              <a:rPr lang="ru-RU" dirty="0" smtClean="0"/>
              <a:t>периодическую</a:t>
            </a:r>
            <a:r>
              <a:rPr lang="ru-RU" dirty="0"/>
              <a:t> таблицу  Д.И. Менделеева</a:t>
            </a:r>
            <a:r>
              <a:rPr lang="ru-RU" dirty="0" smtClean="0"/>
              <a:t>.</a:t>
            </a:r>
          </a:p>
          <a:p>
            <a:pPr fontAlgn="base"/>
            <a:endParaRPr lang="ru-RU" dirty="0"/>
          </a:p>
          <a:p>
            <a:pPr fontAlgn="base"/>
            <a:r>
              <a:rPr lang="ru-RU" dirty="0"/>
              <a:t>2) Группу макроэлементов образуют кислород, водород, углерод, цинк</a:t>
            </a:r>
            <a:r>
              <a:rPr lang="ru-RU" dirty="0" smtClean="0"/>
              <a:t>.</a:t>
            </a:r>
          </a:p>
          <a:p>
            <a:pPr fontAlgn="base"/>
            <a:endParaRPr lang="ru-RU" dirty="0"/>
          </a:p>
          <a:p>
            <a:pPr fontAlgn="base"/>
            <a:r>
              <a:rPr lang="ru-RU" dirty="0"/>
              <a:t>3) </a:t>
            </a:r>
            <a:r>
              <a:rPr lang="ru-RU" dirty="0" smtClean="0"/>
              <a:t>Группу</a:t>
            </a:r>
            <a:r>
              <a:rPr lang="ru-RU" dirty="0"/>
              <a:t> микроэлементов составляют бром, азот, сера, железо, йод и другие</a:t>
            </a:r>
            <a:r>
              <a:rPr lang="ru-RU" dirty="0" smtClean="0"/>
              <a:t>.</a:t>
            </a:r>
          </a:p>
          <a:p>
            <a:pPr fontAlgn="base"/>
            <a:endParaRPr lang="ru-RU" dirty="0"/>
          </a:p>
          <a:p>
            <a:pPr fontAlgn="base"/>
            <a:r>
              <a:rPr lang="ru-RU" dirty="0"/>
              <a:t>4)Кальций (</a:t>
            </a:r>
            <a:r>
              <a:rPr lang="ru-RU" dirty="0" err="1"/>
              <a:t>Са</a:t>
            </a:r>
            <a:r>
              <a:rPr lang="ru-RU" dirty="0"/>
              <a:t>) и фосфор (Р)  участвуют в формировании костной ткани. </a:t>
            </a:r>
            <a:endParaRPr lang="ru-RU" dirty="0" smtClean="0"/>
          </a:p>
          <a:p>
            <a:pPr fontAlgn="base"/>
            <a:endParaRPr lang="ru-RU" dirty="0"/>
          </a:p>
          <a:p>
            <a:pPr fontAlgn="base"/>
            <a:r>
              <a:rPr lang="ru-RU" dirty="0"/>
              <a:t>5)Железо (</a:t>
            </a:r>
            <a:r>
              <a:rPr lang="en-US" dirty="0"/>
              <a:t>Fe</a:t>
            </a:r>
            <a:r>
              <a:rPr lang="ru-RU" dirty="0"/>
              <a:t>) входит в состав гемоглобина – белка эритроцитов</a:t>
            </a:r>
            <a:r>
              <a:rPr lang="ru-RU" dirty="0" smtClean="0"/>
              <a:t>.</a:t>
            </a:r>
          </a:p>
          <a:p>
            <a:pPr fontAlgn="base"/>
            <a:endParaRPr lang="ru-RU" dirty="0"/>
          </a:p>
          <a:p>
            <a:pPr fontAlgn="base"/>
            <a:r>
              <a:rPr lang="ru-RU" dirty="0"/>
              <a:t>6)Калий (</a:t>
            </a:r>
            <a:r>
              <a:rPr lang="en-US" dirty="0"/>
              <a:t>K</a:t>
            </a:r>
            <a:r>
              <a:rPr lang="ru-RU" dirty="0"/>
              <a:t>) и натрий (</a:t>
            </a:r>
            <a:r>
              <a:rPr lang="en-US" dirty="0"/>
              <a:t>Na</a:t>
            </a:r>
            <a:r>
              <a:rPr lang="ru-RU" dirty="0"/>
              <a:t>) необходимы для проведения нервных </a:t>
            </a:r>
            <a:r>
              <a:rPr lang="ru-RU" dirty="0" smtClean="0"/>
              <a:t>импульсов.</a:t>
            </a:r>
            <a:endParaRPr lang="ru-RU" dirty="0"/>
          </a:p>
          <a:p>
            <a:pPr fontAlgn="base"/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281211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86</TotalTime>
  <Words>301</Words>
  <Application>Microsoft Office PowerPoint</Application>
  <PresentationFormat>Экран (4:3)</PresentationFormat>
  <Paragraphs>90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Соседство</vt:lpstr>
      <vt:lpstr>ЗАЧЕМ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ЗАЧЕМ</dc:title>
  <dc:creator>Pechenka</dc:creator>
  <cp:lastModifiedBy>школа</cp:lastModifiedBy>
  <cp:revision>6</cp:revision>
  <dcterms:created xsi:type="dcterms:W3CDTF">2022-10-23T21:34:22Z</dcterms:created>
  <dcterms:modified xsi:type="dcterms:W3CDTF">2022-10-26T04:24:38Z</dcterms:modified>
</cp:coreProperties>
</file>