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3" r:id="rId7"/>
    <p:sldId id="261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604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3203F-4C1E-4B98-ACBC-62F5E593B76F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371" name="Rectangle 59"/>
          <p:cNvSpPr>
            <a:spLocks noChangeArrowheads="1"/>
          </p:cNvSpPr>
          <p:nvPr userDrawn="1"/>
        </p:nvSpPr>
        <p:spPr bwMode="auto">
          <a:xfrm>
            <a:off x="0" y="6673334"/>
            <a:ext cx="10903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+mn-lt"/>
                <a:ea typeface="Calibri" pitchFamily="34" charset="0"/>
                <a:cs typeface="Rod" pitchFamily="49" charset="-79"/>
              </a:rPr>
              <a:t>© Фокина Лидия Петровна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+mn-lt"/>
              <a:cs typeface="Rod" pitchFamily="49" charset="-79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08520" y="836712"/>
            <a:ext cx="9361040" cy="2397995"/>
          </a:xfrm>
        </p:spPr>
        <p:txBody>
          <a:bodyPr>
            <a:noAutofit/>
          </a:bodyPr>
          <a:lstStyle/>
          <a:p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Работа над художественным образом </a:t>
            </a:r>
            <a:b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в произведении П.И. Чайковского </a:t>
            </a:r>
            <a:b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«Июнь. Баркарола»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3501008"/>
            <a:ext cx="6400800" cy="1471626"/>
          </a:xfrm>
        </p:spPr>
        <p:txBody>
          <a:bodyPr>
            <a:noAutofit/>
          </a:bodyPr>
          <a:lstStyle/>
          <a:p>
            <a:pPr algn="r">
              <a:defRPr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«Подлинная красота – всегда красота содержательная, выражающая сущность художественного образа»</a:t>
            </a:r>
          </a:p>
          <a:p>
            <a:pPr algn="r">
              <a:defRPr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А.Д. Алексеев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5877272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Открытый урок преподавателя ДШИ с.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Стародубское 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по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классу флейты И.О. </a:t>
            </a:r>
            <a:r>
              <a:rPr lang="ru-RU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Славгородской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409888"/>
            <a:ext cx="88569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>
                  <a:solidFill>
                    <a:schemeClr val="bg1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Третий </a:t>
            </a:r>
            <a:r>
              <a:rPr lang="ru-RU" sz="6000" b="1" dirty="0">
                <a:ln>
                  <a:solidFill>
                    <a:schemeClr val="bg1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этап</a:t>
            </a:r>
            <a:r>
              <a:rPr lang="ru-RU" sz="6000" b="1" dirty="0" smtClean="0">
                <a:ln>
                  <a:solidFill>
                    <a:schemeClr val="bg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: </a:t>
            </a:r>
          </a:p>
          <a:p>
            <a:pPr algn="ctr"/>
            <a:r>
              <a:rPr lang="ru-RU" sz="6000" b="1" dirty="0" smtClean="0">
                <a:ln>
                  <a:solidFill>
                    <a:schemeClr val="bg1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завершающий</a:t>
            </a:r>
            <a:endParaRPr lang="ru-RU" sz="6000" b="1" dirty="0">
              <a:ln>
                <a:solidFill>
                  <a:schemeClr val="bg1"/>
                </a:solidFill>
              </a:ln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2068" y="3068960"/>
            <a:ext cx="76328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Создание эмоциональной программы;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Проигрывание произведения с учетом проделанной аналитической работы</a:t>
            </a:r>
            <a:endParaRPr lang="ru-RU" sz="3600" dirty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558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5749717"/>
              </p:ext>
            </p:extLst>
          </p:nvPr>
        </p:nvGraphicFramePr>
        <p:xfrm>
          <a:off x="971600" y="620688"/>
          <a:ext cx="7128792" cy="547260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648072"/>
                <a:gridCol w="648072"/>
                <a:gridCol w="648072"/>
                <a:gridCol w="648072"/>
                <a:gridCol w="648072"/>
                <a:gridCol w="648072"/>
                <a:gridCol w="648072"/>
                <a:gridCol w="648072"/>
                <a:gridCol w="648072"/>
                <a:gridCol w="648072"/>
                <a:gridCol w="648072"/>
              </a:tblGrid>
              <a:tr h="122413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ВСТ.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ЧАСТЬ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ЧАСТЬ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ПЕРЕХОД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ЧАСТЬ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КОДА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10708">
                <a:tc rowSpan="5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Глубина,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опора на первую долю, </a:t>
                      </a:r>
                      <a:r>
                        <a:rPr lang="ru-RU" sz="14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звукоизобразительность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покачивающийся на волнах лодки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а1</a:t>
                      </a:r>
                      <a:endParaRPr lang="ru-RU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ru-RU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ru-RU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ru-RU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a1</a:t>
                      </a:r>
                      <a:endParaRPr lang="ru-RU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ru-RU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5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Переливы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воды,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растворение звуков и образов</a:t>
                      </a:r>
                      <a:endParaRPr lang="ru-RU" dirty="0"/>
                    </a:p>
                  </a:txBody>
                  <a:tcPr vert="vert27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1070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281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ru-RU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mf</a:t>
                      </a:r>
                      <a:endParaRPr lang="ru-RU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mp</a:t>
                      </a:r>
                      <a:endParaRPr lang="ru-RU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 i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mp</a:t>
                      </a:r>
                      <a:endParaRPr lang="ru-RU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i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ff</a:t>
                      </a:r>
                      <a:endParaRPr lang="ru-RU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ru-RU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mf</a:t>
                      </a:r>
                      <a:endParaRPr lang="ru-RU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ru-RU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76287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медленно</a:t>
                      </a:r>
                      <a:endParaRPr lang="ru-RU" sz="14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vert="vert27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чуть с движением</a:t>
                      </a:r>
                      <a:endParaRPr lang="ru-RU" sz="14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медленно</a:t>
                      </a:r>
                    </a:p>
                    <a:p>
                      <a:endParaRPr lang="ru-RU" dirty="0"/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чуть быстрее</a:t>
                      </a:r>
                      <a:endParaRPr lang="ru-RU" sz="14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Скоро, игриво</a:t>
                      </a:r>
                      <a:endParaRPr lang="ru-RU" sz="14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замедление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медленно</a:t>
                      </a:r>
                      <a:endParaRPr lang="ru-RU" sz="14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чуть с движением</a:t>
                      </a:r>
                      <a:endParaRPr lang="ru-RU" sz="14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медленно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4795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Певуче, плавно. Песенный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характер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Легко,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изящно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восторженно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Возвращение темы 1 части</a:t>
                      </a:r>
                      <a:endParaRPr lang="ru-RU" sz="12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vert="vert27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Певуче, плавно. Песенный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характер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pSp>
        <p:nvGrpSpPr>
          <p:cNvPr id="14" name="Группа 13"/>
          <p:cNvGrpSpPr/>
          <p:nvPr/>
        </p:nvGrpSpPr>
        <p:grpSpPr>
          <a:xfrm>
            <a:off x="1763688" y="2924944"/>
            <a:ext cx="1728192" cy="288032"/>
            <a:chOff x="1619672" y="3284984"/>
            <a:chExt cx="1728192" cy="288032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 flipV="1">
              <a:off x="1619672" y="3284984"/>
              <a:ext cx="1080120" cy="28803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2699792" y="3284984"/>
              <a:ext cx="648072" cy="28803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0" name="Прямая соединительная линия 9"/>
          <p:cNvCxnSpPr/>
          <p:nvPr/>
        </p:nvCxnSpPr>
        <p:spPr>
          <a:xfrm flipV="1">
            <a:off x="3707904" y="2691990"/>
            <a:ext cx="1152128" cy="52098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5" name="Группа 14"/>
          <p:cNvGrpSpPr/>
          <p:nvPr/>
        </p:nvGrpSpPr>
        <p:grpSpPr>
          <a:xfrm>
            <a:off x="5688124" y="2924944"/>
            <a:ext cx="1728192" cy="288032"/>
            <a:chOff x="1619672" y="3284984"/>
            <a:chExt cx="1728192" cy="288032"/>
          </a:xfrm>
        </p:grpSpPr>
        <p:cxnSp>
          <p:nvCxnSpPr>
            <p:cNvPr id="16" name="Прямая соединительная линия 15"/>
            <p:cNvCxnSpPr/>
            <p:nvPr/>
          </p:nvCxnSpPr>
          <p:spPr>
            <a:xfrm flipV="1">
              <a:off x="1619672" y="3284984"/>
              <a:ext cx="1080120" cy="28803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2699792" y="3284984"/>
              <a:ext cx="648072" cy="28803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558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08520" y="1052736"/>
            <a:ext cx="88569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>
                  <a:solidFill>
                    <a:schemeClr val="bg1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ЦЕЛЬ УРОКА</a:t>
            </a:r>
            <a:r>
              <a:rPr lang="ru-RU" sz="6000" b="1" dirty="0" smtClean="0">
                <a:ln>
                  <a:solidFill>
                    <a:schemeClr val="bg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:</a:t>
            </a:r>
            <a:endParaRPr lang="ru-RU" sz="6000" b="1" dirty="0">
              <a:ln>
                <a:solidFill>
                  <a:schemeClr val="bg1"/>
                </a:solidFill>
              </a:ln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2780928"/>
            <a:ext cx="76328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Определить этапы и основные принципы работы по выявлению и передаче художественного образа в произведении П.И. Чайковского «Июнь. Баркарола»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08520" y="1052736"/>
            <a:ext cx="88569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>
                  <a:solidFill>
                    <a:schemeClr val="bg1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ЗАДАЧИ УРОКА</a:t>
            </a:r>
            <a:r>
              <a:rPr lang="ru-RU" sz="6000" b="1" dirty="0" smtClean="0">
                <a:ln>
                  <a:solidFill>
                    <a:schemeClr val="bg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:</a:t>
            </a:r>
            <a:endParaRPr lang="ru-RU" sz="6000" b="1" dirty="0">
              <a:ln>
                <a:solidFill>
                  <a:schemeClr val="bg1"/>
                </a:solidFill>
              </a:ln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2045167"/>
            <a:ext cx="76328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Развитие музыкального мышления, фантазии и воображения у обучающегося;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Формирование навыков анализа музыкального произведения;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Активизация способностей к эмоциональному переживанию художественного образа;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Воспитание двигательных (технических) навыков для воплощения живого музыкального образа;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Расширение музыкального кругозора;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Тренировка исполнительской воли и выдержки.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8177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88" r="21634"/>
          <a:stretch/>
        </p:blipFill>
        <p:spPr>
          <a:xfrm>
            <a:off x="251520" y="332656"/>
            <a:ext cx="4608512" cy="570563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1615" y="332656"/>
            <a:ext cx="3744416" cy="390157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39" t="-676" r="12133" b="8580"/>
          <a:stretch/>
        </p:blipFill>
        <p:spPr>
          <a:xfrm>
            <a:off x="4931615" y="2996952"/>
            <a:ext cx="3744416" cy="34563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0476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052736"/>
            <a:ext cx="88569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>
                  <a:solidFill>
                    <a:schemeClr val="bg1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ЭТАПЫ РАБОТЫ</a:t>
            </a:r>
          </a:p>
          <a:p>
            <a:pPr algn="ctr"/>
            <a:r>
              <a:rPr lang="ru-RU" sz="6000" b="1" dirty="0" smtClean="0">
                <a:ln>
                  <a:solidFill>
                    <a:schemeClr val="bg1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над произведением</a:t>
            </a:r>
            <a:r>
              <a:rPr lang="ru-RU" sz="6000" b="1" dirty="0" smtClean="0">
                <a:ln>
                  <a:solidFill>
                    <a:schemeClr val="bg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:</a:t>
            </a:r>
            <a:endParaRPr lang="ru-RU" sz="6000" b="1" dirty="0">
              <a:ln>
                <a:solidFill>
                  <a:schemeClr val="bg1"/>
                </a:solidFill>
              </a:ln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2068" y="3501008"/>
            <a:ext cx="763284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Ознакомительный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Детальная работа над произведением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Завершающий, подготавливающий к выступлению.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669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409888"/>
            <a:ext cx="88569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>
                  <a:solidFill>
                    <a:schemeClr val="bg1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Первый </a:t>
            </a:r>
            <a:r>
              <a:rPr lang="ru-RU" sz="6000" b="1" dirty="0">
                <a:ln>
                  <a:solidFill>
                    <a:schemeClr val="bg1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этап</a:t>
            </a:r>
            <a:r>
              <a:rPr lang="ru-RU" sz="6000" b="1" dirty="0" smtClean="0">
                <a:ln>
                  <a:solidFill>
                    <a:schemeClr val="bg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: </a:t>
            </a:r>
            <a:r>
              <a:rPr lang="ru-RU" sz="6000" b="1" dirty="0" smtClean="0">
                <a:ln>
                  <a:solidFill>
                    <a:schemeClr val="bg1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ознакомительный</a:t>
            </a:r>
            <a:endParaRPr lang="ru-RU" sz="6000" b="1" dirty="0">
              <a:ln>
                <a:solidFill>
                  <a:schemeClr val="bg1"/>
                </a:solidFill>
              </a:ln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2068" y="2564904"/>
            <a:ext cx="763284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Изучение нотного материала. </a:t>
            </a:r>
            <a:r>
              <a:rPr lang="ru-RU" sz="3200" dirty="0" err="1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программность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 пьесы;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Изучение авторских указаний, </a:t>
            </a:r>
            <a:r>
              <a:rPr lang="ru-RU" sz="3200" dirty="0" err="1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ремапрок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Прослушивание звукозаписей с визуализацией нотного текста;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Краткая характеристика образа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931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67" y="908720"/>
            <a:ext cx="4104456" cy="51767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71268"/>
            <a:ext cx="4774470" cy="2985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56"/>
          <a:stretch/>
        </p:blipFill>
        <p:spPr>
          <a:xfrm>
            <a:off x="4240356" y="3326664"/>
            <a:ext cx="4717677" cy="30963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3831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409888"/>
            <a:ext cx="885698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>
                  <a:solidFill>
                    <a:schemeClr val="bg1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Второй </a:t>
            </a:r>
            <a:r>
              <a:rPr lang="ru-RU" sz="6000" b="1" dirty="0">
                <a:ln>
                  <a:solidFill>
                    <a:schemeClr val="bg1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этап</a:t>
            </a:r>
            <a:r>
              <a:rPr lang="ru-RU" sz="6000" b="1" dirty="0" smtClean="0">
                <a:ln>
                  <a:solidFill>
                    <a:schemeClr val="bg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: </a:t>
            </a:r>
          </a:p>
          <a:p>
            <a:pPr algn="ctr"/>
            <a:r>
              <a:rPr lang="ru-RU" sz="6000" b="1" dirty="0" smtClean="0">
                <a:ln>
                  <a:solidFill>
                    <a:schemeClr val="bg1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детальная работа. </a:t>
            </a:r>
          </a:p>
          <a:p>
            <a:pPr algn="ctr"/>
            <a:r>
              <a:rPr lang="ru-RU" sz="3600" b="1" dirty="0" smtClean="0">
                <a:ln>
                  <a:solidFill>
                    <a:schemeClr val="bg1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Эмоционально-смысловой анализ</a:t>
            </a:r>
            <a:endParaRPr lang="ru-RU" sz="3600" b="1" dirty="0">
              <a:ln>
                <a:solidFill>
                  <a:schemeClr val="bg1"/>
                </a:solidFill>
              </a:ln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2" y="3212976"/>
            <a:ext cx="727280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Определение стиля, способа изложения;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Определение формы. Структура, разделы произведения. Характер тематических построений;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Динамика развития;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Анализ средств музыкальной выразительности:</a:t>
            </a:r>
          </a:p>
          <a:p>
            <a:pPr marL="342900" indent="342900"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Тональный план;</a:t>
            </a:r>
          </a:p>
          <a:p>
            <a:pPr marL="342900" indent="342900"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Мелодия, ритм;</a:t>
            </a:r>
          </a:p>
          <a:p>
            <a:pPr marL="342900" indent="342900"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Штрихи;</a:t>
            </a:r>
          </a:p>
          <a:p>
            <a:pPr marL="342900" indent="342900"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Характер.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0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216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67" y="908720"/>
            <a:ext cx="4104456" cy="51767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71268"/>
            <a:ext cx="4774470" cy="2985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56"/>
          <a:stretch/>
        </p:blipFill>
        <p:spPr>
          <a:xfrm>
            <a:off x="4240356" y="3326664"/>
            <a:ext cx="4717677" cy="30963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1282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3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291</Words>
  <Application>Microsoft Office PowerPoint</Application>
  <PresentationFormat>Экран (4:3)</PresentationFormat>
  <Paragraphs>78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Monotype Corsiva</vt:lpstr>
      <vt:lpstr>Rod</vt:lpstr>
      <vt:lpstr>Times New Roman</vt:lpstr>
      <vt:lpstr>Wingdings</vt:lpstr>
      <vt:lpstr>Тема Office</vt:lpstr>
      <vt:lpstr>Работа над художественным образом  в произведении П.И. Чайковского  «Июнь. Баркарола»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User</dc:creator>
  <cp:lastModifiedBy>Lenovo</cp:lastModifiedBy>
  <cp:revision>17</cp:revision>
  <dcterms:created xsi:type="dcterms:W3CDTF">2015-05-03T06:58:13Z</dcterms:created>
  <dcterms:modified xsi:type="dcterms:W3CDTF">2015-11-05T07:40:58Z</dcterms:modified>
</cp:coreProperties>
</file>