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4" r:id="rId17"/>
    <p:sldId id="275" r:id="rId18"/>
    <p:sldId id="273" r:id="rId19"/>
    <p:sldId id="276" r:id="rId20"/>
    <p:sldId id="277" r:id="rId21"/>
    <p:sldId id="286" r:id="rId22"/>
    <p:sldId id="284" r:id="rId23"/>
    <p:sldId id="285" r:id="rId24"/>
    <p:sldId id="283" r:id="rId25"/>
    <p:sldId id="287" r:id="rId26"/>
    <p:sldId id="290" r:id="rId27"/>
    <p:sldId id="288" r:id="rId28"/>
    <p:sldId id="280" r:id="rId29"/>
    <p:sldId id="281" r:id="rId30"/>
    <p:sldId id="278" r:id="rId31"/>
    <p:sldId id="279" r:id="rId32"/>
    <p:sldId id="282" r:id="rId33"/>
    <p:sldId id="289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5" autoAdjust="0"/>
    <p:restoredTop sz="94689" autoAdjust="0"/>
  </p:normalViewPr>
  <p:slideViewPr>
    <p:cSldViewPr>
      <p:cViewPr varScale="1">
        <p:scale>
          <a:sx n="78" d="100"/>
          <a:sy n="78" d="100"/>
        </p:scale>
        <p:origin x="-264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725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BF43F-F6C6-44E5-8BED-7DEDA9871529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7C10E2B-FC76-41BD-8B19-AEC58831D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BF43F-F6C6-44E5-8BED-7DEDA9871529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10E2B-FC76-41BD-8B19-AEC58831D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BF43F-F6C6-44E5-8BED-7DEDA9871529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10E2B-FC76-41BD-8B19-AEC58831D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BF43F-F6C6-44E5-8BED-7DEDA9871529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7C10E2B-FC76-41BD-8B19-AEC58831D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BF43F-F6C6-44E5-8BED-7DEDA9871529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10E2B-FC76-41BD-8B19-AEC58831DD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BF43F-F6C6-44E5-8BED-7DEDA9871529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10E2B-FC76-41BD-8B19-AEC58831D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BF43F-F6C6-44E5-8BED-7DEDA9871529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7C10E2B-FC76-41BD-8B19-AEC58831DD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BF43F-F6C6-44E5-8BED-7DEDA9871529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10E2B-FC76-41BD-8B19-AEC58831D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BF43F-F6C6-44E5-8BED-7DEDA9871529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10E2B-FC76-41BD-8B19-AEC58831D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BF43F-F6C6-44E5-8BED-7DEDA9871529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10E2B-FC76-41BD-8B19-AEC58831D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BF43F-F6C6-44E5-8BED-7DEDA9871529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10E2B-FC76-41BD-8B19-AEC58831DD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60BF43F-F6C6-44E5-8BED-7DEDA9871529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7C10E2B-FC76-41BD-8B19-AEC58831DD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/index.php?title=%D0%91%D1%80%D0%B0%D1%82%D1%81%D0%BA%D0%BE%D0%B9_%D0%BC%D0%BE%D0%B3%D0%B8%D0%BB%D0%B5&amp;action=edit&amp;redlink=1" TargetMode="External"/><Relationship Id="rId3" Type="http://schemas.openxmlformats.org/officeDocument/2006/relationships/hyperlink" Target="https://ru.wikipedia.org/wiki/%D0%9E%D1%80%D0%BB%D0%BE%D0%B2%D1%81%D0%BA%D0%B0%D1%8F_%D0%BD%D0%B0%D1%81%D1%82%D1%83%D0%BF%D0%B0%D1%82%D0%B5%D0%BB%D1%8C%D0%BD%D0%B0%D1%8F_%D0%BE%D0%BF%D0%B5%D1%80%D0%B0%D1%86%D0%B8%D1%8F" TargetMode="External"/><Relationship Id="rId7" Type="http://schemas.openxmlformats.org/officeDocument/2006/relationships/hyperlink" Target="https://ru.wikipedia.org/wiki/%D0%A1%D0%B8%D0%B2%D0%BA%D0%BE%D0%B2%D0%B0_(%D0%9E%D1%80%D0%BB%D0%BE%D0%B2%D1%81%D0%BA%D0%B0%D1%8F_%D0%BE%D0%B1%D0%BB%D0%B0%D1%81%D1%82%D1%8C)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ru.wikipedia.org/wiki/%D0%9E%D0%BA%D0%B0" TargetMode="External"/><Relationship Id="rId5" Type="http://schemas.openxmlformats.org/officeDocument/2006/relationships/hyperlink" Target="https://ru.wikipedia.org/wiki/%D0%91%D0%BE%D0%BB%D1%85%D0%BE%D0%B2" TargetMode="External"/><Relationship Id="rId4" Type="http://schemas.openxmlformats.org/officeDocument/2006/relationships/hyperlink" Target="https://ru.wikipedia.org/wiki/%D0%9A%D1%80%D0%B8%D0%B2%D1%86%D0%BE%D0%B2%D1%81%D0%BA%D0%B8%D0%B9_%D0%BC%D0%B5%D0%BC%D0%BE%D1%80%D0%B8%D0%B0%D0%BB" TargetMode="External"/><Relationship Id="rId9" Type="http://schemas.openxmlformats.org/officeDocument/2006/relationships/hyperlink" Target="https://ru.wikipedia.org/wiki/%D0%9A%D1%80%D0%B8%D0%B2%D1%86%D0%BE%D0%B2%D0%BE_(%D0%91%D0%BE%D0%BB%D1%85%D0%BE%D0%B2%D1%81%D0%BA%D0%B8%D0%B9_%D1%80%D0%B0%D0%B9%D0%BE%D0%BD)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428604"/>
            <a:ext cx="7851648" cy="2771796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ИСТОРИЯ БОЛХОВСКИХ УЛИЦ</a:t>
            </a:r>
            <a:endParaRPr lang="ru-RU" sz="6000" b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026" name="Picture 2" descr="C:\Users\комп\Desktop\БОЛХОВ\i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3357562"/>
            <a:ext cx="4224346" cy="31682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комп\Desktop\БОЛХОВ\Никольская площадь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441646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комп\Desktop\БОЛХОВ\фото 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428604"/>
            <a:ext cx="7941497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500174"/>
            <a:ext cx="7500990" cy="501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100967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Поклонный крест на месте алтаря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Николо-Гончарной</a:t>
            </a:r>
            <a:r>
              <a:rPr lang="ru-RU" sz="2800" b="1" baseline="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 церкви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комп\Desktop\БОЛХОВ\присутственные мест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642910" y="428604"/>
            <a:ext cx="8072493" cy="60608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комп\Desktop\БОЛХОВ\админ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04"/>
            <a:ext cx="8001056" cy="60371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85725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Bookman Old Style" pitchFamily="18" charset="0"/>
              </a:rPr>
              <a:t>Двухклассное министерское училище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5362" name="Picture 2" descr="C:\Users\комп\Desktop\БОЛХОВ\большая Никольская улиц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142983"/>
            <a:ext cx="8429684" cy="55989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78581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Bookman Old Style" pitchFamily="18" charset="0"/>
              </a:rPr>
              <a:t>Бывшая «белая школа»</a:t>
            </a:r>
            <a:endParaRPr lang="ru-RU" sz="2800" b="1" dirty="0">
              <a:latin typeface="Bookman Old Style" pitchFamily="18" charset="0"/>
            </a:endParaRPr>
          </a:p>
        </p:txBody>
      </p:sp>
      <p:pic>
        <p:nvPicPr>
          <p:cNvPr id="16386" name="Picture 2" descr="C:\Users\комп\Desktop\БОЛХОВ\вечерняя школ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1" y="1142984"/>
            <a:ext cx="8643998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78581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Bookman Old Style" pitchFamily="18" charset="0"/>
              </a:rPr>
              <a:t>Школа искусств – городская дума</a:t>
            </a:r>
            <a:endParaRPr lang="ru-RU" sz="2800" b="1" dirty="0">
              <a:latin typeface="Bookman Old Style" pitchFamily="18" charset="0"/>
            </a:endParaRPr>
          </a:p>
        </p:txBody>
      </p:sp>
      <p:pic>
        <p:nvPicPr>
          <p:cNvPr id="17410" name="Picture 2" descr="C:\Users\комп\Desktop\БОЛХОВ\школа искуств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24000"/>
            <a:ext cx="8072493" cy="55254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92869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Bookman Old Style" pitchFamily="18" charset="0"/>
              </a:rPr>
              <a:t>Дом </a:t>
            </a:r>
            <a:r>
              <a:rPr lang="ru-RU" sz="2400" b="1" dirty="0" err="1" smtClean="0">
                <a:latin typeface="Bookman Old Style" pitchFamily="18" charset="0"/>
              </a:rPr>
              <a:t>воиновых</a:t>
            </a:r>
            <a:r>
              <a:rPr lang="ru-RU" sz="2400" b="1" dirty="0" smtClean="0">
                <a:latin typeface="Bookman Old Style" pitchFamily="18" charset="0"/>
              </a:rPr>
              <a:t> – районный дом культуры и библиотека</a:t>
            </a:r>
            <a:endParaRPr lang="ru-RU" sz="2400" b="1" dirty="0">
              <a:latin typeface="Bookman Old Style" pitchFamily="18" charset="0"/>
            </a:endParaRPr>
          </a:p>
        </p:txBody>
      </p:sp>
      <p:pic>
        <p:nvPicPr>
          <p:cNvPr id="18434" name="Picture 2" descr="C:\Users\комп\Desktop\БОЛХОВ\дк 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85860"/>
            <a:ext cx="8072494" cy="50637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комп\Desktop\БОЛХОВ\театр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8358246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428604"/>
            <a:ext cx="7851648" cy="1857388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00B050"/>
                </a:solidFill>
                <a:latin typeface="Bookman Old Style" pitchFamily="18" charset="0"/>
              </a:rPr>
              <a:t>В Посаде и окрестностях</a:t>
            </a:r>
            <a:endParaRPr lang="ru-RU" sz="4800" b="1" dirty="0">
              <a:solidFill>
                <a:srgbClr val="00B050"/>
              </a:solidFill>
              <a:latin typeface="Bookman Old Style" pitchFamily="18" charset="0"/>
            </a:endParaRPr>
          </a:p>
        </p:txBody>
      </p:sp>
      <p:pic>
        <p:nvPicPr>
          <p:cNvPr id="6" name="Picture 2" descr="C:\Users\комп\Desktop\БОЛХОВ\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5252" y="2500306"/>
            <a:ext cx="6185706" cy="4000528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1000132"/>
          </a:xfrm>
        </p:spPr>
        <p:txBody>
          <a:bodyPr/>
          <a:lstStyle/>
          <a:p>
            <a:pPr algn="ctr"/>
            <a:r>
              <a:rPr lang="ru-RU" b="1" dirty="0" smtClean="0">
                <a:latin typeface="Bookman Old Style" pitchFamily="18" charset="0"/>
              </a:rPr>
              <a:t>Здание   гимназии</a:t>
            </a:r>
            <a:endParaRPr lang="ru-RU" b="1" dirty="0">
              <a:latin typeface="Bookman Old Style" pitchFamily="18" charset="0"/>
            </a:endParaRPr>
          </a:p>
        </p:txBody>
      </p:sp>
      <p:pic>
        <p:nvPicPr>
          <p:cNvPr id="20482" name="Picture 2" descr="C:\Users\комп\Desktop\БОЛХОВ\гимнази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85860"/>
            <a:ext cx="7715304" cy="52133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85725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Bookman Old Style" pitchFamily="18" charset="0"/>
              </a:rPr>
              <a:t>Улица  Красная гора</a:t>
            </a:r>
            <a:endParaRPr lang="ru-RU" b="1" dirty="0">
              <a:latin typeface="Bookman Old Style" pitchFamily="18" charset="0"/>
            </a:endParaRPr>
          </a:p>
        </p:txBody>
      </p:sp>
      <p:pic>
        <p:nvPicPr>
          <p:cNvPr id="4098" name="Picture 2" descr="C:\Users\комп\Downloads\Красная гор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142984"/>
            <a:ext cx="8501122" cy="5429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1752" y="214290"/>
            <a:ext cx="8686800" cy="71438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Bookman Old Style" pitchFamily="18" charset="0"/>
              </a:rPr>
              <a:t>Церковь  святой  </a:t>
            </a:r>
            <a:r>
              <a:rPr lang="ru-RU" sz="2400" b="1" dirty="0" err="1" smtClean="0">
                <a:latin typeface="Bookman Old Style" pitchFamily="18" charset="0"/>
              </a:rPr>
              <a:t>живоначальной</a:t>
            </a:r>
            <a:r>
              <a:rPr lang="ru-RU" sz="2400" b="1" dirty="0" smtClean="0">
                <a:latin typeface="Bookman Old Style" pitchFamily="18" charset="0"/>
              </a:rPr>
              <a:t>  троицы</a:t>
            </a:r>
            <a:endParaRPr lang="ru-RU" sz="2400" b="1" dirty="0">
              <a:latin typeface="Bookman Old Style" pitchFamily="18" charset="0"/>
            </a:endParaRPr>
          </a:p>
        </p:txBody>
      </p:sp>
      <p:pic>
        <p:nvPicPr>
          <p:cNvPr id="2050" name="Picture 2" descr="C:\Users\комп\Desktop\БОЛХОВ\XXXL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285720" y="857232"/>
            <a:ext cx="4929222" cy="5713862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429256" y="1285860"/>
            <a:ext cx="3562344" cy="55721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latin typeface="Bookman Old Style" pitchFamily="18" charset="0"/>
              </a:rPr>
              <a:t>Каменная Троицкая церковь была возведена в 1701-1708гг. </a:t>
            </a:r>
          </a:p>
          <a:p>
            <a:pPr>
              <a:buNone/>
            </a:pPr>
            <a:r>
              <a:rPr lang="ru-RU" sz="1800" dirty="0" smtClean="0">
                <a:latin typeface="Bookman Old Style" pitchFamily="18" charset="0"/>
              </a:rPr>
              <a:t>«Троицкая церковь – самый яркий архитектурный памятник Болхова. В нем сочетаются архитектурные традиции середины и особенно последних десятилетий 17 века…</a:t>
            </a:r>
          </a:p>
          <a:p>
            <a:pPr>
              <a:buNone/>
            </a:pPr>
            <a:r>
              <a:rPr lang="ru-RU" sz="1800" dirty="0" smtClean="0">
                <a:latin typeface="Bookman Old Style" pitchFamily="18" charset="0"/>
              </a:rPr>
              <a:t>Очень красивы и оригинальны были ажурные кресты, высоко взлетевшие в синее небо над изящными куполами-лукавицами…»</a:t>
            </a:r>
            <a:endParaRPr lang="ru-RU" sz="1800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комп\Desktop\БОЛХОВ\троицкая церковь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8643998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>
                <a:latin typeface="Bookman Old Style" pitchFamily="18" charset="0"/>
              </a:rPr>
              <a:t>Спасо-преображенский</a:t>
            </a:r>
            <a:r>
              <a:rPr lang="ru-RU" b="1" dirty="0" smtClean="0">
                <a:latin typeface="Bookman Old Style" pitchFamily="18" charset="0"/>
              </a:rPr>
              <a:t> собор</a:t>
            </a:r>
            <a:endParaRPr lang="ru-RU" b="1" dirty="0">
              <a:latin typeface="Bookman Old Style" pitchFamily="18" charset="0"/>
            </a:endParaRPr>
          </a:p>
        </p:txBody>
      </p:sp>
      <p:pic>
        <p:nvPicPr>
          <p:cNvPr id="1026" name="Picture 2" descr="C:\Users\комп\Desktop\БОЛХОВ\huge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1285859"/>
            <a:ext cx="8553480" cy="53457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92869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Bookman Old Style" pitchFamily="18" charset="0"/>
              </a:rPr>
              <a:t>Оккупация  города  Болхов</a:t>
            </a:r>
            <a:endParaRPr lang="ru-RU" sz="3200" b="1" dirty="0">
              <a:latin typeface="Bookman Old Style" pitchFamily="18" charset="0"/>
            </a:endParaRPr>
          </a:p>
        </p:txBody>
      </p:sp>
      <p:pic>
        <p:nvPicPr>
          <p:cNvPr id="5122" name="Picture 2" descr="C:\Users\комп\Desktop\БОЛХОВ\окупация Болхов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70768" y="1214422"/>
            <a:ext cx="8273198" cy="535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78581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Bookman Old Style" pitchFamily="18" charset="0"/>
              </a:rPr>
              <a:t>Речка    </a:t>
            </a:r>
            <a:r>
              <a:rPr lang="ru-RU" sz="3200" b="1" dirty="0" err="1" smtClean="0">
                <a:latin typeface="Bookman Old Style" pitchFamily="18" charset="0"/>
              </a:rPr>
              <a:t>болховка</a:t>
            </a:r>
            <a:endParaRPr lang="ru-RU" sz="3200" b="1" dirty="0">
              <a:latin typeface="Bookman Old Style" pitchFamily="18" charset="0"/>
            </a:endParaRPr>
          </a:p>
        </p:txBody>
      </p:sp>
      <p:pic>
        <p:nvPicPr>
          <p:cNvPr id="7170" name="Picture 2" descr="C:\Users\комп\Desktop\БОЛХОВ\101231-1411a-30819805-m750x740-u14e2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85860"/>
            <a:ext cx="8286808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100013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Bookman Old Style" pitchFamily="18" charset="0"/>
              </a:rPr>
              <a:t>Земляной  мост</a:t>
            </a:r>
            <a:endParaRPr lang="ru-RU" sz="3200" b="1" dirty="0">
              <a:latin typeface="Bookman Old Style" pitchFamily="18" charset="0"/>
            </a:endParaRPr>
          </a:p>
        </p:txBody>
      </p:sp>
      <p:pic>
        <p:nvPicPr>
          <p:cNvPr id="6146" name="Picture 2" descr="C:\Users\комп\Desktop\БОЛХОВ\59_big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42984"/>
            <a:ext cx="8501122" cy="5500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85728"/>
            <a:ext cx="8686800" cy="621510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600" b="1" dirty="0" smtClean="0">
                <a:latin typeface="Bookman Old Style" pitchFamily="18" charset="0"/>
              </a:rPr>
              <a:t>Улица 29 июля (Аптечная) </a:t>
            </a:r>
            <a:endParaRPr lang="ru-RU" sz="3600" dirty="0" smtClean="0">
              <a:latin typeface="Bookman Old Style" pitchFamily="18" charset="0"/>
            </a:endParaRPr>
          </a:p>
          <a:p>
            <a:pPr>
              <a:buNone/>
            </a:pPr>
            <a:r>
              <a:rPr lang="ru-RU" dirty="0" smtClean="0">
                <a:latin typeface="Bookman Old Style" pitchFamily="18" charset="0"/>
              </a:rPr>
              <a:t>    Со слов местных старожилов, прежнее название улицы произошло от родниковой воды, которую набирали из ключа. Горожане считали, что она  чистая, как из аптеки и её даже продавали на рынке по копейке за ведро. Версия же о том, что на улице якобы находилась аптека, неверна. А нынешние жители улицы никогда не забудут дату освобождения города от немецко-фашистских захватчиков- 29 июля.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latin typeface="Bookman Old Style" pitchFamily="18" charset="0"/>
              </a:rPr>
              <a:t>Улица     А. Лебедевой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429124" y="1357298"/>
            <a:ext cx="4429156" cy="496730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1600" dirty="0" smtClean="0"/>
              <a:t>       </a:t>
            </a:r>
          </a:p>
          <a:p>
            <a:pPr>
              <a:buNone/>
            </a:pPr>
            <a:r>
              <a:rPr lang="ru-RU" sz="1600" dirty="0" smtClean="0"/>
              <a:t>       </a:t>
            </a:r>
            <a:r>
              <a:rPr lang="ru-RU" sz="1800" dirty="0" smtClean="0">
                <a:latin typeface="Bookman Old Style" pitchFamily="18" charset="0"/>
              </a:rPr>
              <a:t>Эта улица носит имя летчицы 65-го гвардейского Краснознаменного ордена Суворова 3-ей степени </a:t>
            </a:r>
            <a:r>
              <a:rPr lang="ru-RU" sz="1800" dirty="0" err="1" smtClean="0">
                <a:latin typeface="Bookman Old Style" pitchFamily="18" charset="0"/>
              </a:rPr>
              <a:t>Оршанского</a:t>
            </a:r>
            <a:r>
              <a:rPr lang="ru-RU" sz="1800" dirty="0" smtClean="0">
                <a:latin typeface="Bookman Old Style" pitchFamily="18" charset="0"/>
              </a:rPr>
              <a:t> полка, гвардии младшего лейтенанта Лебедевой Антонины Васильевны. Она погибла 17 июня 1943 года в небе над Болховским районом. 40 лет пролежали останки советской лётчицы в болоте у села </a:t>
            </a:r>
            <a:r>
              <a:rPr lang="ru-RU" sz="1800" dirty="0" err="1" smtClean="0">
                <a:latin typeface="Bookman Old Style" pitchFamily="18" charset="0"/>
              </a:rPr>
              <a:t>Бетово</a:t>
            </a:r>
            <a:r>
              <a:rPr lang="ru-RU" sz="1800" dirty="0" smtClean="0">
                <a:latin typeface="Bookman Old Style" pitchFamily="18" charset="0"/>
              </a:rPr>
              <a:t>, но были подняты и перезахоронены в деревне Вязовая, неподалёку от места гибели. В мае 1986 года вновь застроенная улица (в районе бывшего инкубатора) стала именоваться улицей А. Лебедевой.</a:t>
            </a:r>
            <a:endParaRPr lang="ru-RU" sz="1800" dirty="0">
              <a:latin typeface="Bookman Old Style" pitchFamily="18" charset="0"/>
            </a:endParaRPr>
          </a:p>
        </p:txBody>
      </p:sp>
      <p:pic>
        <p:nvPicPr>
          <p:cNvPr id="23554" name="Picture 2" descr="C:\Users\комп\Desktop\БОЛХОВ\Лебедева А.В.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43896" y="1214422"/>
            <a:ext cx="3767094" cy="50339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642919"/>
            <a:ext cx="8686800" cy="5143536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Bookman Old Style" pitchFamily="18" charset="0"/>
              </a:rPr>
              <a:t>Улица Ленина /Никольская/.</a:t>
            </a:r>
          </a:p>
          <a:p>
            <a:r>
              <a:rPr lang="ru-RU" sz="1800" dirty="0" smtClean="0">
                <a:latin typeface="Bookman Old Style" pitchFamily="18" charset="0"/>
              </a:rPr>
              <a:t>Улица Ленинская гора /Успенская гора/.</a:t>
            </a:r>
          </a:p>
          <a:p>
            <a:r>
              <a:rPr lang="ru-RU" sz="1800" dirty="0" smtClean="0">
                <a:latin typeface="Bookman Old Style" pitchFamily="18" charset="0"/>
              </a:rPr>
              <a:t>Милицейский парк /Никольская площадь/.</a:t>
            </a:r>
          </a:p>
          <a:p>
            <a:r>
              <a:rPr lang="ru-RU" sz="1800" dirty="0" smtClean="0">
                <a:latin typeface="Bookman Old Style" pitchFamily="18" charset="0"/>
              </a:rPr>
              <a:t>1-й Ленинский переулок/Никольский, Иерусалимский, Вознесенская гора/.</a:t>
            </a:r>
          </a:p>
          <a:p>
            <a:r>
              <a:rPr lang="ru-RU" sz="1800" dirty="0" smtClean="0">
                <a:latin typeface="Bookman Old Style" pitchFamily="18" charset="0"/>
              </a:rPr>
              <a:t>Синицын мост.</a:t>
            </a:r>
          </a:p>
          <a:p>
            <a:r>
              <a:rPr lang="ru-RU" sz="1800" dirty="0" smtClean="0">
                <a:latin typeface="Bookman Old Style" pitchFamily="18" charset="0"/>
              </a:rPr>
              <a:t>2-й Ленинский переулок /</a:t>
            </a:r>
            <a:r>
              <a:rPr lang="ru-RU" sz="1800" dirty="0" err="1" smtClean="0">
                <a:latin typeface="Bookman Old Style" pitchFamily="18" charset="0"/>
              </a:rPr>
              <a:t>Щегольский</a:t>
            </a:r>
            <a:r>
              <a:rPr lang="ru-RU" sz="1800" dirty="0" smtClean="0">
                <a:latin typeface="Bookman Old Style" pitchFamily="18" charset="0"/>
              </a:rPr>
              <a:t>/.</a:t>
            </a:r>
          </a:p>
          <a:p>
            <a:r>
              <a:rPr lang="ru-RU" sz="1800" dirty="0" smtClean="0">
                <a:latin typeface="Bookman Old Style" pitchFamily="18" charset="0"/>
              </a:rPr>
              <a:t>3-й Ленинский переулок /Садовый/</a:t>
            </a:r>
          </a:p>
          <a:p>
            <a:r>
              <a:rPr lang="ru-RU" sz="1800" dirty="0" smtClean="0">
                <a:latin typeface="Bookman Old Style" pitchFamily="18" charset="0"/>
              </a:rPr>
              <a:t>4-й Ленинский переулок /</a:t>
            </a:r>
            <a:r>
              <a:rPr lang="ru-RU" sz="1800" dirty="0" err="1" smtClean="0">
                <a:latin typeface="Bookman Old Style" pitchFamily="18" charset="0"/>
              </a:rPr>
              <a:t>Абашинский</a:t>
            </a:r>
            <a:r>
              <a:rPr lang="ru-RU" sz="1800" dirty="0" smtClean="0">
                <a:latin typeface="Bookman Old Style" pitchFamily="18" charset="0"/>
              </a:rPr>
              <a:t> и </a:t>
            </a:r>
            <a:r>
              <a:rPr lang="ru-RU" sz="1800" dirty="0" err="1" smtClean="0">
                <a:latin typeface="Bookman Old Style" pitchFamily="18" charset="0"/>
              </a:rPr>
              <a:t>Печугинский</a:t>
            </a:r>
            <a:r>
              <a:rPr lang="ru-RU" sz="1800" dirty="0" smtClean="0">
                <a:latin typeface="Bookman Old Style" pitchFamily="18" charset="0"/>
              </a:rPr>
              <a:t> переулки/.</a:t>
            </a:r>
          </a:p>
          <a:p>
            <a:r>
              <a:rPr lang="ru-RU" sz="1800" dirty="0" smtClean="0">
                <a:latin typeface="Bookman Old Style" pitchFamily="18" charset="0"/>
              </a:rPr>
              <a:t>5-й Ленинский переулок /Петропавловский и </a:t>
            </a:r>
            <a:r>
              <a:rPr lang="ru-RU" sz="1800" dirty="0" err="1" smtClean="0">
                <a:latin typeface="Bookman Old Style" pitchFamily="18" charset="0"/>
              </a:rPr>
              <a:t>Разгоновский</a:t>
            </a:r>
            <a:r>
              <a:rPr lang="ru-RU" sz="1800" dirty="0" smtClean="0">
                <a:latin typeface="Bookman Old Style" pitchFamily="18" charset="0"/>
              </a:rPr>
              <a:t> переулки/.</a:t>
            </a:r>
          </a:p>
          <a:p>
            <a:r>
              <a:rPr lang="ru-RU" sz="1800" dirty="0" smtClean="0">
                <a:latin typeface="Bookman Old Style" pitchFamily="18" charset="0"/>
              </a:rPr>
              <a:t>Улица Лесная площадь. Лесной переулок.</a:t>
            </a:r>
          </a:p>
          <a:p>
            <a:r>
              <a:rPr lang="ru-RU" sz="1800" dirty="0" smtClean="0">
                <a:latin typeface="Bookman Old Style" pitchFamily="18" charset="0"/>
              </a:rPr>
              <a:t>Улица Некрасова /Демидовская, Просека/. Переулок Некрасовский.</a:t>
            </a:r>
          </a:p>
          <a:p>
            <a:r>
              <a:rPr lang="ru-RU" sz="1800" dirty="0" smtClean="0">
                <a:latin typeface="Bookman Old Style" pitchFamily="18" charset="0"/>
              </a:rPr>
              <a:t>Улица Ломакина /Гончарная, Гончарная слобода/.</a:t>
            </a:r>
          </a:p>
          <a:p>
            <a:r>
              <a:rPr lang="ru-RU" sz="1800" dirty="0" smtClean="0">
                <a:latin typeface="Bookman Old Style" pitchFamily="18" charset="0"/>
              </a:rPr>
              <a:t>Переулок Жабо /Гончарный/.</a:t>
            </a:r>
          </a:p>
          <a:p>
            <a:endParaRPr lang="ru-RU" sz="1600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1752" y="214290"/>
            <a:ext cx="8686800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Bookman Old Style" pitchFamily="18" charset="0"/>
              </a:rPr>
              <a:t>Улица А. Ломакина (Гончарная)</a:t>
            </a:r>
            <a:r>
              <a:rPr lang="ru-RU" dirty="0" smtClean="0">
                <a:latin typeface="Bookman Old Style" pitchFamily="18" charset="0"/>
              </a:rPr>
              <a:t/>
            </a:r>
            <a:br>
              <a:rPr lang="ru-RU" dirty="0" smtClean="0">
                <a:latin typeface="Bookman Old Style" pitchFamily="18" charset="0"/>
              </a:rPr>
            </a:br>
            <a:endParaRPr lang="ru-RU" dirty="0">
              <a:latin typeface="Bookman Old Style" pitchFamily="18" charset="0"/>
            </a:endParaRPr>
          </a:p>
        </p:txBody>
      </p:sp>
      <p:pic>
        <p:nvPicPr>
          <p:cNvPr id="21506" name="Picture 2" descr="C:\Users\комп\Desktop\БОЛХОВ\379px-Ломакин,_Алексей_Максимович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571472" y="1428736"/>
            <a:ext cx="3272818" cy="4892062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357686" y="1600200"/>
            <a:ext cx="4633914" cy="47244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1800" dirty="0" smtClean="0"/>
              <a:t>     12 июля 1943 года с началом </a:t>
            </a:r>
            <a:r>
              <a:rPr lang="ru-RU" sz="1800" dirty="0" smtClean="0">
                <a:hlinkClick r:id="rId3" tooltip="Орловская наступательная операция"/>
              </a:rPr>
              <a:t>Орловской стратегической наступательной операции</a:t>
            </a:r>
            <a:r>
              <a:rPr lang="ru-RU" sz="1800" dirty="0" smtClean="0"/>
              <a:t> 77-я гвардейская стрелковая дивизия перешла в наступление в районе села </a:t>
            </a:r>
            <a:r>
              <a:rPr lang="ru-RU" sz="1800" dirty="0" err="1" smtClean="0">
                <a:hlinkClick r:id="rId4" tooltip="Кривцовский мемориал"/>
              </a:rPr>
              <a:t>Кривцово</a:t>
            </a:r>
            <a:r>
              <a:rPr lang="ru-RU" sz="1800" dirty="0" smtClean="0"/>
              <a:t> в направлении на </a:t>
            </a:r>
            <a:r>
              <a:rPr lang="ru-RU" sz="1800" dirty="0" smtClean="0">
                <a:hlinkClick r:id="rId5" tooltip="Болхов"/>
              </a:rPr>
              <a:t>Болхов</a:t>
            </a:r>
            <a:r>
              <a:rPr lang="ru-RU" sz="1800" dirty="0" smtClean="0"/>
              <a:t>. После форсирования </a:t>
            </a:r>
            <a:r>
              <a:rPr lang="ru-RU" sz="1800" dirty="0" smtClean="0">
                <a:hlinkClick r:id="rId6" tooltip="Ока"/>
              </a:rPr>
              <a:t>Оки</a:t>
            </a:r>
            <a:r>
              <a:rPr lang="ru-RU" sz="1800" dirty="0" smtClean="0"/>
              <a:t> батальон 215-го гвардейского стрелкового полка продвигался вперёд. На окраине деревни </a:t>
            </a:r>
            <a:r>
              <a:rPr lang="ru-RU" sz="1800" dirty="0" err="1" smtClean="0">
                <a:hlinkClick r:id="rId7" tooltip="Сивкова (Орловская область)"/>
              </a:rPr>
              <a:t>Сивкова</a:t>
            </a:r>
            <a:r>
              <a:rPr lang="ru-RU" sz="1800" dirty="0" smtClean="0"/>
              <a:t> (</a:t>
            </a:r>
            <a:r>
              <a:rPr lang="ru-RU" sz="1800" dirty="0" err="1" smtClean="0"/>
              <a:t>Фетищево</a:t>
            </a:r>
            <a:r>
              <a:rPr lang="ru-RU" sz="1800" dirty="0" smtClean="0"/>
              <a:t>)</a:t>
            </a:r>
            <a:r>
              <a:rPr lang="ru-RU" sz="1800" baseline="30000" dirty="0" smtClean="0"/>
              <a:t>[</a:t>
            </a:r>
            <a:r>
              <a:rPr lang="ru-RU" sz="1800" dirty="0" smtClean="0"/>
              <a:t> батальон был остановлен пулемётным огнём, и тогда красноармеец Ломакин, приблизившись к пулемёту, накрыл амбразуру дзота своим телом.</a:t>
            </a:r>
          </a:p>
          <a:p>
            <a:pPr>
              <a:buNone/>
            </a:pPr>
            <a:r>
              <a:rPr lang="ru-RU" sz="1800" dirty="0" smtClean="0"/>
              <a:t>     Был похоронен на восточной окраине деревни </a:t>
            </a:r>
            <a:r>
              <a:rPr lang="ru-RU" sz="1800" dirty="0" err="1" smtClean="0"/>
              <a:t>Фетищево</a:t>
            </a:r>
            <a:r>
              <a:rPr lang="ru-RU" sz="1800" dirty="0" smtClean="0"/>
              <a:t>, впоследствии перезахоронен в </a:t>
            </a:r>
            <a:r>
              <a:rPr lang="ru-RU" sz="1800" dirty="0" smtClean="0">
                <a:hlinkClick r:id="rId8" tooltip="Братской могиле (страница отсутствует)"/>
              </a:rPr>
              <a:t>братской могиле</a:t>
            </a:r>
            <a:r>
              <a:rPr lang="ru-RU" sz="1800" dirty="0" smtClean="0"/>
              <a:t> в километре северо-восточнее села </a:t>
            </a:r>
            <a:r>
              <a:rPr lang="ru-RU" sz="1800" dirty="0" err="1" smtClean="0">
                <a:hlinkClick r:id="rId9" tooltip="Кривцово (Болховский район)"/>
              </a:rPr>
              <a:t>Кривцово</a:t>
            </a:r>
            <a:r>
              <a:rPr lang="ru-RU" sz="1800" dirty="0" smtClean="0"/>
              <a:t>.</a:t>
            </a:r>
          </a:p>
          <a:p>
            <a:endParaRPr lang="ru-RU" sz="1800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1752" y="357166"/>
            <a:ext cx="8686800" cy="92869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Bookman Old Style" pitchFamily="18" charset="0"/>
              </a:rPr>
              <a:t>Переулок  жабо (Гончарный)</a:t>
            </a:r>
            <a:endParaRPr lang="ru-RU" sz="3200" b="1" dirty="0">
              <a:latin typeface="Bookman Old Style" pitchFamily="18" charset="0"/>
            </a:endParaRPr>
          </a:p>
        </p:txBody>
      </p:sp>
      <p:pic>
        <p:nvPicPr>
          <p:cNvPr id="22530" name="Picture 2" descr="C:\Users\комп\Desktop\БОЛХОВ\ZHABO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1071538" y="1428736"/>
            <a:ext cx="3183061" cy="4572032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000628" y="1600200"/>
            <a:ext cx="3990972" cy="45434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     Гвардии полковник В.В. Жабо, командир 49-й механизированной бригады 6-го Гвардейского Краснознаменного механизированного корпуса Брянского фронта погиб 8 августа 1943 года в бою на Орловско-Курской дуге вблизи д. Дуброво </a:t>
            </a:r>
            <a:r>
              <a:rPr lang="ru-RU" sz="2000" dirty="0" err="1" smtClean="0"/>
              <a:t>Хотынецкого</a:t>
            </a:r>
            <a:r>
              <a:rPr lang="ru-RU" sz="2000" dirty="0" smtClean="0"/>
              <a:t> района Орловской области.</a:t>
            </a:r>
            <a:endParaRPr lang="ru-RU" sz="2000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Bookman Old Style" pitchFamily="18" charset="0"/>
              </a:rPr>
              <a:t>Улица   ген. Белова (</a:t>
            </a:r>
            <a:r>
              <a:rPr lang="ru-RU" sz="2800" b="1" dirty="0" err="1" smtClean="0">
                <a:latin typeface="Bookman Old Style" pitchFamily="18" charset="0"/>
              </a:rPr>
              <a:t>Левонабережная</a:t>
            </a:r>
            <a:r>
              <a:rPr lang="ru-RU" sz="2800" b="1" dirty="0" smtClean="0">
                <a:latin typeface="Bookman Old Style" pitchFamily="18" charset="0"/>
              </a:rPr>
              <a:t>)</a:t>
            </a:r>
            <a:r>
              <a:rPr lang="ru-RU" sz="2800" dirty="0" smtClean="0">
                <a:latin typeface="Bookman Old Style" pitchFamily="18" charset="0"/>
              </a:rPr>
              <a:t/>
            </a:r>
            <a:br>
              <a:rPr lang="ru-RU" sz="2800" dirty="0" smtClean="0">
                <a:latin typeface="Bookman Old Style" pitchFamily="18" charset="0"/>
              </a:rPr>
            </a:b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1285860"/>
            <a:ext cx="4281518" cy="535785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100" dirty="0" smtClean="0">
                <a:latin typeface="Bookman Old Style" pitchFamily="18" charset="0"/>
              </a:rPr>
              <a:t>    </a:t>
            </a:r>
          </a:p>
          <a:p>
            <a:pPr>
              <a:buNone/>
            </a:pPr>
            <a:r>
              <a:rPr lang="ru-RU" sz="3100" dirty="0" smtClean="0">
                <a:latin typeface="Bookman Old Style" pitchFamily="18" charset="0"/>
              </a:rPr>
              <a:t>     В 1981 году исполком городского Совета депутатов трудящихся переименовал улицу </a:t>
            </a:r>
            <a:r>
              <a:rPr lang="ru-RU" sz="3100" dirty="0" err="1" smtClean="0">
                <a:latin typeface="Bookman Old Style" pitchFamily="18" charset="0"/>
              </a:rPr>
              <a:t>Левонабережную</a:t>
            </a:r>
            <a:r>
              <a:rPr lang="ru-RU" sz="3100" dirty="0" smtClean="0">
                <a:latin typeface="Bookman Old Style" pitchFamily="18" charset="0"/>
              </a:rPr>
              <a:t> в честь героя- освободителя Болхова генерала Белова. Он был требователен к подчиненным, а еще больше к самому себе, делил с бойцами и командирами все тяготы боев и походов. Эта улица одна из самых протяженных, петляет вдоль русла реки Нугрь.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4579" name="Picture 3" descr="C:\Users\комп\Desktop\БОЛХОВ\Белов,_Павел_Алексеевич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85860"/>
            <a:ext cx="3562226" cy="50631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комп\Desktop\БОЛХОВ\земляной мост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285728"/>
            <a:ext cx="8745205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04800" y="285728"/>
            <a:ext cx="8686800" cy="5794397"/>
          </a:xfrm>
        </p:spPr>
        <p:txBody>
          <a:bodyPr/>
          <a:lstStyle/>
          <a:p>
            <a:pPr algn="ctr">
              <a:buNone/>
            </a:pP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Улица Никольская </a:t>
            </a:r>
          </a:p>
          <a:p>
            <a:endParaRPr lang="ru-RU" dirty="0"/>
          </a:p>
        </p:txBody>
      </p:sp>
      <p:pic>
        <p:nvPicPr>
          <p:cNvPr id="7" name="Picture 2" descr="C:\Users\комп\Desktop\БОЛХОВ\большая Никольская улиц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00108"/>
            <a:ext cx="7858180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комп\Desktop\БОЛХОВ\Болховский Кремль 18в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331369"/>
            <a:ext cx="7929618" cy="619501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571480"/>
            <a:ext cx="8686800" cy="6072230"/>
          </a:xfrm>
        </p:spPr>
        <p:txBody>
          <a:bodyPr>
            <a:normAutofit lnSpcReduction="10000"/>
          </a:bodyPr>
          <a:lstStyle/>
          <a:p>
            <a:endParaRPr lang="ru-RU" sz="2400" dirty="0" smtClean="0">
              <a:latin typeface="Bookman Old Style" pitchFamily="18" charset="0"/>
            </a:endParaRPr>
          </a:p>
          <a:p>
            <a:endParaRPr lang="ru-RU" sz="2400" dirty="0" smtClean="0">
              <a:latin typeface="Bookman Old Style" pitchFamily="18" charset="0"/>
            </a:endParaRPr>
          </a:p>
          <a:p>
            <a:endParaRPr lang="ru-RU" sz="2400" dirty="0" smtClean="0">
              <a:latin typeface="Bookman Old Style" pitchFamily="18" charset="0"/>
            </a:endParaRPr>
          </a:p>
          <a:p>
            <a:endParaRPr lang="ru-RU" sz="2400" dirty="0" smtClean="0">
              <a:latin typeface="Bookman Old Style" pitchFamily="18" charset="0"/>
            </a:endParaRPr>
          </a:p>
          <a:p>
            <a:endParaRPr lang="ru-RU" sz="2400" dirty="0" smtClean="0">
              <a:latin typeface="Bookman Old Style" pitchFamily="18" charset="0"/>
            </a:endParaRPr>
          </a:p>
          <a:p>
            <a:endParaRPr lang="ru-RU" sz="2400" dirty="0" smtClean="0">
              <a:latin typeface="Bookman Old Style" pitchFamily="18" charset="0"/>
            </a:endParaRPr>
          </a:p>
          <a:p>
            <a:endParaRPr lang="ru-RU" sz="2400" dirty="0" smtClean="0">
              <a:latin typeface="Bookman Old Style" pitchFamily="18" charset="0"/>
            </a:endParaRPr>
          </a:p>
          <a:p>
            <a:endParaRPr lang="ru-RU" sz="2400" dirty="0" smtClean="0">
              <a:latin typeface="Bookman Old Style" pitchFamily="18" charset="0"/>
            </a:endParaRPr>
          </a:p>
          <a:p>
            <a:endParaRPr lang="ru-RU" sz="2400" dirty="0" smtClean="0">
              <a:latin typeface="Bookman Old Style" pitchFamily="18" charset="0"/>
            </a:endParaRPr>
          </a:p>
          <a:p>
            <a:endParaRPr lang="ru-RU" sz="2400" dirty="0" smtClean="0">
              <a:latin typeface="Bookman Old Style" pitchFamily="18" charset="0"/>
            </a:endParaRPr>
          </a:p>
          <a:p>
            <a:endParaRPr lang="ru-RU" sz="2400" dirty="0" smtClean="0">
              <a:latin typeface="Bookman Old Style" pitchFamily="18" charset="0"/>
            </a:endParaRPr>
          </a:p>
          <a:p>
            <a:endParaRPr lang="ru-RU" sz="2400" dirty="0" smtClean="0">
              <a:latin typeface="Bookman Old Style" pitchFamily="18" charset="0"/>
            </a:endParaRPr>
          </a:p>
          <a:p>
            <a:endParaRPr lang="ru-RU" sz="2400" dirty="0" smtClean="0">
              <a:latin typeface="Bookman Old Style" pitchFamily="18" charset="0"/>
            </a:endParaRP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Церкви на Никольской улице: Успенская, Николо-Торговая, Вознесенская, Николо-Гончарная.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1926г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6146" name="Picture 2" descr="C:\Users\комп\Desktop\БОЛХОВ\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14290"/>
            <a:ext cx="7858148" cy="52864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Николо-гончарная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 церковь на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никольской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 площади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7170" name="Picture 2" descr="C:\Users\комп\Desktop\БОЛХОВ\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9" y="1554162"/>
            <a:ext cx="7786742" cy="4911843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комп\Desktop\БОЛХОВ\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15436" cy="63675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комп\Desktop\БОЛХОВ\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214282" y="214290"/>
            <a:ext cx="8715436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577</TotalTime>
  <Words>496</Words>
  <Application>Microsoft Office PowerPoint</Application>
  <PresentationFormat>Экран (4:3)</PresentationFormat>
  <Paragraphs>59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Трек</vt:lpstr>
      <vt:lpstr>ИСТОРИЯ БОЛХОВСКИХ УЛИЦ</vt:lpstr>
      <vt:lpstr>В Посаде и окрестностях</vt:lpstr>
      <vt:lpstr>Слайд 3</vt:lpstr>
      <vt:lpstr>Слайд 4</vt:lpstr>
      <vt:lpstr>Слайд 5</vt:lpstr>
      <vt:lpstr>Слайд 6</vt:lpstr>
      <vt:lpstr>Николо-гончарная церковь на никольской площади</vt:lpstr>
      <vt:lpstr>Слайд 8</vt:lpstr>
      <vt:lpstr>Слайд 9</vt:lpstr>
      <vt:lpstr>Слайд 10</vt:lpstr>
      <vt:lpstr>Слайд 11</vt:lpstr>
      <vt:lpstr>Поклонный крест на месте алтаря Николо-Гончарной церкви</vt:lpstr>
      <vt:lpstr>Слайд 13</vt:lpstr>
      <vt:lpstr>Слайд 14</vt:lpstr>
      <vt:lpstr>Двухклассное министерское училище</vt:lpstr>
      <vt:lpstr>Бывшая «белая школа»</vt:lpstr>
      <vt:lpstr>Школа искусств – городская дума</vt:lpstr>
      <vt:lpstr>Дом воиновых – районный дом культуры и библиотека</vt:lpstr>
      <vt:lpstr>Слайд 19</vt:lpstr>
      <vt:lpstr>Здание   гимназии</vt:lpstr>
      <vt:lpstr>Улица  Красная гора</vt:lpstr>
      <vt:lpstr>Церковь  святой  живоначальной  троицы</vt:lpstr>
      <vt:lpstr>Слайд 23</vt:lpstr>
      <vt:lpstr>Спасо-преображенский собор</vt:lpstr>
      <vt:lpstr>Оккупация  города  Болхов</vt:lpstr>
      <vt:lpstr>Речка    болховка</vt:lpstr>
      <vt:lpstr>Земляной  мост</vt:lpstr>
      <vt:lpstr>Слайд 28</vt:lpstr>
      <vt:lpstr>Улица     А. Лебедевой </vt:lpstr>
      <vt:lpstr>Улица А. Ломакина (Гончарная) </vt:lpstr>
      <vt:lpstr>Переулок  жабо (Гончарный)</vt:lpstr>
      <vt:lpstr>Улица   ген. Белова (Левонабережная) </vt:lpstr>
      <vt:lpstr>Слайд 33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БОЛХОВСКИХ УЛИЦ</dc:title>
  <dc:creator>комп</dc:creator>
  <cp:lastModifiedBy>комп</cp:lastModifiedBy>
  <cp:revision>65</cp:revision>
  <dcterms:created xsi:type="dcterms:W3CDTF">2019-12-02T15:32:25Z</dcterms:created>
  <dcterms:modified xsi:type="dcterms:W3CDTF">2019-12-03T08:03:17Z</dcterms:modified>
</cp:coreProperties>
</file>