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2" r:id="rId4"/>
    <p:sldId id="264" r:id="rId5"/>
    <p:sldId id="265" r:id="rId6"/>
    <p:sldId id="258" r:id="rId7"/>
    <p:sldId id="259" r:id="rId8"/>
    <p:sldId id="260" r:id="rId9"/>
    <p:sldId id="266" r:id="rId10"/>
    <p:sldId id="257" r:id="rId11"/>
    <p:sldId id="26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133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A8C6-3621-444C-8FE8-9185C6E45F04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ACF49-9F4A-4EB8-81B5-93946EFC0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568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A8C6-3621-444C-8FE8-9185C6E45F04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ACF49-9F4A-4EB8-81B5-93946EFC0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42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A8C6-3621-444C-8FE8-9185C6E45F04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ACF49-9F4A-4EB8-81B5-93946EFC0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681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A8C6-3621-444C-8FE8-9185C6E45F04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ACF49-9F4A-4EB8-81B5-93946EFC0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489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A8C6-3621-444C-8FE8-9185C6E45F04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ACF49-9F4A-4EB8-81B5-93946EFC0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238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A8C6-3621-444C-8FE8-9185C6E45F04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ACF49-9F4A-4EB8-81B5-93946EFC0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595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A8C6-3621-444C-8FE8-9185C6E45F04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ACF49-9F4A-4EB8-81B5-93946EFC0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759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A8C6-3621-444C-8FE8-9185C6E45F04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ACF49-9F4A-4EB8-81B5-93946EFC0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616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A8C6-3621-444C-8FE8-9185C6E45F04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ACF49-9F4A-4EB8-81B5-93946EFC0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005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A8C6-3621-444C-8FE8-9185C6E45F04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ACF49-9F4A-4EB8-81B5-93946EFC0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949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7A8C6-3621-444C-8FE8-9185C6E45F04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ACF49-9F4A-4EB8-81B5-93946EFC0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609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7A8C6-3621-444C-8FE8-9185C6E45F04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ACF49-9F4A-4EB8-81B5-93946EFC0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66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3.png"/><Relationship Id="rId7" Type="http://schemas.openxmlformats.org/officeDocument/2006/relationships/image" Target="../media/image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5.png"/><Relationship Id="rId18" Type="http://schemas.openxmlformats.org/officeDocument/2006/relationships/image" Target="../media/image18.png"/><Relationship Id="rId3" Type="http://schemas.microsoft.com/office/2007/relationships/hdphoto" Target="../media/hdphoto2.wdp"/><Relationship Id="rId7" Type="http://schemas.openxmlformats.org/officeDocument/2006/relationships/image" Target="../media/image11.png"/><Relationship Id="rId12" Type="http://schemas.microsoft.com/office/2007/relationships/hdphoto" Target="../media/hdphoto5.wdp"/><Relationship Id="rId17" Type="http://schemas.microsoft.com/office/2007/relationships/hdphoto" Target="../media/hdphoto7.wdp"/><Relationship Id="rId2" Type="http://schemas.openxmlformats.org/officeDocument/2006/relationships/image" Target="../media/image8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4.png"/><Relationship Id="rId5" Type="http://schemas.microsoft.com/office/2007/relationships/hdphoto" Target="../media/hdphoto3.wdp"/><Relationship Id="rId15" Type="http://schemas.openxmlformats.org/officeDocument/2006/relationships/image" Target="../media/image16.png"/><Relationship Id="rId10" Type="http://schemas.openxmlformats.org/officeDocument/2006/relationships/image" Target="../media/image13.png"/><Relationship Id="rId19" Type="http://schemas.openxmlformats.org/officeDocument/2006/relationships/image" Target="../media/image19.png"/><Relationship Id="rId4" Type="http://schemas.openxmlformats.org/officeDocument/2006/relationships/image" Target="../media/image9.png"/><Relationship Id="rId9" Type="http://schemas.microsoft.com/office/2007/relationships/hdphoto" Target="../media/hdphoto4.wdp"/><Relationship Id="rId14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8.png"/><Relationship Id="rId18" Type="http://schemas.microsoft.com/office/2007/relationships/hdphoto" Target="../media/hdphoto13.wdp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12" Type="http://schemas.microsoft.com/office/2007/relationships/hdphoto" Target="../media/hdphoto10.wdp"/><Relationship Id="rId17" Type="http://schemas.openxmlformats.org/officeDocument/2006/relationships/image" Target="../media/image30.png"/><Relationship Id="rId2" Type="http://schemas.openxmlformats.org/officeDocument/2006/relationships/image" Target="../media/image20.png"/><Relationship Id="rId16" Type="http://schemas.microsoft.com/office/2007/relationships/hdphoto" Target="../media/hdphoto12.wdp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11" Type="http://schemas.openxmlformats.org/officeDocument/2006/relationships/image" Target="../media/image27.png"/><Relationship Id="rId5" Type="http://schemas.openxmlformats.org/officeDocument/2006/relationships/image" Target="../media/image22.png"/><Relationship Id="rId15" Type="http://schemas.openxmlformats.org/officeDocument/2006/relationships/image" Target="../media/image29.png"/><Relationship Id="rId10" Type="http://schemas.openxmlformats.org/officeDocument/2006/relationships/image" Target="../media/image26.png"/><Relationship Id="rId4" Type="http://schemas.microsoft.com/office/2007/relationships/hdphoto" Target="../media/hdphoto8.wdp"/><Relationship Id="rId9" Type="http://schemas.openxmlformats.org/officeDocument/2006/relationships/image" Target="../media/image25.png"/><Relationship Id="rId14" Type="http://schemas.microsoft.com/office/2007/relationships/hdphoto" Target="../media/hdphoto11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13" Type="http://schemas.openxmlformats.org/officeDocument/2006/relationships/image" Target="../media/image37.png"/><Relationship Id="rId18" Type="http://schemas.openxmlformats.org/officeDocument/2006/relationships/image" Target="../media/image41.png"/><Relationship Id="rId3" Type="http://schemas.openxmlformats.org/officeDocument/2006/relationships/image" Target="../media/image32.png"/><Relationship Id="rId21" Type="http://schemas.microsoft.com/office/2007/relationships/hdphoto" Target="../media/hdphoto21.wdp"/><Relationship Id="rId7" Type="http://schemas.openxmlformats.org/officeDocument/2006/relationships/image" Target="../media/image34.png"/><Relationship Id="rId12" Type="http://schemas.microsoft.com/office/2007/relationships/hdphoto" Target="../media/hdphoto18.wdp"/><Relationship Id="rId17" Type="http://schemas.openxmlformats.org/officeDocument/2006/relationships/image" Target="../media/image40.png"/><Relationship Id="rId2" Type="http://schemas.openxmlformats.org/officeDocument/2006/relationships/image" Target="../media/image31.png"/><Relationship Id="rId16" Type="http://schemas.openxmlformats.org/officeDocument/2006/relationships/image" Target="../media/image39.png"/><Relationship Id="rId20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5.wdp"/><Relationship Id="rId11" Type="http://schemas.openxmlformats.org/officeDocument/2006/relationships/image" Target="../media/image36.png"/><Relationship Id="rId5" Type="http://schemas.openxmlformats.org/officeDocument/2006/relationships/image" Target="../media/image33.png"/><Relationship Id="rId15" Type="http://schemas.openxmlformats.org/officeDocument/2006/relationships/image" Target="../media/image38.png"/><Relationship Id="rId10" Type="http://schemas.microsoft.com/office/2007/relationships/hdphoto" Target="../media/hdphoto17.wdp"/><Relationship Id="rId19" Type="http://schemas.microsoft.com/office/2007/relationships/hdphoto" Target="../media/hdphoto20.wdp"/><Relationship Id="rId4" Type="http://schemas.microsoft.com/office/2007/relationships/hdphoto" Target="../media/hdphoto14.wdp"/><Relationship Id="rId9" Type="http://schemas.openxmlformats.org/officeDocument/2006/relationships/image" Target="../media/image35.png"/><Relationship Id="rId14" Type="http://schemas.microsoft.com/office/2007/relationships/hdphoto" Target="../media/hdphoto19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microsoft.com/office/2007/relationships/hdphoto" Target="../media/hdphoto26.wdp"/><Relationship Id="rId18" Type="http://schemas.openxmlformats.org/officeDocument/2006/relationships/image" Target="../media/image52.jpeg"/><Relationship Id="rId3" Type="http://schemas.microsoft.com/office/2007/relationships/hdphoto" Target="../media/hdphoto22.wdp"/><Relationship Id="rId7" Type="http://schemas.microsoft.com/office/2007/relationships/hdphoto" Target="../media/hdphoto24.wdp"/><Relationship Id="rId12" Type="http://schemas.openxmlformats.org/officeDocument/2006/relationships/image" Target="../media/image48.png"/><Relationship Id="rId17" Type="http://schemas.openxmlformats.org/officeDocument/2006/relationships/image" Target="../media/image51.jpeg"/><Relationship Id="rId2" Type="http://schemas.openxmlformats.org/officeDocument/2006/relationships/image" Target="../media/image43.png"/><Relationship Id="rId16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7.jpg"/><Relationship Id="rId5" Type="http://schemas.microsoft.com/office/2007/relationships/hdphoto" Target="../media/hdphoto23.wdp"/><Relationship Id="rId15" Type="http://schemas.openxmlformats.org/officeDocument/2006/relationships/image" Target="../media/image49.jpeg"/><Relationship Id="rId10" Type="http://schemas.openxmlformats.org/officeDocument/2006/relationships/image" Target="../media/image47.jpeg"/><Relationship Id="rId4" Type="http://schemas.openxmlformats.org/officeDocument/2006/relationships/image" Target="../media/image44.png"/><Relationship Id="rId9" Type="http://schemas.microsoft.com/office/2007/relationships/hdphoto" Target="../media/hdphoto25.wdp"/><Relationship Id="rId14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5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257" y="495346"/>
            <a:ext cx="7772400" cy="81094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ЧТО Я ЗНАЮ О КОСМОСЕ</a:t>
            </a:r>
            <a:endParaRPr lang="ru-RU" sz="4400" b="1" dirty="0">
              <a:solidFill>
                <a:schemeClr val="bg1"/>
              </a:solidFill>
              <a:latin typeface="Constantia" panose="02030602050306030303" pitchFamily="18" charset="0"/>
            </a:endParaRPr>
          </a:p>
        </p:txBody>
      </p:sp>
      <p:pic>
        <p:nvPicPr>
          <p:cNvPr id="4" name="Объект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78" y="1410789"/>
            <a:ext cx="7421880" cy="5201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03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601525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РАЗГАДАЙ КРОССВОРД</a:t>
            </a:r>
            <a:endParaRPr lang="ru-RU" sz="2400" b="1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7529958"/>
              </p:ext>
            </p:extLst>
          </p:nvPr>
        </p:nvGraphicFramePr>
        <p:xfrm>
          <a:off x="381407" y="1122892"/>
          <a:ext cx="3790071" cy="1837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8319">
                  <a:extLst>
                    <a:ext uri="{9D8B030D-6E8A-4147-A177-3AD203B41FA5}">
                      <a16:colId xmlns:a16="http://schemas.microsoft.com/office/drawing/2014/main" val="2276619080"/>
                    </a:ext>
                  </a:extLst>
                </a:gridCol>
                <a:gridCol w="378319">
                  <a:extLst>
                    <a:ext uri="{9D8B030D-6E8A-4147-A177-3AD203B41FA5}">
                      <a16:colId xmlns:a16="http://schemas.microsoft.com/office/drawing/2014/main" val="265342968"/>
                    </a:ext>
                  </a:extLst>
                </a:gridCol>
                <a:gridCol w="378319">
                  <a:extLst>
                    <a:ext uri="{9D8B030D-6E8A-4147-A177-3AD203B41FA5}">
                      <a16:colId xmlns:a16="http://schemas.microsoft.com/office/drawing/2014/main" val="1343683968"/>
                    </a:ext>
                  </a:extLst>
                </a:gridCol>
                <a:gridCol w="378319">
                  <a:extLst>
                    <a:ext uri="{9D8B030D-6E8A-4147-A177-3AD203B41FA5}">
                      <a16:colId xmlns:a16="http://schemas.microsoft.com/office/drawing/2014/main" val="1073768755"/>
                    </a:ext>
                  </a:extLst>
                </a:gridCol>
                <a:gridCol w="385200">
                  <a:extLst>
                    <a:ext uri="{9D8B030D-6E8A-4147-A177-3AD203B41FA5}">
                      <a16:colId xmlns:a16="http://schemas.microsoft.com/office/drawing/2014/main" val="4048341807"/>
                    </a:ext>
                  </a:extLst>
                </a:gridCol>
                <a:gridCol w="378319">
                  <a:extLst>
                    <a:ext uri="{9D8B030D-6E8A-4147-A177-3AD203B41FA5}">
                      <a16:colId xmlns:a16="http://schemas.microsoft.com/office/drawing/2014/main" val="3514629435"/>
                    </a:ext>
                  </a:extLst>
                </a:gridCol>
                <a:gridCol w="378319">
                  <a:extLst>
                    <a:ext uri="{9D8B030D-6E8A-4147-A177-3AD203B41FA5}">
                      <a16:colId xmlns:a16="http://schemas.microsoft.com/office/drawing/2014/main" val="2884465052"/>
                    </a:ext>
                  </a:extLst>
                </a:gridCol>
                <a:gridCol w="378319">
                  <a:extLst>
                    <a:ext uri="{9D8B030D-6E8A-4147-A177-3AD203B41FA5}">
                      <a16:colId xmlns:a16="http://schemas.microsoft.com/office/drawing/2014/main" val="1920331563"/>
                    </a:ext>
                  </a:extLst>
                </a:gridCol>
                <a:gridCol w="378319">
                  <a:extLst>
                    <a:ext uri="{9D8B030D-6E8A-4147-A177-3AD203B41FA5}">
                      <a16:colId xmlns:a16="http://schemas.microsoft.com/office/drawing/2014/main" val="2891035719"/>
                    </a:ext>
                  </a:extLst>
                </a:gridCol>
                <a:gridCol w="378319">
                  <a:extLst>
                    <a:ext uri="{9D8B030D-6E8A-4147-A177-3AD203B41FA5}">
                      <a16:colId xmlns:a16="http://schemas.microsoft.com/office/drawing/2014/main" val="2146561926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931696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752936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744627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6524974"/>
                  </a:ext>
                </a:extLst>
              </a:tr>
              <a:tr h="3744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1319926"/>
                  </a:ext>
                </a:extLst>
              </a:tr>
            </a:tbl>
          </a:graphicData>
        </a:graphic>
      </p:graphicFrame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0709266"/>
              </p:ext>
            </p:extLst>
          </p:nvPr>
        </p:nvGraphicFramePr>
        <p:xfrm>
          <a:off x="373846" y="3584362"/>
          <a:ext cx="4132788" cy="23011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5708">
                  <a:extLst>
                    <a:ext uri="{9D8B030D-6E8A-4147-A177-3AD203B41FA5}">
                      <a16:colId xmlns:a16="http://schemas.microsoft.com/office/drawing/2014/main" val="2276619080"/>
                    </a:ext>
                  </a:extLst>
                </a:gridCol>
                <a:gridCol w="375708">
                  <a:extLst>
                    <a:ext uri="{9D8B030D-6E8A-4147-A177-3AD203B41FA5}">
                      <a16:colId xmlns:a16="http://schemas.microsoft.com/office/drawing/2014/main" val="265342968"/>
                    </a:ext>
                  </a:extLst>
                </a:gridCol>
                <a:gridCol w="375708">
                  <a:extLst>
                    <a:ext uri="{9D8B030D-6E8A-4147-A177-3AD203B41FA5}">
                      <a16:colId xmlns:a16="http://schemas.microsoft.com/office/drawing/2014/main" val="1343683968"/>
                    </a:ext>
                  </a:extLst>
                </a:gridCol>
                <a:gridCol w="375708">
                  <a:extLst>
                    <a:ext uri="{9D8B030D-6E8A-4147-A177-3AD203B41FA5}">
                      <a16:colId xmlns:a16="http://schemas.microsoft.com/office/drawing/2014/main" val="1073768755"/>
                    </a:ext>
                  </a:extLst>
                </a:gridCol>
                <a:gridCol w="375708">
                  <a:extLst>
                    <a:ext uri="{9D8B030D-6E8A-4147-A177-3AD203B41FA5}">
                      <a16:colId xmlns:a16="http://schemas.microsoft.com/office/drawing/2014/main" val="4048341807"/>
                    </a:ext>
                  </a:extLst>
                </a:gridCol>
                <a:gridCol w="375708">
                  <a:extLst>
                    <a:ext uri="{9D8B030D-6E8A-4147-A177-3AD203B41FA5}">
                      <a16:colId xmlns:a16="http://schemas.microsoft.com/office/drawing/2014/main" val="3514629435"/>
                    </a:ext>
                  </a:extLst>
                </a:gridCol>
                <a:gridCol w="375708">
                  <a:extLst>
                    <a:ext uri="{9D8B030D-6E8A-4147-A177-3AD203B41FA5}">
                      <a16:colId xmlns:a16="http://schemas.microsoft.com/office/drawing/2014/main" val="2884465052"/>
                    </a:ext>
                  </a:extLst>
                </a:gridCol>
                <a:gridCol w="375708">
                  <a:extLst>
                    <a:ext uri="{9D8B030D-6E8A-4147-A177-3AD203B41FA5}">
                      <a16:colId xmlns:a16="http://schemas.microsoft.com/office/drawing/2014/main" val="1920331563"/>
                    </a:ext>
                  </a:extLst>
                </a:gridCol>
                <a:gridCol w="375708">
                  <a:extLst>
                    <a:ext uri="{9D8B030D-6E8A-4147-A177-3AD203B41FA5}">
                      <a16:colId xmlns:a16="http://schemas.microsoft.com/office/drawing/2014/main" val="2891035719"/>
                    </a:ext>
                  </a:extLst>
                </a:gridCol>
                <a:gridCol w="375708">
                  <a:extLst>
                    <a:ext uri="{9D8B030D-6E8A-4147-A177-3AD203B41FA5}">
                      <a16:colId xmlns:a16="http://schemas.microsoft.com/office/drawing/2014/main" val="2146561926"/>
                    </a:ext>
                  </a:extLst>
                </a:gridCol>
                <a:gridCol w="375708">
                  <a:extLst>
                    <a:ext uri="{9D8B030D-6E8A-4147-A177-3AD203B41FA5}">
                      <a16:colId xmlns:a16="http://schemas.microsoft.com/office/drawing/2014/main" val="1763984216"/>
                    </a:ext>
                  </a:extLst>
                </a:gridCol>
              </a:tblGrid>
              <a:tr h="3835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316969"/>
                  </a:ext>
                </a:extLst>
              </a:tr>
              <a:tr h="3835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7529363"/>
                  </a:ext>
                </a:extLst>
              </a:tr>
              <a:tr h="3835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7446276"/>
                  </a:ext>
                </a:extLst>
              </a:tr>
              <a:tr h="3835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6524974"/>
                  </a:ext>
                </a:extLst>
              </a:tr>
              <a:tr h="3835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1319926"/>
                  </a:ext>
                </a:extLst>
              </a:tr>
              <a:tr h="3835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9245379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3591686"/>
              </p:ext>
            </p:extLst>
          </p:nvPr>
        </p:nvGraphicFramePr>
        <p:xfrm>
          <a:off x="4723040" y="4752363"/>
          <a:ext cx="1442904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726">
                  <a:extLst>
                    <a:ext uri="{9D8B030D-6E8A-4147-A177-3AD203B41FA5}">
                      <a16:colId xmlns:a16="http://schemas.microsoft.com/office/drawing/2014/main" val="3085649837"/>
                    </a:ext>
                  </a:extLst>
                </a:gridCol>
                <a:gridCol w="360726">
                  <a:extLst>
                    <a:ext uri="{9D8B030D-6E8A-4147-A177-3AD203B41FA5}">
                      <a16:colId xmlns:a16="http://schemas.microsoft.com/office/drawing/2014/main" val="3561859012"/>
                    </a:ext>
                  </a:extLst>
                </a:gridCol>
                <a:gridCol w="360726">
                  <a:extLst>
                    <a:ext uri="{9D8B030D-6E8A-4147-A177-3AD203B41FA5}">
                      <a16:colId xmlns:a16="http://schemas.microsoft.com/office/drawing/2014/main" val="3709140568"/>
                    </a:ext>
                  </a:extLst>
                </a:gridCol>
                <a:gridCol w="360726">
                  <a:extLst>
                    <a:ext uri="{9D8B030D-6E8A-4147-A177-3AD203B41FA5}">
                      <a16:colId xmlns:a16="http://schemas.microsoft.com/office/drawing/2014/main" val="2249958930"/>
                    </a:ext>
                  </a:extLst>
                </a:gridCol>
              </a:tblGrid>
              <a:tr h="28655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2576230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9347778"/>
              </p:ext>
            </p:extLst>
          </p:nvPr>
        </p:nvGraphicFramePr>
        <p:xfrm>
          <a:off x="733424" y="3061651"/>
          <a:ext cx="3081600" cy="37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5200">
                  <a:extLst>
                    <a:ext uri="{9D8B030D-6E8A-4147-A177-3AD203B41FA5}">
                      <a16:colId xmlns:a16="http://schemas.microsoft.com/office/drawing/2014/main" val="3360661731"/>
                    </a:ext>
                  </a:extLst>
                </a:gridCol>
                <a:gridCol w="385200">
                  <a:extLst>
                    <a:ext uri="{9D8B030D-6E8A-4147-A177-3AD203B41FA5}">
                      <a16:colId xmlns:a16="http://schemas.microsoft.com/office/drawing/2014/main" val="2911678873"/>
                    </a:ext>
                  </a:extLst>
                </a:gridCol>
                <a:gridCol w="385200">
                  <a:extLst>
                    <a:ext uri="{9D8B030D-6E8A-4147-A177-3AD203B41FA5}">
                      <a16:colId xmlns:a16="http://schemas.microsoft.com/office/drawing/2014/main" val="2843457467"/>
                    </a:ext>
                  </a:extLst>
                </a:gridCol>
                <a:gridCol w="385200">
                  <a:extLst>
                    <a:ext uri="{9D8B030D-6E8A-4147-A177-3AD203B41FA5}">
                      <a16:colId xmlns:a16="http://schemas.microsoft.com/office/drawing/2014/main" val="2775210284"/>
                    </a:ext>
                  </a:extLst>
                </a:gridCol>
                <a:gridCol w="385200">
                  <a:extLst>
                    <a:ext uri="{9D8B030D-6E8A-4147-A177-3AD203B41FA5}">
                      <a16:colId xmlns:a16="http://schemas.microsoft.com/office/drawing/2014/main" val="1678627909"/>
                    </a:ext>
                  </a:extLst>
                </a:gridCol>
                <a:gridCol w="385200">
                  <a:extLst>
                    <a:ext uri="{9D8B030D-6E8A-4147-A177-3AD203B41FA5}">
                      <a16:colId xmlns:a16="http://schemas.microsoft.com/office/drawing/2014/main" val="1632309388"/>
                    </a:ext>
                  </a:extLst>
                </a:gridCol>
                <a:gridCol w="385200">
                  <a:extLst>
                    <a:ext uri="{9D8B030D-6E8A-4147-A177-3AD203B41FA5}">
                      <a16:colId xmlns:a16="http://schemas.microsoft.com/office/drawing/2014/main" val="509180828"/>
                    </a:ext>
                  </a:extLst>
                </a:gridCol>
                <a:gridCol w="385200">
                  <a:extLst>
                    <a:ext uri="{9D8B030D-6E8A-4147-A177-3AD203B41FA5}">
                      <a16:colId xmlns:a16="http://schemas.microsoft.com/office/drawing/2014/main" val="3248927134"/>
                    </a:ext>
                  </a:extLst>
                </a:gridCol>
              </a:tblGrid>
              <a:tr h="3744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7075113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846324" y="928359"/>
            <a:ext cx="4432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РАСКИНУТ КОВЕР, РАССЫПАН ГОРОХ.</a:t>
            </a:r>
          </a:p>
          <a:p>
            <a:r>
              <a:rPr lang="ru-RU" sz="1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 КОВРА НЕ ПОДНЯТЬ, НИ ГОРОХА НЕ СОБРАТЬ</a:t>
            </a:r>
            <a:endParaRPr lang="ru-RU" sz="1200" b="1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16433" y="1439785"/>
            <a:ext cx="2656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ТЫ ЗА НЕЙ, А ОНА ОТ ТЕБЯ.</a:t>
            </a:r>
          </a:p>
          <a:p>
            <a:r>
              <a:rPr lang="ru-RU" sz="1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ОТ НЕЕ, А ОНА ЗА ТОБОЙ</a:t>
            </a:r>
            <a:endParaRPr lang="ru-RU" sz="1200" b="1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47876" y="1951015"/>
            <a:ext cx="3479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НАД БАБУШКИНОЙ ИЗБУШКОЙ</a:t>
            </a:r>
          </a:p>
          <a:p>
            <a:r>
              <a:rPr lang="ru-RU" sz="1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ВИСИТ ХЛЕБА ГОРБУШКА.</a:t>
            </a:r>
          </a:p>
          <a:p>
            <a:r>
              <a:rPr lang="ru-RU" sz="1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СОБАКИ ЛАЮТ, А ДОСТАТЬ НЕ МОГУТ</a:t>
            </a:r>
            <a:endParaRPr lang="ru-RU" sz="1200" b="1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19447" y="2450963"/>
            <a:ext cx="298515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КРУГЛОЛИЦА, БЕЛОЛИЦА,</a:t>
            </a:r>
          </a:p>
          <a:p>
            <a:r>
              <a:rPr lang="ru-RU" sz="1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ВСЕ ЗЕРКАЛА ГЛЯДИТСЯ</a:t>
            </a:r>
            <a:endParaRPr lang="ru-RU" sz="1200" b="1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10672" y="2846032"/>
            <a:ext cx="2985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МЕНЯ БЬЮТ, ВОРОЧАЮТ, РЕЖУТ,</a:t>
            </a:r>
          </a:p>
          <a:p>
            <a:r>
              <a:rPr lang="ru-RU" sz="1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Я МОЛЧУ, ВСЕМ ДОБРОМ ПЛАЧУ</a:t>
            </a:r>
            <a:endParaRPr lang="ru-RU" sz="1200" b="1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73982" y="3280386"/>
            <a:ext cx="29851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ВИДЕН КРАЙ, ДА НЕ ДОЙДЕШЬ</a:t>
            </a:r>
            <a:endParaRPr lang="ru-RU" sz="1200" b="1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57056" y="3548948"/>
            <a:ext cx="2610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ПОЯВИЛАСЬ СРЕДИ ЗВЕЗД,</a:t>
            </a:r>
          </a:p>
          <a:p>
            <a:r>
              <a:rPr lang="ru-RU" sz="1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РАСПУСТИЛА ЯРКИЙ ХВОСТ</a:t>
            </a:r>
            <a:endParaRPr lang="ru-RU" sz="1200" b="1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87724" y="4042620"/>
            <a:ext cx="38044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СИНЕНЬКА ШУБЕНКА ВЕСЬ МИР ПОКРЫЛА</a:t>
            </a:r>
            <a:endParaRPr lang="ru-RU" sz="1200" b="1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568497" y="4325620"/>
            <a:ext cx="330054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ОДИН КОСТЕР ВЕСЬ МИР СОГРЕВАЕТ</a:t>
            </a:r>
            <a:endParaRPr lang="ru-RU" sz="1200" b="1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223657" y="5247039"/>
            <a:ext cx="36667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ВСЯ ДОРОЖКА УСЫПАНА ГОРОШКОМ</a:t>
            </a:r>
            <a:endParaRPr lang="ru-RU" sz="1200" b="1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513294" y="5646959"/>
            <a:ext cx="36278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 ЧЕРНАЯ КОРОВА ВЕСЬ МИР ПОБОРОЛА</a:t>
            </a:r>
            <a:endParaRPr lang="ru-RU" sz="1200" b="1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173982" y="5985363"/>
            <a:ext cx="30681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 НЕ СТУКНЕТ, НЕ БРЯКНЕТ,</a:t>
            </a:r>
          </a:p>
          <a:p>
            <a:r>
              <a:rPr lang="ru-RU" sz="12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В ОКНО ВОЙДЕТ</a:t>
            </a:r>
            <a:endParaRPr lang="ru-RU" sz="1200" b="1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920" y="100412"/>
            <a:ext cx="1153910" cy="848124"/>
          </a:xfrm>
          <a:prstGeom prst="rect">
            <a:avLst/>
          </a:prstGeom>
        </p:spPr>
      </p:pic>
      <p:pic>
        <p:nvPicPr>
          <p:cNvPr id="24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1" y="4375939"/>
            <a:ext cx="1238573" cy="1022855"/>
          </a:xfrm>
          <a:prstGeom prst="rect">
            <a:avLst/>
          </a:prstGeom>
        </p:spPr>
      </p:pic>
      <p:pic>
        <p:nvPicPr>
          <p:cNvPr id="25" name="Объект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1" y="84035"/>
            <a:ext cx="1753474" cy="1753474"/>
          </a:xfrm>
          <a:prstGeom prst="rect">
            <a:avLst/>
          </a:prstGeom>
        </p:spPr>
      </p:pic>
      <p:pic>
        <p:nvPicPr>
          <p:cNvPr id="27" name="Объект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09227">
            <a:off x="7830979" y="5214501"/>
            <a:ext cx="931750" cy="1504292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1586200" y="1101038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З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930970" y="1110507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В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340867" y="1128015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Ё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736090" y="1101038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З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120473" y="1073781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Д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484067" y="1101822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Ы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197667" y="1469274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Т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583594" y="1469274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Е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004543" y="1475726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Н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371937" y="1469274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Ь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561945" y="1837509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</a:rPr>
              <a:t>М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004542" y="1828004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Е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380107" y="1827922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С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725923" y="1845512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Я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089794" y="1836534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Ц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569523" y="2168088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</a:rPr>
              <a:t>Л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950590" y="2168088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У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342500" y="2157526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Н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712765" y="2157526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А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77015" y="2525830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З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26281" y="2517848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Е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806147" y="2535745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М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219461" y="2544825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Л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1568727" y="2544824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Я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26281" y="3002363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Г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795477" y="3010437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О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1175185" y="3019021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Р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1601951" y="3018511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И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1961868" y="3021095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З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2350855" y="3030160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О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2713738" y="3030160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Н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3099759" y="3028680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Т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554907" y="3548947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К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1961868" y="3557175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О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2328654" y="3548946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М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707210" y="3548946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Е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3073996" y="3557174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Т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3461512" y="3557004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А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454921" y="3950978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Н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795477" y="3950978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Е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1174033" y="3943778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Б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1549047" y="3950977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О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1557952" y="4317592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С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1924061" y="4317592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О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2291609" y="4309363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Л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2675528" y="4309363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Н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3054944" y="4309363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Ц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3426021" y="4317592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Е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1557951" y="4703165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М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1907690" y="4695966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Л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2280360" y="4692911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Е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2682749" y="4704410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Ч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3082139" y="4703165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Н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3438137" y="4686606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Ы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3815796" y="4686218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Й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4371730" y="4688179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П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4769505" y="4692911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У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5127720" y="4692911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Т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5474617" y="4695082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Ь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1218629" y="5109169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Н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1549047" y="5109168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О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1912464" y="5098588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Ч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2273688" y="5087078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Ь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438148" y="5497134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Р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786817" y="5483052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А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1170953" y="5492729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С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1555064" y="5492729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С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1897124" y="5473778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В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2291608" y="5484147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Е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2645004" y="5474890"/>
            <a:ext cx="99866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</a:rPr>
              <a:t>Т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71840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1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1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1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1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1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1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1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1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1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1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1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1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1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1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1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1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2" dur="1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7" dur="1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2" dur="1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7" dur="1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2" dur="1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1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2" dur="1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7" dur="1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2" dur="1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7" dur="1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2" dur="1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7" dur="1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2" dur="1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7" dur="1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2" dur="1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7" dur="1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2" dur="1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7" dur="1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2" dur="1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7" dur="1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2" dur="1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7" dur="1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2" dur="1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7" dur="1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2" dur="1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7" dur="1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2" dur="1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7" dur="1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2" dur="1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7" dur="1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2" dur="1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7" dur="1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2" dur="1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7" dur="1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2" dur="1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onstantia" panose="02030602050306030303" pitchFamily="18" charset="0"/>
              </a:rPr>
              <a:t>ТЫ ВСЕ ЗАДАНИЯ ВЫПОЛНИЛ? МОЛОДЕЦ!</a:t>
            </a:r>
            <a:endParaRPr lang="ru-RU" sz="2800" b="1" dirty="0">
              <a:solidFill>
                <a:schemeClr val="accent1">
                  <a:lumMod val="40000"/>
                  <a:lumOff val="60000"/>
                </a:schemeClr>
              </a:solidFill>
              <a:latin typeface="Constantia" panose="02030602050306030303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14" y="1471750"/>
            <a:ext cx="8567138" cy="5259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353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52602"/>
            <a:ext cx="7886700" cy="79358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onstantia" panose="02030602050306030303" pitchFamily="18" charset="0"/>
              </a:rPr>
              <a:t>ОТВЕТЬ НА ВОПРОСЫ:</a:t>
            </a:r>
            <a:endParaRPr lang="ru-RU" sz="3600" b="1" dirty="0">
              <a:solidFill>
                <a:schemeClr val="accent1">
                  <a:lumMod val="20000"/>
                  <a:lumOff val="8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32264" y="1142028"/>
            <a:ext cx="2856412" cy="12631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Constantia" panose="02030602050306030303" pitchFamily="18" charset="0"/>
              </a:rPr>
              <a:t>КАКОГО ЧИСЛА ОТМЕЧАЕТСЯ ДЕНЬ КОСМОНАВТИКИ?</a:t>
            </a:r>
            <a:endParaRPr lang="ru-RU" sz="1600" b="1" dirty="0">
              <a:latin typeface="Constantia" panose="02030602050306030303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32264" y="2533734"/>
            <a:ext cx="2856412" cy="12707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Constantia" panose="02030602050306030303" pitchFamily="18" charset="0"/>
              </a:rPr>
              <a:t>КАК ЗОВУТ ПЕРВОГО КОСМОНАВТА?</a:t>
            </a:r>
            <a:endParaRPr lang="ru-RU" sz="1600" b="1" dirty="0">
              <a:latin typeface="Constantia" panose="02030602050306030303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32264" y="5350778"/>
            <a:ext cx="2856412" cy="1289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Constantia" panose="02030602050306030303" pitchFamily="18" charset="0"/>
              </a:rPr>
              <a:t>КАК ЗОВУТ ЧЕЛОВЕКА, КОТОРЫЙ ПЕРВЫМ ВЫШЕЛ В КОСМОС?</a:t>
            </a:r>
            <a:endParaRPr lang="ru-RU" sz="1600" b="1" dirty="0">
              <a:latin typeface="Constantia" panose="02030602050306030303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232264" y="3933083"/>
            <a:ext cx="2856412" cy="1289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Constantia" panose="02030602050306030303" pitchFamily="18" charset="0"/>
              </a:rPr>
              <a:t>КАКИЕ ЗВЕРИ ЛЕТАЛИ </a:t>
            </a:r>
          </a:p>
          <a:p>
            <a:pPr algn="ctr"/>
            <a:r>
              <a:rPr lang="ru-RU" sz="1600" b="1" dirty="0" smtClean="0">
                <a:latin typeface="Constantia" panose="02030602050306030303" pitchFamily="18" charset="0"/>
              </a:rPr>
              <a:t>В КОСМОС ДО ЛЮДЕЙ </a:t>
            </a:r>
          </a:p>
          <a:p>
            <a:pPr algn="ctr"/>
            <a:r>
              <a:rPr lang="ru-RU" sz="1600" b="1" dirty="0" smtClean="0">
                <a:latin typeface="Constantia" panose="02030602050306030303" pitchFamily="18" charset="0"/>
              </a:rPr>
              <a:t>И БЛАГОПОЛУЧНО ВЕРНУЛИСЬ?</a:t>
            </a:r>
            <a:endParaRPr lang="ru-RU" sz="1600" b="1" dirty="0">
              <a:latin typeface="Constantia" panose="02030602050306030303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164183" y="1142027"/>
            <a:ext cx="2856412" cy="12631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Constantia" panose="02030602050306030303" pitchFamily="18" charset="0"/>
              </a:rPr>
              <a:t>КАК ЗВАЛИ ПЕРВУЮ ЖЕНЩИНУ, ЛЕТАВШУЮ В КОСМОС?</a:t>
            </a:r>
            <a:endParaRPr lang="ru-RU" sz="1600" b="1" dirty="0">
              <a:latin typeface="Constantia" panose="02030602050306030303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164183" y="2533734"/>
            <a:ext cx="2856412" cy="12631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Constantia" panose="02030602050306030303" pitchFamily="18" charset="0"/>
              </a:rPr>
              <a:t>КАК ЛЮДИ ПЕРЕДВИГАЮТСЯ </a:t>
            </a:r>
          </a:p>
          <a:p>
            <a:pPr algn="ctr"/>
            <a:r>
              <a:rPr lang="ru-RU" sz="1600" b="1" dirty="0" smtClean="0">
                <a:latin typeface="Constantia" panose="02030602050306030303" pitchFamily="18" charset="0"/>
              </a:rPr>
              <a:t>В КОСМОСЕ?</a:t>
            </a:r>
            <a:endParaRPr lang="ru-RU" sz="1600" b="1" dirty="0">
              <a:latin typeface="Constantia" panose="02030602050306030303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164183" y="3934563"/>
            <a:ext cx="2856412" cy="12631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Constantia" panose="02030602050306030303" pitchFamily="18" charset="0"/>
              </a:rPr>
              <a:t>В ЧЁМ ХРАНИТСЯ ЕДА ДЛЯ КОСМОНАВТОВ </a:t>
            </a:r>
          </a:p>
          <a:p>
            <a:pPr algn="ctr"/>
            <a:r>
              <a:rPr lang="ru-RU" sz="1600" b="1" dirty="0" smtClean="0">
                <a:latin typeface="Constantia" panose="02030602050306030303" pitchFamily="18" charset="0"/>
              </a:rPr>
              <a:t>ВО ВРЕМЯ ПОЛЁТА?</a:t>
            </a:r>
            <a:endParaRPr lang="ru-RU" sz="1600" b="1" dirty="0">
              <a:latin typeface="Constantia" panose="02030602050306030303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164183" y="5350778"/>
            <a:ext cx="2856412" cy="12631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Constantia" panose="02030602050306030303" pitchFamily="18" charset="0"/>
              </a:rPr>
              <a:t>СКОЛЬКО РАЗ ГАГАРИН ОБЛЕТЕЛ ЗЕМЛЮ?</a:t>
            </a:r>
            <a:endParaRPr lang="ru-RU" sz="1600" b="1" dirty="0">
              <a:latin typeface="Constantia" panose="02030602050306030303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232264" y="1142026"/>
            <a:ext cx="2856412" cy="126315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3600" b="1" dirty="0" smtClean="0">
                <a:latin typeface="Constantia" panose="02030602050306030303" pitchFamily="18" charset="0"/>
              </a:rPr>
              <a:t> АПРЕЛЯ</a:t>
            </a:r>
            <a:endParaRPr lang="ru-RU" sz="3600" b="1" dirty="0">
              <a:latin typeface="Constantia" panose="02030602050306030303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232264" y="2541377"/>
            <a:ext cx="2856412" cy="126315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ЮРИЙ ГАГАРИН</a:t>
            </a:r>
            <a:endParaRPr lang="ru-RU" sz="3600" b="1" dirty="0">
              <a:latin typeface="Constantia" panose="02030602050306030303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232264" y="3946077"/>
            <a:ext cx="2856412" cy="126315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СОБАКИ БЕЛКА И СТРЕЛКА</a:t>
            </a:r>
            <a:endParaRPr lang="ru-RU" sz="2400" b="1" dirty="0">
              <a:latin typeface="Constantia" panose="02030602050306030303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232264" y="5363772"/>
            <a:ext cx="2856412" cy="126315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АЛЕКСЕЙ АРХИПОВИЧ ЛЕОНОВ</a:t>
            </a:r>
            <a:endParaRPr lang="ru-RU" sz="2400" b="1" dirty="0">
              <a:latin typeface="Constantia" panose="02030602050306030303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164183" y="1149408"/>
            <a:ext cx="2856412" cy="126315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ВАЛЕНТИНА НИКОЛАЕВНА ТЕРЕШКОВА</a:t>
            </a:r>
            <a:endParaRPr lang="ru-RU" sz="2400" b="1" dirty="0">
              <a:latin typeface="Constantia" panose="02030602050306030303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164183" y="2519308"/>
            <a:ext cx="2856412" cy="126315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В НЕВЕСОМОСТИ</a:t>
            </a:r>
            <a:endParaRPr lang="ru-RU" sz="2200" b="1" dirty="0">
              <a:latin typeface="Constantia" panose="02030602050306030303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164183" y="3959072"/>
            <a:ext cx="2856412" cy="126315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В ТЮБИКАХ</a:t>
            </a:r>
            <a:endParaRPr lang="ru-RU" sz="2400" b="1" dirty="0">
              <a:latin typeface="Constantia" panose="02030602050306030303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164183" y="5376767"/>
            <a:ext cx="2856412" cy="126315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400" b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РАЗ</a:t>
            </a:r>
            <a:endParaRPr lang="ru-RU" sz="2400" b="1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302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627651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ОТГАДАЙ ЗАГАДКИ</a:t>
            </a:r>
            <a:endParaRPr lang="ru-RU" sz="3600" b="1" dirty="0">
              <a:solidFill>
                <a:schemeClr val="bg1"/>
              </a:solidFill>
              <a:latin typeface="Constantia" panose="02030602050306030303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6721" y="1097280"/>
            <a:ext cx="3744685" cy="162850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>
              <a:latin typeface="Constantia" panose="02030602050306030303" pitchFamily="18" charset="0"/>
            </a:endParaRPr>
          </a:p>
          <a:p>
            <a:pPr algn="ctr"/>
            <a:r>
              <a:rPr lang="ru-RU" sz="1500" b="1" dirty="0" smtClean="0">
                <a:latin typeface="Constantia" panose="02030602050306030303" pitchFamily="18" charset="0"/>
              </a:rPr>
              <a:t>ПО ТЕМНОМУ НЕБУ РАССЫПАН ГОРОШЕК ЦВЕТНОЙ КАРАМЕЛИ ИЗ САХАРНОЙ КРОШКИ, </a:t>
            </a:r>
          </a:p>
          <a:p>
            <a:pPr algn="ctr"/>
            <a:r>
              <a:rPr lang="ru-RU" sz="1500" b="1" dirty="0" smtClean="0">
                <a:latin typeface="Constantia" panose="02030602050306030303" pitchFamily="18" charset="0"/>
              </a:rPr>
              <a:t>И ТОЛЬКО ТОГДА, </a:t>
            </a:r>
          </a:p>
          <a:p>
            <a:pPr algn="ctr"/>
            <a:r>
              <a:rPr lang="ru-RU" sz="1500" b="1" dirty="0" smtClean="0">
                <a:latin typeface="Constantia" panose="02030602050306030303" pitchFamily="18" charset="0"/>
              </a:rPr>
              <a:t>КОГДА УТРО НАСТАНЕТ, ВСЯ КАРАМЕЛЬ ТА ВНЕЗАПНО РАСТАЕТ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1" y="1031965"/>
            <a:ext cx="3805645" cy="1759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487681" y="3017521"/>
            <a:ext cx="3744685" cy="162850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>
              <a:latin typeface="Constantia" panose="02030602050306030303" pitchFamily="18" charset="0"/>
            </a:endParaRPr>
          </a:p>
          <a:p>
            <a:pPr algn="ctr"/>
            <a:endParaRPr lang="ru-RU" dirty="0" smtClean="0"/>
          </a:p>
          <a:p>
            <a:pPr algn="ctr"/>
            <a:endParaRPr lang="ru-RU" sz="1600" b="1" dirty="0" smtClean="0">
              <a:solidFill>
                <a:schemeClr val="bg1"/>
              </a:solidFill>
              <a:latin typeface="Constantia" panose="02030602050306030303" pitchFamily="18" charset="0"/>
            </a:endParaRPr>
          </a:p>
          <a:p>
            <a:pPr algn="ctr"/>
            <a:endParaRPr lang="ru-RU" sz="1600" b="1" dirty="0" smtClean="0">
              <a:solidFill>
                <a:schemeClr val="bg1"/>
              </a:solidFill>
              <a:latin typeface="Constantia" panose="02030602050306030303" pitchFamily="18" charset="0"/>
            </a:endParaRPr>
          </a:p>
          <a:p>
            <a:pPr algn="ctr"/>
            <a:endParaRPr lang="ru-RU" sz="1600" b="1" dirty="0" smtClean="0">
              <a:solidFill>
                <a:schemeClr val="bg1"/>
              </a:solidFill>
              <a:latin typeface="Constantia" panose="02030602050306030303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У РАКЕТЫ ЕСТЬ ВОДИТЕЛЬ, НЕВЕСОМОСТИ ЛЮБИТЕЛЬ.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ПО-АНГЛИЙСКИ: «АСТРОНАВТ»,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А ПО-РУССКИ …</a:t>
            </a:r>
          </a:p>
          <a:p>
            <a:pPr algn="ctr"/>
            <a:endParaRPr lang="ru-RU" sz="1600" b="1" dirty="0">
              <a:solidFill>
                <a:schemeClr val="bg1"/>
              </a:solidFill>
              <a:latin typeface="Constantia" panose="02030602050306030303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/>
            </a:r>
            <a:br>
              <a:rPr lang="ru-RU" sz="1600" b="1" dirty="0" smtClean="0">
                <a:solidFill>
                  <a:schemeClr val="bg1"/>
                </a:solidFill>
                <a:latin typeface="Constantia" panose="02030602050306030303" pitchFamily="18" charset="0"/>
              </a:rPr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7680" y="4937761"/>
            <a:ext cx="3744685" cy="162850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>
              <a:latin typeface="Constantia" panose="02030602050306030303" pitchFamily="18" charset="0"/>
            </a:endParaRPr>
          </a:p>
          <a:p>
            <a:pPr algn="ctr"/>
            <a:r>
              <a:rPr lang="ru-RU" sz="1500" b="1" dirty="0" smtClean="0">
                <a:latin typeface="Constantia" panose="02030602050306030303" pitchFamily="18" charset="0"/>
              </a:rPr>
              <a:t>КОСМОНАВТ, ПРОВЕРИВ ТРОС, </a:t>
            </a:r>
          </a:p>
          <a:p>
            <a:pPr algn="ctr"/>
            <a:r>
              <a:rPr lang="ru-RU" sz="1500" b="1" dirty="0" smtClean="0">
                <a:latin typeface="Constantia" panose="02030602050306030303" pitchFamily="18" charset="0"/>
              </a:rPr>
              <a:t>ЧТО-ТО НАДЕВАЕТ, </a:t>
            </a:r>
          </a:p>
          <a:p>
            <a:pPr algn="ctr"/>
            <a:r>
              <a:rPr lang="ru-RU" sz="1500" b="1" dirty="0" smtClean="0">
                <a:latin typeface="Constantia" panose="02030602050306030303" pitchFamily="18" charset="0"/>
              </a:rPr>
              <a:t>ТА ОДЕЖДА ПРИПАСЁТ </a:t>
            </a:r>
          </a:p>
          <a:p>
            <a:pPr algn="ctr"/>
            <a:r>
              <a:rPr lang="ru-RU" sz="1500" b="1" dirty="0" smtClean="0">
                <a:latin typeface="Constantia" panose="02030602050306030303" pitchFamily="18" charset="0"/>
              </a:rPr>
              <a:t>И ТЕПЛО, И КИСЛОРОД</a:t>
            </a:r>
          </a:p>
          <a:p>
            <a:pPr algn="ctr"/>
            <a:endParaRPr lang="ru-RU" sz="1500" b="1" dirty="0">
              <a:latin typeface="Constantia" panose="02030602050306030303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24698" y="1123406"/>
            <a:ext cx="3744685" cy="162850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>
              <a:latin typeface="Constantia" panose="02030602050306030303" pitchFamily="18" charset="0"/>
            </a:endParaRPr>
          </a:p>
          <a:p>
            <a:pPr algn="ctr"/>
            <a:endParaRPr lang="ru-RU" sz="1500" b="1" dirty="0" smtClean="0">
              <a:latin typeface="Constantia" panose="02030602050306030303" pitchFamily="18" charset="0"/>
            </a:endParaRPr>
          </a:p>
          <a:p>
            <a:pPr algn="ctr"/>
            <a:endParaRPr lang="ru-RU" sz="1500" b="1" dirty="0">
              <a:latin typeface="Constantia" panose="02030602050306030303" pitchFamily="18" charset="0"/>
            </a:endParaRPr>
          </a:p>
          <a:p>
            <a:pPr algn="ctr"/>
            <a:r>
              <a:rPr lang="ru-RU" sz="1300" b="1" dirty="0" smtClean="0">
                <a:latin typeface="Constantia" panose="02030602050306030303" pitchFamily="18" charset="0"/>
              </a:rPr>
              <a:t>В НЕБЕ ВИДЕН ЖЕЛТЫЙ КРУГ </a:t>
            </a:r>
          </a:p>
          <a:p>
            <a:pPr algn="ctr"/>
            <a:r>
              <a:rPr lang="ru-RU" sz="1300" b="1" dirty="0" smtClean="0">
                <a:latin typeface="Constantia" panose="02030602050306030303" pitchFamily="18" charset="0"/>
              </a:rPr>
              <a:t>И ЛУЧИ, КАК НИТИ. </a:t>
            </a:r>
          </a:p>
          <a:p>
            <a:pPr algn="ctr"/>
            <a:r>
              <a:rPr lang="ru-RU" sz="1300" b="1" dirty="0" smtClean="0">
                <a:latin typeface="Constantia" panose="02030602050306030303" pitchFamily="18" charset="0"/>
              </a:rPr>
              <a:t>ВЕРТИТСЯ ЗЕМЛЯ ВОКРУГ, </a:t>
            </a:r>
          </a:p>
          <a:p>
            <a:pPr algn="ctr"/>
            <a:r>
              <a:rPr lang="ru-RU" sz="1300" b="1" dirty="0" smtClean="0">
                <a:latin typeface="Constantia" panose="02030602050306030303" pitchFamily="18" charset="0"/>
              </a:rPr>
              <a:t>СЛОВНО НА МАГНИТЕ. </a:t>
            </a:r>
          </a:p>
          <a:p>
            <a:pPr algn="ctr"/>
            <a:r>
              <a:rPr lang="ru-RU" sz="1300" b="1" dirty="0" smtClean="0">
                <a:latin typeface="Constantia" panose="02030602050306030303" pitchFamily="18" charset="0"/>
              </a:rPr>
              <a:t>ХОТЬ ПОКА Я И НЕ СТАР, НО УЖЕ УЧЕНЫЙ — ЗНАЮ, ТО — НЕ КРУГ, </a:t>
            </a:r>
          </a:p>
          <a:p>
            <a:pPr algn="ctr"/>
            <a:r>
              <a:rPr lang="ru-RU" sz="1300" b="1" dirty="0" smtClean="0">
                <a:latin typeface="Constantia" panose="02030602050306030303" pitchFamily="18" charset="0"/>
              </a:rPr>
              <a:t>А ШАР, СИЛЬНО РАСКАЛЕННЫЙ.</a:t>
            </a:r>
          </a:p>
          <a:p>
            <a:pPr algn="ctr"/>
            <a:endParaRPr lang="ru-RU" sz="1500" b="1" dirty="0">
              <a:latin typeface="Constantia" panose="02030602050306030303" pitchFamily="18" charset="0"/>
            </a:endParaRPr>
          </a:p>
          <a:p>
            <a:pPr algn="ctr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924698" y="3030583"/>
            <a:ext cx="3744685" cy="162850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>
              <a:latin typeface="Constantia" panose="02030602050306030303" pitchFamily="18" charset="0"/>
            </a:endParaRPr>
          </a:p>
          <a:p>
            <a:pPr algn="ctr"/>
            <a:endParaRPr lang="ru-RU" sz="1600" b="1" dirty="0" smtClean="0">
              <a:latin typeface="Constantia" panose="02030602050306030303" pitchFamily="18" charset="0"/>
            </a:endParaRPr>
          </a:p>
          <a:p>
            <a:pPr algn="ctr"/>
            <a:r>
              <a:rPr lang="ru-RU" sz="1600" b="1" dirty="0" smtClean="0">
                <a:latin typeface="Constantia" panose="02030602050306030303" pitchFamily="18" charset="0"/>
              </a:rPr>
              <a:t>ОСКОЛОК ОТ ПЛАНЕТЫ </a:t>
            </a:r>
          </a:p>
          <a:p>
            <a:pPr algn="ctr"/>
            <a:r>
              <a:rPr lang="ru-RU" sz="1600" b="1" dirty="0" smtClean="0">
                <a:latin typeface="Constantia" panose="02030602050306030303" pitchFamily="18" charset="0"/>
              </a:rPr>
              <a:t>СРЕДЬ ЗВЕЗД НЕСЕТСЯ ГДЕ-ТО. </a:t>
            </a:r>
          </a:p>
          <a:p>
            <a:pPr algn="ctr"/>
            <a:r>
              <a:rPr lang="ru-RU" sz="1600" b="1" dirty="0" smtClean="0">
                <a:latin typeface="Constantia" panose="02030602050306030303" pitchFamily="18" charset="0"/>
              </a:rPr>
              <a:t>ОН МНОГО ЛЕТ ЛЕТИТ-ЛЕТИТ, КОСМИЧЕСКИЙ…</a:t>
            </a:r>
            <a:br>
              <a:rPr lang="ru-RU" sz="1600" b="1" dirty="0" smtClean="0">
                <a:latin typeface="Constantia" panose="02030602050306030303" pitchFamily="18" charset="0"/>
              </a:rPr>
            </a:br>
            <a:r>
              <a:rPr lang="ru-RU" sz="1600" dirty="0"/>
              <a:t/>
            </a:r>
            <a:br>
              <a:rPr lang="ru-RU" sz="1600" dirty="0"/>
            </a:b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11783" y="4937760"/>
            <a:ext cx="3744685" cy="162850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>
              <a:latin typeface="Constantia" panose="02030602050306030303" pitchFamily="18" charset="0"/>
            </a:endParaRPr>
          </a:p>
          <a:p>
            <a:pPr algn="ctr"/>
            <a:endParaRPr lang="ru-RU" sz="1500" b="1" dirty="0" smtClean="0">
              <a:latin typeface="Constantia" panose="02030602050306030303" pitchFamily="18" charset="0"/>
            </a:endParaRPr>
          </a:p>
          <a:p>
            <a:pPr algn="ctr"/>
            <a:endParaRPr lang="ru-RU" sz="1500" b="1" dirty="0">
              <a:latin typeface="Constantia" panose="02030602050306030303" pitchFamily="18" charset="0"/>
            </a:endParaRPr>
          </a:p>
          <a:p>
            <a:pPr algn="ctr"/>
            <a:r>
              <a:rPr lang="ru-RU" sz="1500" b="1" dirty="0" smtClean="0">
                <a:latin typeface="Constantia" panose="02030602050306030303" pitchFamily="18" charset="0"/>
              </a:rPr>
              <a:t>ОСВЕЩАЕТ НОЧЬЮ ПУТЬ, </a:t>
            </a:r>
          </a:p>
          <a:p>
            <a:pPr algn="ctr"/>
            <a:r>
              <a:rPr lang="ru-RU" sz="1500" b="1" dirty="0" smtClean="0">
                <a:latin typeface="Constantia" panose="02030602050306030303" pitchFamily="18" charset="0"/>
              </a:rPr>
              <a:t>ЗВЕЗДАМ НЕ ДАЕТ ЗАСНУТЬ. </a:t>
            </a:r>
          </a:p>
          <a:p>
            <a:pPr algn="ctr"/>
            <a:r>
              <a:rPr lang="ru-RU" sz="1500" b="1" dirty="0" smtClean="0">
                <a:latin typeface="Constantia" panose="02030602050306030303" pitchFamily="18" charset="0"/>
              </a:rPr>
              <a:t>ПУСТЬ ВСЕ СПЯТ, ЕЙ НЕ ДО СНА, </a:t>
            </a:r>
          </a:p>
          <a:p>
            <a:pPr algn="ctr"/>
            <a:r>
              <a:rPr lang="ru-RU" sz="1500" b="1" dirty="0" smtClean="0">
                <a:latin typeface="Constantia" panose="02030602050306030303" pitchFamily="18" charset="0"/>
              </a:rPr>
              <a:t>В НЕБЕ СВЕТИТ НАМ…</a:t>
            </a:r>
          </a:p>
          <a:p>
            <a:pPr algn="ctr"/>
            <a:endParaRPr lang="ru-RU" sz="1500" b="1" dirty="0">
              <a:latin typeface="Constantia" panose="02030602050306030303" pitchFamily="18" charset="0"/>
            </a:endParaRPr>
          </a:p>
          <a:p>
            <a:pPr algn="ctr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3" name="Объект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34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015" y="2882210"/>
            <a:ext cx="1014096" cy="1877351"/>
          </a:xfrm>
          <a:prstGeom prst="rect">
            <a:avLst/>
          </a:prstGeom>
        </p:spPr>
      </p:pic>
      <p:pic>
        <p:nvPicPr>
          <p:cNvPr id="14" name="Объект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33303" y="4985986"/>
            <a:ext cx="1103571" cy="1736238"/>
          </a:xfrm>
          <a:prstGeom prst="rect">
            <a:avLst/>
          </a:prstGeom>
        </p:spPr>
      </p:pic>
      <p:pic>
        <p:nvPicPr>
          <p:cNvPr id="15" name="Объект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7875" y="1130450"/>
            <a:ext cx="2978330" cy="1653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Объект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236" y="2974335"/>
            <a:ext cx="3276114" cy="1785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Объект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7876" y="4914969"/>
            <a:ext cx="3207474" cy="1651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75358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onstantia" panose="02030602050306030303" pitchFamily="18" charset="0"/>
              </a:rPr>
              <a:t>ПРОЧИТАЙ СЛОВО, КОТОРОЕ СКАЗАЛ ГАГАРИН ПЕРЕД ПОЛЁТОМ </a:t>
            </a:r>
            <a:b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onstantia" panose="02030602050306030303" pitchFamily="18" charset="0"/>
              </a:rPr>
            </a:br>
            <a:r>
              <a:rPr lang="ru-RU" sz="1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onstantia" panose="02030602050306030303" pitchFamily="18" charset="0"/>
              </a:rPr>
              <a:t>(ДЛЯ ЭТОГО НЕОХОДИМО РАССТАВИТЬ ЦИФРЫ ПО ПОРЯДКУ)</a:t>
            </a:r>
            <a:endParaRPr lang="ru-RU" sz="1800" dirty="0">
              <a:solidFill>
                <a:schemeClr val="accent1">
                  <a:lumMod val="20000"/>
                  <a:lumOff val="80000"/>
                </a:schemeClr>
              </a:solidFill>
              <a:latin typeface="Constantia" panose="02030602050306030303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9235752"/>
              </p:ext>
            </p:extLst>
          </p:nvPr>
        </p:nvGraphicFramePr>
        <p:xfrm>
          <a:off x="548638" y="1825621"/>
          <a:ext cx="8177351" cy="18720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168193">
                  <a:extLst>
                    <a:ext uri="{9D8B030D-6E8A-4147-A177-3AD203B41FA5}">
                      <a16:colId xmlns:a16="http://schemas.microsoft.com/office/drawing/2014/main" val="2719495313"/>
                    </a:ext>
                  </a:extLst>
                </a:gridCol>
                <a:gridCol w="1168193">
                  <a:extLst>
                    <a:ext uri="{9D8B030D-6E8A-4147-A177-3AD203B41FA5}">
                      <a16:colId xmlns:a16="http://schemas.microsoft.com/office/drawing/2014/main" val="1442328376"/>
                    </a:ext>
                  </a:extLst>
                </a:gridCol>
                <a:gridCol w="1168193">
                  <a:extLst>
                    <a:ext uri="{9D8B030D-6E8A-4147-A177-3AD203B41FA5}">
                      <a16:colId xmlns:a16="http://schemas.microsoft.com/office/drawing/2014/main" val="3247270470"/>
                    </a:ext>
                  </a:extLst>
                </a:gridCol>
                <a:gridCol w="1168193">
                  <a:extLst>
                    <a:ext uri="{9D8B030D-6E8A-4147-A177-3AD203B41FA5}">
                      <a16:colId xmlns:a16="http://schemas.microsoft.com/office/drawing/2014/main" val="3733299524"/>
                    </a:ext>
                  </a:extLst>
                </a:gridCol>
                <a:gridCol w="1168193">
                  <a:extLst>
                    <a:ext uri="{9D8B030D-6E8A-4147-A177-3AD203B41FA5}">
                      <a16:colId xmlns:a16="http://schemas.microsoft.com/office/drawing/2014/main" val="3868489405"/>
                    </a:ext>
                  </a:extLst>
                </a:gridCol>
                <a:gridCol w="1168193">
                  <a:extLst>
                    <a:ext uri="{9D8B030D-6E8A-4147-A177-3AD203B41FA5}">
                      <a16:colId xmlns:a16="http://schemas.microsoft.com/office/drawing/2014/main" val="2437683231"/>
                    </a:ext>
                  </a:extLst>
                </a:gridCol>
                <a:gridCol w="1168193">
                  <a:extLst>
                    <a:ext uri="{9D8B030D-6E8A-4147-A177-3AD203B41FA5}">
                      <a16:colId xmlns:a16="http://schemas.microsoft.com/office/drawing/2014/main" val="1698878702"/>
                    </a:ext>
                  </a:extLst>
                </a:gridCol>
              </a:tblGrid>
              <a:tr h="936000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onstantia" panose="02030602050306030303" pitchFamily="18" charset="0"/>
                        </a:rPr>
                        <a:t>И</a:t>
                      </a:r>
                      <a:endParaRPr lang="ru-RU" sz="48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onstantia" panose="020306020503060303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onstantia" panose="02030602050306030303" pitchFamily="18" charset="0"/>
                        </a:rPr>
                        <a:t>Е</a:t>
                      </a:r>
                      <a:endParaRPr lang="ru-RU" sz="48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onstantia" panose="020306020503060303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onstantia" panose="02030602050306030303" pitchFamily="18" charset="0"/>
                        </a:rPr>
                        <a:t>Л</a:t>
                      </a:r>
                      <a:endParaRPr lang="ru-RU" sz="48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onstantia" panose="020306020503060303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onstantia" panose="02030602050306030303" pitchFamily="18" charset="0"/>
                        </a:rPr>
                        <a:t>П</a:t>
                      </a:r>
                      <a:endParaRPr lang="ru-RU" sz="48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onstantia" panose="020306020503060303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onstantia" panose="02030602050306030303" pitchFamily="18" charset="0"/>
                        </a:rPr>
                        <a:t>Х</a:t>
                      </a:r>
                      <a:endParaRPr lang="ru-RU" sz="48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onstantia" panose="020306020503060303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onstantia" panose="02030602050306030303" pitchFamily="18" charset="0"/>
                        </a:rPr>
                        <a:t>О</a:t>
                      </a:r>
                      <a:endParaRPr lang="ru-RU" sz="48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onstantia" panose="020306020503060303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onstantia" panose="02030602050306030303" pitchFamily="18" charset="0"/>
                        </a:rPr>
                        <a:t>А</a:t>
                      </a:r>
                      <a:endParaRPr lang="ru-RU" sz="48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onstantia" panose="02030602050306030303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23403010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48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48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48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48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48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48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48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0100129"/>
                  </a:ext>
                </a:extLst>
              </a:tr>
            </a:tbl>
          </a:graphicData>
        </a:graphic>
      </p:graphicFrame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736169"/>
              </p:ext>
            </p:extLst>
          </p:nvPr>
        </p:nvGraphicFramePr>
        <p:xfrm>
          <a:off x="548638" y="4146455"/>
          <a:ext cx="8177351" cy="18720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168193">
                  <a:extLst>
                    <a:ext uri="{9D8B030D-6E8A-4147-A177-3AD203B41FA5}">
                      <a16:colId xmlns:a16="http://schemas.microsoft.com/office/drawing/2014/main" val="2719495313"/>
                    </a:ext>
                  </a:extLst>
                </a:gridCol>
                <a:gridCol w="1168193">
                  <a:extLst>
                    <a:ext uri="{9D8B030D-6E8A-4147-A177-3AD203B41FA5}">
                      <a16:colId xmlns:a16="http://schemas.microsoft.com/office/drawing/2014/main" val="1442328376"/>
                    </a:ext>
                  </a:extLst>
                </a:gridCol>
                <a:gridCol w="1168193">
                  <a:extLst>
                    <a:ext uri="{9D8B030D-6E8A-4147-A177-3AD203B41FA5}">
                      <a16:colId xmlns:a16="http://schemas.microsoft.com/office/drawing/2014/main" val="3247270470"/>
                    </a:ext>
                  </a:extLst>
                </a:gridCol>
                <a:gridCol w="1168193">
                  <a:extLst>
                    <a:ext uri="{9D8B030D-6E8A-4147-A177-3AD203B41FA5}">
                      <a16:colId xmlns:a16="http://schemas.microsoft.com/office/drawing/2014/main" val="3733299524"/>
                    </a:ext>
                  </a:extLst>
                </a:gridCol>
                <a:gridCol w="1168193">
                  <a:extLst>
                    <a:ext uri="{9D8B030D-6E8A-4147-A177-3AD203B41FA5}">
                      <a16:colId xmlns:a16="http://schemas.microsoft.com/office/drawing/2014/main" val="3868489405"/>
                    </a:ext>
                  </a:extLst>
                </a:gridCol>
                <a:gridCol w="1168193">
                  <a:extLst>
                    <a:ext uri="{9D8B030D-6E8A-4147-A177-3AD203B41FA5}">
                      <a16:colId xmlns:a16="http://schemas.microsoft.com/office/drawing/2014/main" val="2437683231"/>
                    </a:ext>
                  </a:extLst>
                </a:gridCol>
                <a:gridCol w="1168193">
                  <a:extLst>
                    <a:ext uri="{9D8B030D-6E8A-4147-A177-3AD203B41FA5}">
                      <a16:colId xmlns:a16="http://schemas.microsoft.com/office/drawing/2014/main" val="1698878702"/>
                    </a:ext>
                  </a:extLst>
                </a:gridCol>
              </a:tblGrid>
              <a:tr h="936000">
                <a:tc>
                  <a:txBody>
                    <a:bodyPr/>
                    <a:lstStyle/>
                    <a:p>
                      <a:pPr algn="ctr"/>
                      <a:endParaRPr lang="ru-RU" sz="4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23403010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algn="ctr"/>
                      <a:endParaRPr lang="ru-RU" sz="4800" b="1" dirty="0">
                        <a:latin typeface="Constantia" panose="020306020503060303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>
                        <a:latin typeface="Constantia" panose="020306020503060303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>
                        <a:latin typeface="Constantia" panose="020306020503060303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>
                        <a:latin typeface="Constantia" panose="020306020503060303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>
                        <a:latin typeface="Constantia" panose="020306020503060303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>
                        <a:latin typeface="Constantia" panose="02030602050306030303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>
                        <a:latin typeface="Constantia" panose="02030602050306030303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0100129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853440" y="4146455"/>
            <a:ext cx="616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1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07326" y="4159125"/>
            <a:ext cx="616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2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61212" y="4160521"/>
            <a:ext cx="616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3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29211" y="4151813"/>
            <a:ext cx="616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4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97210" y="4146455"/>
            <a:ext cx="616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5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665209" y="4146455"/>
            <a:ext cx="616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6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833208" y="4146455"/>
            <a:ext cx="616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7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39327" y="5056954"/>
            <a:ext cx="616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П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07326" y="5095125"/>
            <a:ext cx="616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О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89438" y="5074357"/>
            <a:ext cx="616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Е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357437" y="5080501"/>
            <a:ext cx="616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Х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25436" y="5095125"/>
            <a:ext cx="616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А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707548" y="5069785"/>
            <a:ext cx="616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Л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790869" y="5056954"/>
            <a:ext cx="616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И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6004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5479"/>
            <a:ext cx="7886700" cy="91682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nstantia" panose="02030602050306030303" pitchFamily="18" charset="0"/>
              </a:rPr>
              <a:t>ПРОЧИТАЙ СЛОВА </a:t>
            </a:r>
            <a:b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nstantia" panose="02030602050306030303" pitchFamily="18" charset="0"/>
              </a:rPr>
            </a:br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nstantia" panose="02030602050306030303" pitchFamily="18" charset="0"/>
              </a:rPr>
              <a:t>ПО ПЕРВЫМ ЗВУКАМ</a:t>
            </a:r>
            <a:endParaRPr lang="ru-RU" sz="3200" b="1" dirty="0">
              <a:solidFill>
                <a:schemeClr val="accent1">
                  <a:lumMod val="60000"/>
                  <a:lumOff val="40000"/>
                </a:schemeClr>
              </a:solidFill>
              <a:latin typeface="Constantia" panose="02030602050306030303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7140782"/>
              </p:ext>
            </p:extLst>
          </p:nvPr>
        </p:nvGraphicFramePr>
        <p:xfrm>
          <a:off x="340656" y="1192303"/>
          <a:ext cx="8552334" cy="5513296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425389">
                  <a:extLst>
                    <a:ext uri="{9D8B030D-6E8A-4147-A177-3AD203B41FA5}">
                      <a16:colId xmlns:a16="http://schemas.microsoft.com/office/drawing/2014/main" val="3568431503"/>
                    </a:ext>
                  </a:extLst>
                </a:gridCol>
                <a:gridCol w="1425389">
                  <a:extLst>
                    <a:ext uri="{9D8B030D-6E8A-4147-A177-3AD203B41FA5}">
                      <a16:colId xmlns:a16="http://schemas.microsoft.com/office/drawing/2014/main" val="3684485928"/>
                    </a:ext>
                  </a:extLst>
                </a:gridCol>
                <a:gridCol w="1425389">
                  <a:extLst>
                    <a:ext uri="{9D8B030D-6E8A-4147-A177-3AD203B41FA5}">
                      <a16:colId xmlns:a16="http://schemas.microsoft.com/office/drawing/2014/main" val="859423200"/>
                    </a:ext>
                  </a:extLst>
                </a:gridCol>
                <a:gridCol w="1425389">
                  <a:extLst>
                    <a:ext uri="{9D8B030D-6E8A-4147-A177-3AD203B41FA5}">
                      <a16:colId xmlns:a16="http://schemas.microsoft.com/office/drawing/2014/main" val="292395226"/>
                    </a:ext>
                  </a:extLst>
                </a:gridCol>
                <a:gridCol w="1425389">
                  <a:extLst>
                    <a:ext uri="{9D8B030D-6E8A-4147-A177-3AD203B41FA5}">
                      <a16:colId xmlns:a16="http://schemas.microsoft.com/office/drawing/2014/main" val="2446238254"/>
                    </a:ext>
                  </a:extLst>
                </a:gridCol>
                <a:gridCol w="1425389">
                  <a:extLst>
                    <a:ext uri="{9D8B030D-6E8A-4147-A177-3AD203B41FA5}">
                      <a16:colId xmlns:a16="http://schemas.microsoft.com/office/drawing/2014/main" val="2794595591"/>
                    </a:ext>
                  </a:extLst>
                </a:gridCol>
              </a:tblGrid>
              <a:tr h="13783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2604173"/>
                  </a:ext>
                </a:extLst>
              </a:tr>
              <a:tr h="13783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0512546"/>
                  </a:ext>
                </a:extLst>
              </a:tr>
              <a:tr h="13783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2484462"/>
                  </a:ext>
                </a:extLst>
              </a:tr>
              <a:tr h="13783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1804744"/>
                  </a:ext>
                </a:extLst>
              </a:tr>
            </a:tbl>
          </a:graphicData>
        </a:graphic>
      </p:graphicFrame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34" b="100000" l="9753" r="899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75" y="1255059"/>
            <a:ext cx="1003155" cy="1237409"/>
          </a:xfrm>
          <a:prstGeom prst="rect">
            <a:avLst/>
          </a:prstGeom>
        </p:spPr>
      </p:pic>
      <p:pic>
        <p:nvPicPr>
          <p:cNvPr id="6" name="Объект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149" b="94084" l="954" r="990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521" y="4037154"/>
            <a:ext cx="1279197" cy="1279197"/>
          </a:xfrm>
          <a:prstGeom prst="rect">
            <a:avLst/>
          </a:prstGeom>
        </p:spPr>
      </p:pic>
      <p:pic>
        <p:nvPicPr>
          <p:cNvPr id="7" name="Объект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036" y="4037154"/>
            <a:ext cx="1093696" cy="1279197"/>
          </a:xfrm>
          <a:prstGeom prst="rect">
            <a:avLst/>
          </a:prstGeom>
        </p:spPr>
      </p:pic>
      <p:pic>
        <p:nvPicPr>
          <p:cNvPr id="8" name="Объект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153" y="1234582"/>
            <a:ext cx="1246094" cy="1257886"/>
          </a:xfrm>
          <a:prstGeom prst="rect">
            <a:avLst/>
          </a:prstGeom>
        </p:spPr>
      </p:pic>
      <p:pic>
        <p:nvPicPr>
          <p:cNvPr id="9" name="Объект 11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088" b="93187" l="7143" r="947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695" y="1013012"/>
            <a:ext cx="1657458" cy="1836749"/>
          </a:xfrm>
          <a:prstGeom prst="rect">
            <a:avLst/>
          </a:prstGeom>
        </p:spPr>
      </p:pic>
      <p:pic>
        <p:nvPicPr>
          <p:cNvPr id="10" name="Объект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862" y="4000148"/>
            <a:ext cx="1235585" cy="1316203"/>
          </a:xfrm>
          <a:prstGeom prst="rect">
            <a:avLst/>
          </a:prstGeom>
        </p:spPr>
      </p:pic>
      <p:pic>
        <p:nvPicPr>
          <p:cNvPr id="11" name="Объект 15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7273" l="12222" r="868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78" y="4305291"/>
            <a:ext cx="1799151" cy="879585"/>
          </a:xfrm>
          <a:prstGeom prst="rect">
            <a:avLst/>
          </a:prstGeom>
        </p:spPr>
      </p:pic>
      <p:pic>
        <p:nvPicPr>
          <p:cNvPr id="12" name="Объект 17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5667" b="99167" l="1125" r="94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005" y="4225386"/>
            <a:ext cx="1385857" cy="1039393"/>
          </a:xfrm>
          <a:prstGeom prst="rect">
            <a:avLst/>
          </a:prstGeom>
        </p:spPr>
      </p:pic>
      <p:pic>
        <p:nvPicPr>
          <p:cNvPr id="13" name="Объект 1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990" y="1371597"/>
            <a:ext cx="1156800" cy="1120871"/>
          </a:xfrm>
          <a:prstGeom prst="rect">
            <a:avLst/>
          </a:prstGeom>
        </p:spPr>
      </p:pic>
      <p:pic>
        <p:nvPicPr>
          <p:cNvPr id="14" name="Объект 21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3375" b="96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468" y="1138652"/>
            <a:ext cx="1485989" cy="1449745"/>
          </a:xfrm>
          <a:prstGeom prst="rect">
            <a:avLst/>
          </a:prstGeom>
        </p:spPr>
      </p:pic>
      <p:pic>
        <p:nvPicPr>
          <p:cNvPr id="15" name="Объект 2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4843" y="1234582"/>
            <a:ext cx="942262" cy="1257886"/>
          </a:xfrm>
          <a:prstGeom prst="rect">
            <a:avLst/>
          </a:prstGeom>
        </p:spPr>
      </p:pic>
      <p:pic>
        <p:nvPicPr>
          <p:cNvPr id="16" name="Объект 2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8446" y="4249271"/>
            <a:ext cx="1304138" cy="95422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556565" y="2386119"/>
            <a:ext cx="104913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К</a:t>
            </a:r>
            <a:endParaRPr lang="ru-RU" sz="110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980469" y="2379699"/>
            <a:ext cx="104913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О</a:t>
            </a:r>
            <a:endParaRPr lang="ru-RU" sz="110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421854" y="2374522"/>
            <a:ext cx="104913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С</a:t>
            </a:r>
            <a:endParaRPr lang="ru-RU" sz="110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804953" y="2350637"/>
            <a:ext cx="104913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М</a:t>
            </a:r>
            <a:endParaRPr lang="ru-RU" sz="110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233759" y="2350637"/>
            <a:ext cx="104913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О</a:t>
            </a:r>
            <a:endParaRPr lang="ru-RU" sz="110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641478" y="2368569"/>
            <a:ext cx="104913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С</a:t>
            </a:r>
            <a:endParaRPr lang="ru-RU" sz="110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66024" y="5091494"/>
            <a:ext cx="104913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Р</a:t>
            </a:r>
            <a:endParaRPr lang="ru-RU" sz="110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998238" y="5118423"/>
            <a:ext cx="104913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А</a:t>
            </a:r>
            <a:endParaRPr lang="ru-RU" sz="110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372423" y="5094684"/>
            <a:ext cx="104913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К</a:t>
            </a:r>
            <a:endParaRPr lang="ru-RU" sz="110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78966" y="5072896"/>
            <a:ext cx="104913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Е</a:t>
            </a:r>
            <a:endParaRPr lang="ru-RU" sz="110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176712" y="5086392"/>
            <a:ext cx="104913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Т</a:t>
            </a:r>
            <a:endParaRPr lang="ru-RU" sz="110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655602" y="5096212"/>
            <a:ext cx="1049130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А</a:t>
            </a:r>
            <a:endParaRPr lang="ru-RU" sz="110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5410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nstantia" panose="02030602050306030303" pitchFamily="18" charset="0"/>
              </a:rPr>
              <a:t>НАЙДИ ПАРУ</a:t>
            </a:r>
            <a:endParaRPr lang="ru-RU" sz="3600" b="1" dirty="0">
              <a:solidFill>
                <a:schemeClr val="accent1">
                  <a:lumMod val="60000"/>
                  <a:lumOff val="40000"/>
                </a:schemeClr>
              </a:solidFill>
              <a:latin typeface="Constantia" panose="02030602050306030303" pitchFamily="18" charset="0"/>
            </a:endParaRPr>
          </a:p>
        </p:txBody>
      </p:sp>
      <p:pic>
        <p:nvPicPr>
          <p:cNvPr id="16" name="Объект 1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1100">
            <a:off x="838320" y="500856"/>
            <a:ext cx="1373239" cy="1446271"/>
          </a:xfrm>
        </p:spPr>
      </p:pic>
      <p:pic>
        <p:nvPicPr>
          <p:cNvPr id="1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951" b="9727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384">
            <a:off x="1234649" y="2960690"/>
            <a:ext cx="2192802" cy="1962826"/>
          </a:xfrm>
          <a:prstGeom prst="rect">
            <a:avLst/>
          </a:prstGeom>
        </p:spPr>
      </p:pic>
      <p:pic>
        <p:nvPicPr>
          <p:cNvPr id="18" name="Объект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625" b="965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26199">
            <a:off x="2073937" y="1334833"/>
            <a:ext cx="1886046" cy="1801251"/>
          </a:xfrm>
          <a:prstGeom prst="rect">
            <a:avLst/>
          </a:prstGeom>
        </p:spPr>
      </p:pic>
      <p:pic>
        <p:nvPicPr>
          <p:cNvPr id="19" name="Объект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7164">
            <a:off x="4535856" y="1468382"/>
            <a:ext cx="1716587" cy="1563404"/>
          </a:xfrm>
          <a:prstGeom prst="rect">
            <a:avLst/>
          </a:prstGeom>
        </p:spPr>
      </p:pic>
      <p:pic>
        <p:nvPicPr>
          <p:cNvPr id="20" name="Объект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61764">
            <a:off x="2904726" y="3267153"/>
            <a:ext cx="1639084" cy="1639084"/>
          </a:xfrm>
          <a:prstGeom prst="rect">
            <a:avLst/>
          </a:prstGeom>
        </p:spPr>
      </p:pic>
      <p:pic>
        <p:nvPicPr>
          <p:cNvPr id="21" name="Объект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64357">
            <a:off x="6310129" y="1036544"/>
            <a:ext cx="1705911" cy="1705911"/>
          </a:xfrm>
          <a:prstGeom prst="rect">
            <a:avLst/>
          </a:prstGeom>
        </p:spPr>
      </p:pic>
      <p:pic>
        <p:nvPicPr>
          <p:cNvPr id="22" name="Объект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69931">
            <a:off x="214875" y="1997910"/>
            <a:ext cx="1556239" cy="1556239"/>
          </a:xfrm>
          <a:prstGeom prst="rect">
            <a:avLst/>
          </a:prstGeom>
        </p:spPr>
      </p:pic>
      <p:pic>
        <p:nvPicPr>
          <p:cNvPr id="24" name="Объект 17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5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8650">
            <a:off x="4643082" y="3088367"/>
            <a:ext cx="1846993" cy="1641772"/>
          </a:xfrm>
          <a:prstGeom prst="rect">
            <a:avLst/>
          </a:prstGeom>
        </p:spPr>
      </p:pic>
      <p:pic>
        <p:nvPicPr>
          <p:cNvPr id="25" name="Объект 5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5625" b="965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83272">
            <a:off x="35449" y="4840410"/>
            <a:ext cx="1823650" cy="1741660"/>
          </a:xfrm>
          <a:prstGeom prst="rect">
            <a:avLst/>
          </a:prstGeom>
        </p:spPr>
      </p:pic>
      <p:pic>
        <p:nvPicPr>
          <p:cNvPr id="26" name="Объект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6419">
            <a:off x="7474481" y="369528"/>
            <a:ext cx="1556239" cy="1556239"/>
          </a:xfrm>
          <a:prstGeom prst="rect">
            <a:avLst/>
          </a:prstGeom>
        </p:spPr>
      </p:pic>
      <p:pic>
        <p:nvPicPr>
          <p:cNvPr id="27" name="Объект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72601">
            <a:off x="7394306" y="5275729"/>
            <a:ext cx="1716587" cy="1563404"/>
          </a:xfrm>
          <a:prstGeom prst="rect">
            <a:avLst/>
          </a:prstGeom>
        </p:spPr>
      </p:pic>
      <p:pic>
        <p:nvPicPr>
          <p:cNvPr id="28" name="Объект 3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951" b="9727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95761">
            <a:off x="6537520" y="2162160"/>
            <a:ext cx="2387357" cy="2136976"/>
          </a:xfrm>
          <a:prstGeom prst="rect">
            <a:avLst/>
          </a:prstGeom>
        </p:spPr>
      </p:pic>
      <p:pic>
        <p:nvPicPr>
          <p:cNvPr id="29" name="Объект 17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5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40155">
            <a:off x="297527" y="3571537"/>
            <a:ext cx="1846993" cy="1641772"/>
          </a:xfrm>
          <a:prstGeom prst="rect">
            <a:avLst/>
          </a:prstGeom>
        </p:spPr>
      </p:pic>
      <p:pic>
        <p:nvPicPr>
          <p:cNvPr id="31" name="Объект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99586">
            <a:off x="2093244" y="4729328"/>
            <a:ext cx="1705911" cy="1705911"/>
          </a:xfrm>
          <a:prstGeom prst="rect">
            <a:avLst/>
          </a:prstGeom>
        </p:spPr>
      </p:pic>
      <p:pic>
        <p:nvPicPr>
          <p:cNvPr id="32" name="Объект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6330">
            <a:off x="3809345" y="5065764"/>
            <a:ext cx="1373239" cy="1446271"/>
          </a:xfrm>
          <a:prstGeom prst="rect">
            <a:avLst/>
          </a:prstGeom>
        </p:spPr>
      </p:pic>
      <p:pic>
        <p:nvPicPr>
          <p:cNvPr id="33" name="Объект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04578">
            <a:off x="5729623" y="4705840"/>
            <a:ext cx="1639084" cy="1639084"/>
          </a:xfrm>
          <a:prstGeom prst="rect">
            <a:avLst/>
          </a:prstGeom>
        </p:spPr>
      </p:pic>
      <p:pic>
        <p:nvPicPr>
          <p:cNvPr id="34" name="Объект 19"/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6778" b="97111" l="9838" r="898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7593" y="3708896"/>
            <a:ext cx="1548675" cy="2046707"/>
          </a:xfrm>
          <a:prstGeom prst="rect">
            <a:avLst/>
          </a:prstGeom>
        </p:spPr>
      </p:pic>
      <p:pic>
        <p:nvPicPr>
          <p:cNvPr id="35" name="Объект 19"/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6778" b="97111" l="9838" r="898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908" y="1280614"/>
            <a:ext cx="1548675" cy="204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636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-0.34011 -0.6347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14" y="-317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111E-6 L 0.22205 -0.512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94" y="-2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7037E-6 L -0.38281 -0.3622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49" y="-18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85185E-6 L -0.30434 -0.5400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26" y="-27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111E-6 L 0.46129 -0.5247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6" y="-26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11111E-6 L -0.79514 0.2354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757" y="1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-0.57379 0.1083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98" y="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L -0.29271 -0.2083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35" y="-1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7.40741E-7 L 0.46962 -0.058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72" y="-2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1584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nstantia" panose="02030602050306030303" pitchFamily="18" charset="0"/>
              </a:rPr>
              <a:t>ЧЕТВЁРТЫЙ - ЛИШНИЙ</a:t>
            </a:r>
            <a:endParaRPr lang="ru-RU" sz="3600" b="1" dirty="0">
              <a:solidFill>
                <a:schemeClr val="accent1">
                  <a:lumMod val="60000"/>
                  <a:lumOff val="40000"/>
                </a:schemeClr>
              </a:solidFill>
              <a:latin typeface="Constantia" panose="02030602050306030303" pitchFamily="18" charset="0"/>
            </a:endParaRPr>
          </a:p>
        </p:txBody>
      </p:sp>
      <p:graphicFrame>
        <p:nvGraphicFramePr>
          <p:cNvPr id="22" name="Объект 2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3831054"/>
              </p:ext>
            </p:extLst>
          </p:nvPr>
        </p:nvGraphicFramePr>
        <p:xfrm>
          <a:off x="439270" y="1353671"/>
          <a:ext cx="8274424" cy="5199528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068606">
                  <a:extLst>
                    <a:ext uri="{9D8B030D-6E8A-4147-A177-3AD203B41FA5}">
                      <a16:colId xmlns:a16="http://schemas.microsoft.com/office/drawing/2014/main" val="195682940"/>
                    </a:ext>
                  </a:extLst>
                </a:gridCol>
                <a:gridCol w="2068606">
                  <a:extLst>
                    <a:ext uri="{9D8B030D-6E8A-4147-A177-3AD203B41FA5}">
                      <a16:colId xmlns:a16="http://schemas.microsoft.com/office/drawing/2014/main" val="462799953"/>
                    </a:ext>
                  </a:extLst>
                </a:gridCol>
                <a:gridCol w="2068606">
                  <a:extLst>
                    <a:ext uri="{9D8B030D-6E8A-4147-A177-3AD203B41FA5}">
                      <a16:colId xmlns:a16="http://schemas.microsoft.com/office/drawing/2014/main" val="1466196037"/>
                    </a:ext>
                  </a:extLst>
                </a:gridCol>
                <a:gridCol w="2068606">
                  <a:extLst>
                    <a:ext uri="{9D8B030D-6E8A-4147-A177-3AD203B41FA5}">
                      <a16:colId xmlns:a16="http://schemas.microsoft.com/office/drawing/2014/main" val="3906967005"/>
                    </a:ext>
                  </a:extLst>
                </a:gridCol>
              </a:tblGrid>
              <a:tr h="1733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651599"/>
                  </a:ext>
                </a:extLst>
              </a:tr>
              <a:tr h="1733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1138279"/>
                  </a:ext>
                </a:extLst>
              </a:tr>
              <a:tr h="1733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3760887"/>
                  </a:ext>
                </a:extLst>
              </a:tr>
            </a:tbl>
          </a:graphicData>
        </a:graphic>
      </p:graphicFrame>
      <p:pic>
        <p:nvPicPr>
          <p:cNvPr id="23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5865">
            <a:off x="684531" y="1272502"/>
            <a:ext cx="1854387" cy="1854387"/>
          </a:xfrm>
          <a:prstGeom prst="rect">
            <a:avLst/>
          </a:prstGeom>
        </p:spPr>
      </p:pic>
      <p:pic>
        <p:nvPicPr>
          <p:cNvPr id="24" name="Объект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03" b="98697" l="0" r="9799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063" y="3107863"/>
            <a:ext cx="1031804" cy="1691143"/>
          </a:xfrm>
          <a:prstGeom prst="rect">
            <a:avLst/>
          </a:prstGeom>
        </p:spPr>
      </p:pic>
      <p:pic>
        <p:nvPicPr>
          <p:cNvPr id="26" name="Объект 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0" r="99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798" y="1332056"/>
            <a:ext cx="1881407" cy="1881407"/>
          </a:xfrm>
          <a:prstGeom prst="rect">
            <a:avLst/>
          </a:prstGeom>
        </p:spPr>
      </p:pic>
      <p:pic>
        <p:nvPicPr>
          <p:cNvPr id="27" name="Объект 11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42" b="94479" l="938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266" y="1364386"/>
            <a:ext cx="1955463" cy="1849077"/>
          </a:xfrm>
          <a:prstGeom prst="rect">
            <a:avLst/>
          </a:prstGeom>
        </p:spPr>
      </p:pic>
      <p:pic>
        <p:nvPicPr>
          <p:cNvPr id="9" name="Объект 2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9332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01" y="4973614"/>
            <a:ext cx="2109629" cy="1579585"/>
          </a:xfrm>
          <a:prstGeom prst="rect">
            <a:avLst/>
          </a:prstGeom>
        </p:spPr>
      </p:pic>
      <p:pic>
        <p:nvPicPr>
          <p:cNvPr id="10" name="Объект 4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47" b="89876" l="2600" r="50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30" y="4799006"/>
            <a:ext cx="3469460" cy="1953306"/>
          </a:xfrm>
          <a:prstGeom prst="rect">
            <a:avLst/>
          </a:prstGeom>
        </p:spPr>
      </p:pic>
      <p:pic>
        <p:nvPicPr>
          <p:cNvPr id="11" name="Объект 6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682" b="97614" l="130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84" y="4913738"/>
            <a:ext cx="1366219" cy="1620250"/>
          </a:xfrm>
          <a:prstGeom prst="rect">
            <a:avLst/>
          </a:prstGeom>
        </p:spPr>
      </p:pic>
      <p:pic>
        <p:nvPicPr>
          <p:cNvPr id="12" name="Объект 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959" y="4997811"/>
            <a:ext cx="1894175" cy="1420632"/>
          </a:xfrm>
          <a:prstGeom prst="rect">
            <a:avLst/>
          </a:prstGeom>
        </p:spPr>
      </p:pic>
      <p:pic>
        <p:nvPicPr>
          <p:cNvPr id="13" name="Объект 1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856" y="1618990"/>
            <a:ext cx="2060278" cy="1488873"/>
          </a:xfrm>
          <a:prstGeom prst="rect">
            <a:avLst/>
          </a:prstGeom>
        </p:spPr>
      </p:pic>
      <p:pic>
        <p:nvPicPr>
          <p:cNvPr id="14" name="Объект 1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09459">
            <a:off x="4700785" y="2903699"/>
            <a:ext cx="2058694" cy="2058694"/>
          </a:xfrm>
          <a:prstGeom prst="rect">
            <a:avLst/>
          </a:prstGeom>
        </p:spPr>
      </p:pic>
      <p:pic>
        <p:nvPicPr>
          <p:cNvPr id="15" name="Объект 15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111" b="98889" l="1333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9186" y="3155882"/>
            <a:ext cx="1606164" cy="1606164"/>
          </a:xfrm>
          <a:prstGeom prst="rect">
            <a:avLst/>
          </a:prstGeom>
        </p:spPr>
      </p:pic>
      <p:pic>
        <p:nvPicPr>
          <p:cNvPr id="16" name="Объект 17"/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2344" b="94688" l="10000" r="96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556" y="3072123"/>
            <a:ext cx="2428429" cy="1726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71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75867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onstantia" panose="02030602050306030303" pitchFamily="18" charset="0"/>
              </a:rPr>
              <a:t>ЧЕТВЁРТЫЙ - ЛИШНИЙ</a:t>
            </a:r>
            <a:endParaRPr lang="ru-RU" sz="3600" dirty="0"/>
          </a:p>
        </p:txBody>
      </p:sp>
      <p:graphicFrame>
        <p:nvGraphicFramePr>
          <p:cNvPr id="20" name="Объект 1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0550409"/>
              </p:ext>
            </p:extLst>
          </p:nvPr>
        </p:nvGraphicFramePr>
        <p:xfrm>
          <a:off x="496387" y="1323705"/>
          <a:ext cx="8276400" cy="51984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069100">
                  <a:extLst>
                    <a:ext uri="{9D8B030D-6E8A-4147-A177-3AD203B41FA5}">
                      <a16:colId xmlns:a16="http://schemas.microsoft.com/office/drawing/2014/main" val="957570452"/>
                    </a:ext>
                  </a:extLst>
                </a:gridCol>
                <a:gridCol w="2069100">
                  <a:extLst>
                    <a:ext uri="{9D8B030D-6E8A-4147-A177-3AD203B41FA5}">
                      <a16:colId xmlns:a16="http://schemas.microsoft.com/office/drawing/2014/main" val="3160017657"/>
                    </a:ext>
                  </a:extLst>
                </a:gridCol>
                <a:gridCol w="2069100">
                  <a:extLst>
                    <a:ext uri="{9D8B030D-6E8A-4147-A177-3AD203B41FA5}">
                      <a16:colId xmlns:a16="http://schemas.microsoft.com/office/drawing/2014/main" val="1218962732"/>
                    </a:ext>
                  </a:extLst>
                </a:gridCol>
                <a:gridCol w="2069100">
                  <a:extLst>
                    <a:ext uri="{9D8B030D-6E8A-4147-A177-3AD203B41FA5}">
                      <a16:colId xmlns:a16="http://schemas.microsoft.com/office/drawing/2014/main" val="3978062621"/>
                    </a:ext>
                  </a:extLst>
                </a:gridCol>
              </a:tblGrid>
              <a:tr h="17328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7127596"/>
                  </a:ext>
                </a:extLst>
              </a:tr>
              <a:tr h="17328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758835"/>
                  </a:ext>
                </a:extLst>
              </a:tr>
              <a:tr h="173280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9264399"/>
                  </a:ext>
                </a:extLst>
              </a:tr>
            </a:tbl>
          </a:graphicData>
        </a:graphic>
      </p:graphicFrame>
      <p:pic>
        <p:nvPicPr>
          <p:cNvPr id="21" name="Объект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09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87" y="1323706"/>
            <a:ext cx="2002701" cy="1674198"/>
          </a:xfrm>
          <a:prstGeom prst="rect">
            <a:avLst/>
          </a:prstGeom>
        </p:spPr>
      </p:pic>
      <p:pic>
        <p:nvPicPr>
          <p:cNvPr id="22" name="Объект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26" b="95543" l="303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30" y="1323705"/>
            <a:ext cx="2143357" cy="1674200"/>
          </a:xfrm>
          <a:prstGeom prst="rect">
            <a:avLst/>
          </a:prstGeom>
        </p:spPr>
      </p:pic>
      <p:pic>
        <p:nvPicPr>
          <p:cNvPr id="23" name="Объект 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29" b="97143" l="1490" r="990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548" y="1489166"/>
            <a:ext cx="1347445" cy="1508738"/>
          </a:xfrm>
          <a:prstGeom prst="rect">
            <a:avLst/>
          </a:prstGeom>
        </p:spPr>
      </p:pic>
      <p:pic>
        <p:nvPicPr>
          <p:cNvPr id="24" name="Объект 9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90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525" y="1569152"/>
            <a:ext cx="1661611" cy="1365637"/>
          </a:xfrm>
          <a:prstGeom prst="rect">
            <a:avLst/>
          </a:prstGeom>
        </p:spPr>
      </p:pic>
      <p:pic>
        <p:nvPicPr>
          <p:cNvPr id="25" name="Объект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47" y="3222292"/>
            <a:ext cx="2014926" cy="1468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Объект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273" y="3264212"/>
            <a:ext cx="2051978" cy="1384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Объект 15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859" b="9990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018" y="3180616"/>
            <a:ext cx="899274" cy="1510058"/>
          </a:xfrm>
          <a:prstGeom prst="rect">
            <a:avLst/>
          </a:prstGeom>
        </p:spPr>
      </p:pic>
      <p:pic>
        <p:nvPicPr>
          <p:cNvPr id="28" name="Объект 1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984" y="3264212"/>
            <a:ext cx="1874248" cy="1384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Объект 2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987" y="4896491"/>
            <a:ext cx="1160549" cy="154739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0" name="Объект 2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571" y="4902805"/>
            <a:ext cx="1210491" cy="15733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1" name="Объект 2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503" y="4896491"/>
            <a:ext cx="1082304" cy="15409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2" name="Объект 26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4" y="4929977"/>
            <a:ext cx="1066866" cy="15461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77985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onstantia" panose="02030602050306030303" pitchFamily="18" charset="0"/>
              </a:rPr>
              <a:t>ПРОЧИТАЙ СЛОВО ИЗ БУКВ ТОЛЬКО </a:t>
            </a:r>
            <a:br>
              <a:rPr lang="ru-RU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onstantia" panose="02030602050306030303" pitchFamily="18" charset="0"/>
              </a:rPr>
            </a:br>
            <a:r>
              <a:rPr lang="ru-RU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onstantia" panose="02030602050306030303" pitchFamily="18" charset="0"/>
              </a:rPr>
              <a:t>В КРУЖОЧКАХ. </a:t>
            </a:r>
            <a:br>
              <a:rPr lang="ru-RU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onstantia" panose="02030602050306030303" pitchFamily="18" charset="0"/>
              </a:rPr>
            </a:br>
            <a:r>
              <a:rPr lang="ru-RU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onstantia" panose="02030602050306030303" pitchFamily="18" charset="0"/>
              </a:rPr>
              <a:t>ВЫБЕРИ СРЕДИ КАРТИНОК ЭТОТ ПРЕДМЕТ </a:t>
            </a:r>
            <a:endParaRPr lang="ru-RU" sz="2400" b="1" dirty="0">
              <a:solidFill>
                <a:schemeClr val="accent1">
                  <a:lumMod val="40000"/>
                  <a:lumOff val="60000"/>
                </a:schemeClr>
              </a:solidFill>
              <a:latin typeface="Constantia" panose="02030602050306030303" pitchFamily="18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7419188"/>
              </p:ext>
            </p:extLst>
          </p:nvPr>
        </p:nvGraphicFramePr>
        <p:xfrm>
          <a:off x="569367" y="3474124"/>
          <a:ext cx="4606836" cy="31437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3418">
                  <a:extLst>
                    <a:ext uri="{9D8B030D-6E8A-4147-A177-3AD203B41FA5}">
                      <a16:colId xmlns:a16="http://schemas.microsoft.com/office/drawing/2014/main" val="2752919656"/>
                    </a:ext>
                  </a:extLst>
                </a:gridCol>
                <a:gridCol w="2303418">
                  <a:extLst>
                    <a:ext uri="{9D8B030D-6E8A-4147-A177-3AD203B41FA5}">
                      <a16:colId xmlns:a16="http://schemas.microsoft.com/office/drawing/2014/main" val="1187440984"/>
                    </a:ext>
                  </a:extLst>
                </a:gridCol>
              </a:tblGrid>
              <a:tr h="157189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9961347"/>
                  </a:ext>
                </a:extLst>
              </a:tr>
              <a:tr h="157189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2641923"/>
                  </a:ext>
                </a:extLst>
              </a:tr>
            </a:tbl>
          </a:graphicData>
        </a:graphic>
      </p:graphicFrame>
      <p:sp>
        <p:nvSpPr>
          <p:cNvPr id="4" name="Овал 3"/>
          <p:cNvSpPr/>
          <p:nvPr/>
        </p:nvSpPr>
        <p:spPr>
          <a:xfrm>
            <a:off x="476835" y="2016076"/>
            <a:ext cx="493058" cy="4751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Constantia" panose="02030602050306030303" pitchFamily="18" charset="0"/>
              </a:rPr>
              <a:t>З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26554" y="2016076"/>
            <a:ext cx="636494" cy="4572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Constantia" panose="02030602050306030303" pitchFamily="18" charset="0"/>
              </a:rPr>
              <a:t>А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1843928" y="1865681"/>
            <a:ext cx="609849" cy="590105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Constantia" panose="02030602050306030303" pitchFamily="18" charset="0"/>
              </a:rPr>
              <a:t>Ф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512646" y="2000834"/>
            <a:ext cx="681317" cy="4751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Constantia" panose="02030602050306030303" pitchFamily="18" charset="0"/>
              </a:rPr>
              <a:t>Н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79039" y="1998585"/>
            <a:ext cx="466164" cy="4572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Constantia" panose="02030602050306030303" pitchFamily="18" charset="0"/>
              </a:rPr>
              <a:t>О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35433" y="2014464"/>
            <a:ext cx="636494" cy="4572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Constantia" panose="02030602050306030303" pitchFamily="18" charset="0"/>
              </a:rPr>
              <a:t>Л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3926890" y="1887851"/>
            <a:ext cx="600631" cy="59010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Constantia" panose="02030602050306030303" pitchFamily="18" charset="0"/>
              </a:rPr>
              <a:t>Ш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389939" y="1979629"/>
            <a:ext cx="493058" cy="4751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Constantia" panose="02030602050306030303" pitchFamily="18" charset="0"/>
              </a:rPr>
              <a:t>В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006026" y="1998585"/>
            <a:ext cx="681317" cy="4751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Constantia" panose="02030602050306030303" pitchFamily="18" charset="0"/>
              </a:rPr>
              <a:t>Э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851174" y="2015049"/>
            <a:ext cx="466164" cy="4572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Constantia" panose="02030602050306030303" pitchFamily="18" charset="0"/>
              </a:rPr>
              <a:t>Б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7499799" y="1847751"/>
            <a:ext cx="593432" cy="6259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Constantia" panose="02030602050306030303" pitchFamily="18" charset="0"/>
              </a:rPr>
              <a:t>У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8239985" y="1979629"/>
            <a:ext cx="493058" cy="4751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Constantia" panose="02030602050306030303" pitchFamily="18" charset="0"/>
              </a:rPr>
              <a:t>Ё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29952" y="2774405"/>
            <a:ext cx="636494" cy="4572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Constantia" panose="02030602050306030303" pitchFamily="18" charset="0"/>
              </a:rPr>
              <a:t>Р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841809" y="2715795"/>
            <a:ext cx="681317" cy="4751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Constantia" panose="02030602050306030303" pitchFamily="18" charset="0"/>
              </a:rPr>
              <a:t>П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225454" y="2735240"/>
            <a:ext cx="493058" cy="4751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Constantia" panose="02030602050306030303" pitchFamily="18" charset="0"/>
              </a:rPr>
              <a:t>З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639703" y="2753169"/>
            <a:ext cx="466164" cy="4572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Constantia" panose="02030602050306030303" pitchFamily="18" charset="0"/>
              </a:rPr>
              <a:t>Г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8181819" y="2620393"/>
            <a:ext cx="609849" cy="590105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Constantia" panose="02030602050306030303" pitchFamily="18" charset="0"/>
              </a:rPr>
              <a:t>Ф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006105" y="2744333"/>
            <a:ext cx="466164" cy="4572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Constantia" panose="02030602050306030303" pitchFamily="18" charset="0"/>
              </a:rPr>
              <a:t>Ю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24" name="Равнобедренный треугольник 23"/>
          <p:cNvSpPr/>
          <p:nvPr/>
        </p:nvSpPr>
        <p:spPr>
          <a:xfrm>
            <a:off x="4653364" y="2611082"/>
            <a:ext cx="600631" cy="59010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Constantia" panose="02030602050306030303" pitchFamily="18" charset="0"/>
              </a:rPr>
              <a:t>Ж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5324709" y="2715795"/>
            <a:ext cx="681317" cy="4751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Constantia" panose="02030602050306030303" pitchFamily="18" charset="0"/>
              </a:rPr>
              <a:t>Ч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6154233" y="2735368"/>
            <a:ext cx="493058" cy="4751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Constantia" panose="02030602050306030303" pitchFamily="18" charset="0"/>
              </a:rPr>
              <a:t>Ы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725139" y="2756367"/>
            <a:ext cx="636494" cy="4572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Constantia" panose="02030602050306030303" pitchFamily="18" charset="0"/>
              </a:rPr>
              <a:t>Х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3312388" y="2747402"/>
            <a:ext cx="493058" cy="4751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Constantia" panose="02030602050306030303" pitchFamily="18" charset="0"/>
              </a:rPr>
              <a:t>Д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7455856" y="2744333"/>
            <a:ext cx="681317" cy="4751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Constantia" panose="02030602050306030303" pitchFamily="18" charset="0"/>
              </a:rPr>
              <a:t>Й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3109425"/>
              </p:ext>
            </p:extLst>
          </p:nvPr>
        </p:nvGraphicFramePr>
        <p:xfrm>
          <a:off x="5552918" y="3497356"/>
          <a:ext cx="3308418" cy="51713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1403">
                  <a:extLst>
                    <a:ext uri="{9D8B030D-6E8A-4147-A177-3AD203B41FA5}">
                      <a16:colId xmlns:a16="http://schemas.microsoft.com/office/drawing/2014/main" val="2568548380"/>
                    </a:ext>
                  </a:extLst>
                </a:gridCol>
                <a:gridCol w="551403">
                  <a:extLst>
                    <a:ext uri="{9D8B030D-6E8A-4147-A177-3AD203B41FA5}">
                      <a16:colId xmlns:a16="http://schemas.microsoft.com/office/drawing/2014/main" val="3260255214"/>
                    </a:ext>
                  </a:extLst>
                </a:gridCol>
                <a:gridCol w="551403">
                  <a:extLst>
                    <a:ext uri="{9D8B030D-6E8A-4147-A177-3AD203B41FA5}">
                      <a16:colId xmlns:a16="http://schemas.microsoft.com/office/drawing/2014/main" val="326481879"/>
                    </a:ext>
                  </a:extLst>
                </a:gridCol>
                <a:gridCol w="551403">
                  <a:extLst>
                    <a:ext uri="{9D8B030D-6E8A-4147-A177-3AD203B41FA5}">
                      <a16:colId xmlns:a16="http://schemas.microsoft.com/office/drawing/2014/main" val="3899693237"/>
                    </a:ext>
                  </a:extLst>
                </a:gridCol>
                <a:gridCol w="551403">
                  <a:extLst>
                    <a:ext uri="{9D8B030D-6E8A-4147-A177-3AD203B41FA5}">
                      <a16:colId xmlns:a16="http://schemas.microsoft.com/office/drawing/2014/main" val="3540598264"/>
                    </a:ext>
                  </a:extLst>
                </a:gridCol>
                <a:gridCol w="551403">
                  <a:extLst>
                    <a:ext uri="{9D8B030D-6E8A-4147-A177-3AD203B41FA5}">
                      <a16:colId xmlns:a16="http://schemas.microsoft.com/office/drawing/2014/main" val="1824940299"/>
                    </a:ext>
                  </a:extLst>
                </a:gridCol>
              </a:tblGrid>
              <a:tr h="517133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7933715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5716306" y="3363926"/>
            <a:ext cx="28972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З</a:t>
            </a:r>
            <a:endParaRPr lang="ru-RU" sz="4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227856" y="3362295"/>
            <a:ext cx="28972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4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817779" y="3401718"/>
            <a:ext cx="28972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Ё</a:t>
            </a:r>
            <a:endParaRPr lang="ru-RU" sz="4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354939" y="3384463"/>
            <a:ext cx="28972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З</a:t>
            </a:r>
            <a:endParaRPr lang="ru-RU" sz="4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892099" y="3385613"/>
            <a:ext cx="28972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4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8443323" y="3384463"/>
            <a:ext cx="28972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Ы</a:t>
            </a:r>
            <a:endParaRPr lang="ru-RU" sz="4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7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501" y="3528378"/>
            <a:ext cx="2124595" cy="1477589"/>
          </a:xfrm>
          <a:prstGeom prst="rect">
            <a:avLst/>
          </a:prstGeom>
        </p:spPr>
      </p:pic>
      <p:pic>
        <p:nvPicPr>
          <p:cNvPr id="38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39" y="3586886"/>
            <a:ext cx="1943922" cy="1387474"/>
          </a:xfrm>
          <a:prstGeom prst="rect">
            <a:avLst/>
          </a:prstGeom>
        </p:spPr>
      </p:pic>
      <p:pic>
        <p:nvPicPr>
          <p:cNvPr id="39" name="Объект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50" y="5216878"/>
            <a:ext cx="1387373" cy="1331401"/>
          </a:xfrm>
          <a:prstGeom prst="rect">
            <a:avLst/>
          </a:prstGeom>
        </p:spPr>
      </p:pic>
      <p:pic>
        <p:nvPicPr>
          <p:cNvPr id="40" name="Объект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500" y="5150312"/>
            <a:ext cx="2124595" cy="1397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368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1224</TotalTime>
  <Words>581</Words>
  <Application>Microsoft Office PowerPoint</Application>
  <PresentationFormat>Экран (4:3)</PresentationFormat>
  <Paragraphs>247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Constantia</vt:lpstr>
      <vt:lpstr>Times New Roman</vt:lpstr>
      <vt:lpstr>Тема Office</vt:lpstr>
      <vt:lpstr>ЧТО Я ЗНАЮ О КОСМОСЕ</vt:lpstr>
      <vt:lpstr>ОТВЕТЬ НА ВОПРОСЫ:</vt:lpstr>
      <vt:lpstr>ОТГАДАЙ ЗАГАДКИ</vt:lpstr>
      <vt:lpstr>ПРОЧИТАЙ СЛОВО, КОТОРОЕ СКАЗАЛ ГАГАРИН ПЕРЕД ПОЛЁТОМ  (ДЛЯ ЭТОГО НЕОХОДИМО РАССТАВИТЬ ЦИФРЫ ПО ПОРЯДКУ)</vt:lpstr>
      <vt:lpstr>ПРОЧИТАЙ СЛОВА  ПО ПЕРВЫМ ЗВУКАМ</vt:lpstr>
      <vt:lpstr>НАЙДИ ПАРУ</vt:lpstr>
      <vt:lpstr>ЧЕТВЁРТЫЙ - ЛИШНИЙ</vt:lpstr>
      <vt:lpstr>ЧЕТВЁРТЫЙ - ЛИШНИЙ</vt:lpstr>
      <vt:lpstr>ПРОЧИТАЙ СЛОВО ИЗ БУКВ ТОЛЬКО  В КРУЖОЧКАХ.  ВЫБЕРИ СРЕДИ КАРТИНОК ЭТОТ ПРЕДМЕТ </vt:lpstr>
      <vt:lpstr>РАЗГАДАЙ КРОССВОРД</vt:lpstr>
      <vt:lpstr>ТЫ ВСЕ ЗАДАНИЯ ВЫПОЛНИЛ? МОЛОДЕЦ!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53</cp:revision>
  <dcterms:created xsi:type="dcterms:W3CDTF">2020-04-06T10:32:56Z</dcterms:created>
  <dcterms:modified xsi:type="dcterms:W3CDTF">2020-04-10T08:30:40Z</dcterms:modified>
</cp:coreProperties>
</file>